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1428" r:id="rId2"/>
    <p:sldId id="1407" r:id="rId3"/>
    <p:sldId id="1399" r:id="rId4"/>
    <p:sldId id="1400" r:id="rId5"/>
    <p:sldId id="1418" r:id="rId6"/>
    <p:sldId id="1408" r:id="rId7"/>
    <p:sldId id="1401" r:id="rId8"/>
    <p:sldId id="1404" r:id="rId9"/>
    <p:sldId id="1405" r:id="rId10"/>
    <p:sldId id="1409" r:id="rId11"/>
    <p:sldId id="1410" r:id="rId12"/>
    <p:sldId id="1411" r:id="rId13"/>
    <p:sldId id="1412" r:id="rId14"/>
    <p:sldId id="1425" r:id="rId15"/>
    <p:sldId id="1413" r:id="rId16"/>
    <p:sldId id="1414" r:id="rId17"/>
    <p:sldId id="1415" r:id="rId18"/>
    <p:sldId id="1416" r:id="rId19"/>
    <p:sldId id="1417" r:id="rId20"/>
    <p:sldId id="1419" r:id="rId21"/>
    <p:sldId id="1424" r:id="rId22"/>
    <p:sldId id="1420" r:id="rId23"/>
    <p:sldId id="1422" r:id="rId24"/>
    <p:sldId id="1426" r:id="rId25"/>
    <p:sldId id="1427" r:id="rId26"/>
    <p:sldId id="1423" r:id="rId27"/>
  </p:sldIdLst>
  <p:sldSz cx="12192000" cy="6858000"/>
  <p:notesSz cx="6858000" cy="9144000"/>
  <p:defaultTextStyle>
    <a:defPPr>
      <a:defRPr lang="ru-RU"/>
    </a:defPPr>
    <a:lvl1pPr marL="0" algn="l" defTabSz="91433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70" algn="l" defTabSz="91433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3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3006" algn="l" defTabSz="91433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173" algn="l" defTabSz="91433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914336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 snapToGrid="0">
      <p:cViewPr varScale="1">
        <p:scale>
          <a:sx n="42" d="100"/>
          <a:sy n="42" d="100"/>
        </p:scale>
        <p:origin x="11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5DA5D-8433-4753-9E87-AAC05630A4D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51E4E64-2282-4481-BDD5-47BB96CDA1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panose="020B0604020202020204" pitchFamily="34" charset="0"/>
            </a:rPr>
            <a:t>положительные</a:t>
          </a:r>
        </a:p>
      </dgm:t>
    </dgm:pt>
    <dgm:pt modelId="{F3C33D10-0DA4-4C6D-B345-0E4FD3B350DA}" type="parTrans" cxnId="{44ABF017-3C02-4E6D-8C53-20203A319658}">
      <dgm:prSet/>
      <dgm:spPr/>
    </dgm:pt>
    <dgm:pt modelId="{BC899252-C67E-474C-8ECB-A1377BE76BDF}" type="sibTrans" cxnId="{44ABF017-3C02-4E6D-8C53-20203A319658}">
      <dgm:prSet/>
      <dgm:spPr/>
    </dgm:pt>
    <dgm:pt modelId="{83C7147E-B927-44E3-887F-81A8AAF401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panose="020B0604020202020204" pitchFamily="34" charset="0"/>
            </a:rPr>
            <a:t>отрицательные</a:t>
          </a:r>
        </a:p>
      </dgm:t>
    </dgm:pt>
    <dgm:pt modelId="{BF77758B-41FE-40CA-BE53-86F3FEB136CA}" type="parTrans" cxnId="{36A427C5-C154-4C60-9408-785DBDD7509E}">
      <dgm:prSet/>
      <dgm:spPr/>
    </dgm:pt>
    <dgm:pt modelId="{B3B12B2A-4585-4A67-AED2-2FA0FA2DA521}" type="sibTrans" cxnId="{36A427C5-C154-4C60-9408-785DBDD7509E}">
      <dgm:prSet/>
      <dgm:spPr/>
    </dgm:pt>
    <dgm:pt modelId="{13CC05F2-8E2C-4B4A-97B2-22ACC4F80976}" type="pres">
      <dgm:prSet presAssocID="{85B5DA5D-8433-4753-9E87-AAC05630A4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4A68F7-FBF3-44ED-8682-1579717B158B}" type="pres">
      <dgm:prSet presAssocID="{C51E4E64-2282-4481-BDD5-47BB96CDA1F8}" presName="hierRoot1" presStyleCnt="0">
        <dgm:presLayoutVars>
          <dgm:hierBranch/>
        </dgm:presLayoutVars>
      </dgm:prSet>
      <dgm:spPr/>
    </dgm:pt>
    <dgm:pt modelId="{AE93DDE5-0319-4BC5-8618-03DC880F4E43}" type="pres">
      <dgm:prSet presAssocID="{C51E4E64-2282-4481-BDD5-47BB96CDA1F8}" presName="rootComposite1" presStyleCnt="0"/>
      <dgm:spPr/>
    </dgm:pt>
    <dgm:pt modelId="{1F405BF2-77AD-48A1-87E4-6C9CA1D06532}" type="pres">
      <dgm:prSet presAssocID="{C51E4E64-2282-4481-BDD5-47BB96CDA1F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D8B25F-C4AD-458F-B467-E1EEEAC3352C}" type="pres">
      <dgm:prSet presAssocID="{C51E4E64-2282-4481-BDD5-47BB96CDA1F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77C2267-BFEE-477D-84C4-02BABD12D639}" type="pres">
      <dgm:prSet presAssocID="{C51E4E64-2282-4481-BDD5-47BB96CDA1F8}" presName="hierChild2" presStyleCnt="0"/>
      <dgm:spPr/>
    </dgm:pt>
    <dgm:pt modelId="{C554E2AB-C104-43E4-8181-B1A1B6DF7F9C}" type="pres">
      <dgm:prSet presAssocID="{BF77758B-41FE-40CA-BE53-86F3FEB136CA}" presName="Name35" presStyleLbl="parChTrans1D2" presStyleIdx="0" presStyleCnt="1"/>
      <dgm:spPr/>
    </dgm:pt>
    <dgm:pt modelId="{B1BD962A-2595-42C6-837D-9E8E869FC83F}" type="pres">
      <dgm:prSet presAssocID="{83C7147E-B927-44E3-887F-81A8AAF401E4}" presName="hierRoot2" presStyleCnt="0">
        <dgm:presLayoutVars>
          <dgm:hierBranch/>
        </dgm:presLayoutVars>
      </dgm:prSet>
      <dgm:spPr/>
    </dgm:pt>
    <dgm:pt modelId="{D0DA1BF3-FD1B-4DA8-8F9A-64EF589494DC}" type="pres">
      <dgm:prSet presAssocID="{83C7147E-B927-44E3-887F-81A8AAF401E4}" presName="rootComposite" presStyleCnt="0"/>
      <dgm:spPr/>
    </dgm:pt>
    <dgm:pt modelId="{4B0BE55C-D53C-48D9-AD40-33761BE0D817}" type="pres">
      <dgm:prSet presAssocID="{83C7147E-B927-44E3-887F-81A8AAF401E4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1B9861-2956-449D-9162-4D3B15655AE0}" type="pres">
      <dgm:prSet presAssocID="{83C7147E-B927-44E3-887F-81A8AAF401E4}" presName="rootConnector" presStyleLbl="node2" presStyleIdx="0" presStyleCnt="1"/>
      <dgm:spPr/>
      <dgm:t>
        <a:bodyPr/>
        <a:lstStyle/>
        <a:p>
          <a:endParaRPr lang="ru-RU"/>
        </a:p>
      </dgm:t>
    </dgm:pt>
    <dgm:pt modelId="{6737FDA6-2BF5-4C19-B18C-5C4D67850F29}" type="pres">
      <dgm:prSet presAssocID="{83C7147E-B927-44E3-887F-81A8AAF401E4}" presName="hierChild4" presStyleCnt="0"/>
      <dgm:spPr/>
    </dgm:pt>
    <dgm:pt modelId="{4D5CDD4E-F38B-4478-8135-2A04C3835B06}" type="pres">
      <dgm:prSet presAssocID="{83C7147E-B927-44E3-887F-81A8AAF401E4}" presName="hierChild5" presStyleCnt="0"/>
      <dgm:spPr/>
    </dgm:pt>
    <dgm:pt modelId="{EAF8612C-75B4-4B2A-9040-5A28AEE6CC52}" type="pres">
      <dgm:prSet presAssocID="{C51E4E64-2282-4481-BDD5-47BB96CDA1F8}" presName="hierChild3" presStyleCnt="0"/>
      <dgm:spPr/>
    </dgm:pt>
  </dgm:ptLst>
  <dgm:cxnLst>
    <dgm:cxn modelId="{BBB18A4B-0056-4905-8CDE-8060CBF7A747}" type="presOf" srcId="{83C7147E-B927-44E3-887F-81A8AAF401E4}" destId="{4B0BE55C-D53C-48D9-AD40-33761BE0D817}" srcOrd="0" destOrd="0" presId="urn:microsoft.com/office/officeart/2005/8/layout/orgChart1"/>
    <dgm:cxn modelId="{09D42271-BC5D-4520-A218-D382C857EE02}" type="presOf" srcId="{85B5DA5D-8433-4753-9E87-AAC05630A4D9}" destId="{13CC05F2-8E2C-4B4A-97B2-22ACC4F80976}" srcOrd="0" destOrd="0" presId="urn:microsoft.com/office/officeart/2005/8/layout/orgChart1"/>
    <dgm:cxn modelId="{62B44982-A3EE-4E70-B4A2-C091894AF9FC}" type="presOf" srcId="{83C7147E-B927-44E3-887F-81A8AAF401E4}" destId="{031B9861-2956-449D-9162-4D3B15655AE0}" srcOrd="1" destOrd="0" presId="urn:microsoft.com/office/officeart/2005/8/layout/orgChart1"/>
    <dgm:cxn modelId="{E713ACC3-5259-4D83-B79D-9608FE755B94}" type="presOf" srcId="{BF77758B-41FE-40CA-BE53-86F3FEB136CA}" destId="{C554E2AB-C104-43E4-8181-B1A1B6DF7F9C}" srcOrd="0" destOrd="0" presId="urn:microsoft.com/office/officeart/2005/8/layout/orgChart1"/>
    <dgm:cxn modelId="{D679796F-ADF4-4243-8624-4B94660EBB59}" type="presOf" srcId="{C51E4E64-2282-4481-BDD5-47BB96CDA1F8}" destId="{A8D8B25F-C4AD-458F-B467-E1EEEAC3352C}" srcOrd="1" destOrd="0" presId="urn:microsoft.com/office/officeart/2005/8/layout/orgChart1"/>
    <dgm:cxn modelId="{AC19180F-67A0-49B2-8284-EA41CBE62E1A}" type="presOf" srcId="{C51E4E64-2282-4481-BDD5-47BB96CDA1F8}" destId="{1F405BF2-77AD-48A1-87E4-6C9CA1D06532}" srcOrd="0" destOrd="0" presId="urn:microsoft.com/office/officeart/2005/8/layout/orgChart1"/>
    <dgm:cxn modelId="{44ABF017-3C02-4E6D-8C53-20203A319658}" srcId="{85B5DA5D-8433-4753-9E87-AAC05630A4D9}" destId="{C51E4E64-2282-4481-BDD5-47BB96CDA1F8}" srcOrd="0" destOrd="0" parTransId="{F3C33D10-0DA4-4C6D-B345-0E4FD3B350DA}" sibTransId="{BC899252-C67E-474C-8ECB-A1377BE76BDF}"/>
    <dgm:cxn modelId="{36A427C5-C154-4C60-9408-785DBDD7509E}" srcId="{C51E4E64-2282-4481-BDD5-47BB96CDA1F8}" destId="{83C7147E-B927-44E3-887F-81A8AAF401E4}" srcOrd="0" destOrd="0" parTransId="{BF77758B-41FE-40CA-BE53-86F3FEB136CA}" sibTransId="{B3B12B2A-4585-4A67-AED2-2FA0FA2DA521}"/>
    <dgm:cxn modelId="{DCDE46FC-913D-41EA-8ACF-B263D5ED705F}" type="presParOf" srcId="{13CC05F2-8E2C-4B4A-97B2-22ACC4F80976}" destId="{984A68F7-FBF3-44ED-8682-1579717B158B}" srcOrd="0" destOrd="0" presId="urn:microsoft.com/office/officeart/2005/8/layout/orgChart1"/>
    <dgm:cxn modelId="{573CFCF4-6D96-4935-9206-6473E34AED9A}" type="presParOf" srcId="{984A68F7-FBF3-44ED-8682-1579717B158B}" destId="{AE93DDE5-0319-4BC5-8618-03DC880F4E43}" srcOrd="0" destOrd="0" presId="urn:microsoft.com/office/officeart/2005/8/layout/orgChart1"/>
    <dgm:cxn modelId="{23D2D2E3-132E-4E27-8FFF-B7BC09E769C9}" type="presParOf" srcId="{AE93DDE5-0319-4BC5-8618-03DC880F4E43}" destId="{1F405BF2-77AD-48A1-87E4-6C9CA1D06532}" srcOrd="0" destOrd="0" presId="urn:microsoft.com/office/officeart/2005/8/layout/orgChart1"/>
    <dgm:cxn modelId="{DEBA3FAD-A72B-4925-A637-D3A07AFD597D}" type="presParOf" srcId="{AE93DDE5-0319-4BC5-8618-03DC880F4E43}" destId="{A8D8B25F-C4AD-458F-B467-E1EEEAC3352C}" srcOrd="1" destOrd="0" presId="urn:microsoft.com/office/officeart/2005/8/layout/orgChart1"/>
    <dgm:cxn modelId="{C040112F-6E98-4ADB-9B3D-D26A624FDF02}" type="presParOf" srcId="{984A68F7-FBF3-44ED-8682-1579717B158B}" destId="{F77C2267-BFEE-477D-84C4-02BABD12D639}" srcOrd="1" destOrd="0" presId="urn:microsoft.com/office/officeart/2005/8/layout/orgChart1"/>
    <dgm:cxn modelId="{5D304F52-FA9A-446F-AD6F-1E40C3BE1D64}" type="presParOf" srcId="{F77C2267-BFEE-477D-84C4-02BABD12D639}" destId="{C554E2AB-C104-43E4-8181-B1A1B6DF7F9C}" srcOrd="0" destOrd="0" presId="urn:microsoft.com/office/officeart/2005/8/layout/orgChart1"/>
    <dgm:cxn modelId="{2C258E2F-4408-4C16-9871-2F21D3742A11}" type="presParOf" srcId="{F77C2267-BFEE-477D-84C4-02BABD12D639}" destId="{B1BD962A-2595-42C6-837D-9E8E869FC83F}" srcOrd="1" destOrd="0" presId="urn:microsoft.com/office/officeart/2005/8/layout/orgChart1"/>
    <dgm:cxn modelId="{82B13E76-3074-4D78-A3F1-24CBAE8A2777}" type="presParOf" srcId="{B1BD962A-2595-42C6-837D-9E8E869FC83F}" destId="{D0DA1BF3-FD1B-4DA8-8F9A-64EF589494DC}" srcOrd="0" destOrd="0" presId="urn:microsoft.com/office/officeart/2005/8/layout/orgChart1"/>
    <dgm:cxn modelId="{12D39EC9-AA6D-4D55-A354-F28E1DAA2580}" type="presParOf" srcId="{D0DA1BF3-FD1B-4DA8-8F9A-64EF589494DC}" destId="{4B0BE55C-D53C-48D9-AD40-33761BE0D817}" srcOrd="0" destOrd="0" presId="urn:microsoft.com/office/officeart/2005/8/layout/orgChart1"/>
    <dgm:cxn modelId="{91BDFC02-F389-4955-B3CE-3E829156BCC9}" type="presParOf" srcId="{D0DA1BF3-FD1B-4DA8-8F9A-64EF589494DC}" destId="{031B9861-2956-449D-9162-4D3B15655AE0}" srcOrd="1" destOrd="0" presId="urn:microsoft.com/office/officeart/2005/8/layout/orgChart1"/>
    <dgm:cxn modelId="{7F967CF9-532D-4523-8FEC-AEE0180BCA9B}" type="presParOf" srcId="{B1BD962A-2595-42C6-837D-9E8E869FC83F}" destId="{6737FDA6-2BF5-4C19-B18C-5C4D67850F29}" srcOrd="1" destOrd="0" presId="urn:microsoft.com/office/officeart/2005/8/layout/orgChart1"/>
    <dgm:cxn modelId="{B94A9DA3-BBBB-484F-AA50-99AA1C47CF1E}" type="presParOf" srcId="{B1BD962A-2595-42C6-837D-9E8E869FC83F}" destId="{4D5CDD4E-F38B-4478-8135-2A04C3835B06}" srcOrd="2" destOrd="0" presId="urn:microsoft.com/office/officeart/2005/8/layout/orgChart1"/>
    <dgm:cxn modelId="{8041C214-3C65-4F7C-9618-510AD2DB16DD}" type="presParOf" srcId="{984A68F7-FBF3-44ED-8682-1579717B158B}" destId="{EAF8612C-75B4-4B2A-9040-5A28AEE6CC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4E2AB-C104-43E4-8181-B1A1B6DF7F9C}">
      <dsp:nvSpPr>
        <dsp:cNvPr id="0" name=""/>
        <dsp:cNvSpPr/>
      </dsp:nvSpPr>
      <dsp:spPr>
        <a:xfrm>
          <a:off x="1973579" y="1858114"/>
          <a:ext cx="91440" cy="7795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95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05BF2-77AD-48A1-87E4-6C9CA1D06532}">
      <dsp:nvSpPr>
        <dsp:cNvPr id="0" name=""/>
        <dsp:cNvSpPr/>
      </dsp:nvSpPr>
      <dsp:spPr>
        <a:xfrm>
          <a:off x="163180" y="1995"/>
          <a:ext cx="3712238" cy="1856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500" b="1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panose="020B0604020202020204" pitchFamily="34" charset="0"/>
            </a:rPr>
            <a:t>положительные</a:t>
          </a:r>
        </a:p>
      </dsp:txBody>
      <dsp:txXfrm>
        <a:off x="163180" y="1995"/>
        <a:ext cx="3712238" cy="1856119"/>
      </dsp:txXfrm>
    </dsp:sp>
    <dsp:sp modelId="{4B0BE55C-D53C-48D9-AD40-33761BE0D817}">
      <dsp:nvSpPr>
        <dsp:cNvPr id="0" name=""/>
        <dsp:cNvSpPr/>
      </dsp:nvSpPr>
      <dsp:spPr>
        <a:xfrm>
          <a:off x="163180" y="2637685"/>
          <a:ext cx="3712238" cy="1856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500" b="1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panose="020B0604020202020204" pitchFamily="34" charset="0"/>
            </a:rPr>
            <a:t>отрицательные</a:t>
          </a:r>
        </a:p>
      </dsp:txBody>
      <dsp:txXfrm>
        <a:off x="163180" y="2637685"/>
        <a:ext cx="3712238" cy="1856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3B7AE-B550-4959-815E-E572DFB5CC5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E25E3-2C59-47AB-993F-731EA0ACA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3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0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6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73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D5AEAB-09B0-43E7-A08B-A2D422777517}" type="slidenum">
              <a:rPr lang="ru-RU" altLang="ru-RU"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9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D2FACB-9BB3-4F95-B416-AE3E7B51A668}" type="slidenum">
              <a:rPr lang="ru-RU" altLang="ru-RU"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9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858E9E-874E-453E-A1EE-FC72FAEA9A9F}" type="slidenum">
              <a:rPr lang="ru-RU" altLang="ru-RU"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3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1" cy="238760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899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17600" y="1905000"/>
            <a:ext cx="10676467" cy="4191000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5CE0D-9017-4597-917B-D3E471D2DC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53043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98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59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59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7"/>
            <a:ext cx="10515601" cy="1325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7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7"/>
            <a:ext cx="6172201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199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799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199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2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22.xml"/><Relationship Id="rId7" Type="http://schemas.openxmlformats.org/officeDocument/2006/relationships/slide" Target="slide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25588" y="860426"/>
            <a:ext cx="9131300" cy="161766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hangingPunct="1">
              <a:defRPr/>
            </a:pPr>
            <a:endParaRPr sz="1797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220913" y="2840038"/>
            <a:ext cx="544512" cy="10795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hangingPunct="1">
              <a:defRPr/>
            </a:pPr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978901" y="1219201"/>
            <a:ext cx="957263" cy="95726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eaLnBrk="1" hangingPunct="1">
              <a:defRPr/>
            </a:pPr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978901" y="1219201"/>
            <a:ext cx="957263" cy="95726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eaLnBrk="1" hangingPunct="1">
              <a:defRPr/>
            </a:pPr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31325" y="1252539"/>
            <a:ext cx="274638" cy="573087"/>
          </a:xfrm>
          <a:prstGeom prst="rect">
            <a:avLst/>
          </a:prstGeom>
        </p:spPr>
        <p:txBody>
          <a:bodyPr lIns="0" tIns="25164" rIns="0" bIns="0">
            <a:spAutoFit/>
          </a:bodyPr>
          <a:lstStyle/>
          <a:p>
            <a:pPr>
              <a:spcBef>
                <a:spcPts val="199"/>
              </a:spcBef>
              <a:defRPr/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131301" y="1725613"/>
            <a:ext cx="690563" cy="334962"/>
          </a:xfrm>
          <a:prstGeom prst="rect">
            <a:avLst/>
          </a:prstGeom>
        </p:spPr>
        <p:txBody>
          <a:bodyPr lIns="0" tIns="19124" rIns="0" bIns="0">
            <a:spAutoFit/>
          </a:bodyPr>
          <a:lstStyle/>
          <a:p>
            <a:pPr>
              <a:spcBef>
                <a:spcPts val="151"/>
              </a:spcBef>
              <a:defRPr/>
            </a:pPr>
            <a:r>
              <a:rPr lang="ru-RU" sz="206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060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3060701" y="1211264"/>
            <a:ext cx="4697413" cy="854075"/>
          </a:xfrm>
          <a:prstGeom prst="rect">
            <a:avLst/>
          </a:prstGeom>
        </p:spPr>
        <p:txBody>
          <a:bodyPr lIns="0" tIns="23183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defTabSz="1451564">
              <a:spcBef>
                <a:spcPts val="181"/>
              </a:spcBef>
              <a:defRPr/>
            </a:pPr>
            <a:r>
              <a:rPr lang="ru-RU" sz="5397" kern="0" spc="-8" dirty="0">
                <a:solidFill>
                  <a:sysClr val="window" lastClr="FFFFFF"/>
                </a:solidFill>
              </a:rPr>
              <a:t>Литература</a:t>
            </a:r>
            <a:endParaRPr lang="ru-RU" sz="5397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2076450" y="1317625"/>
            <a:ext cx="515938" cy="738188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451564">
              <a:defRPr/>
            </a:pPr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2076450" y="1317625"/>
            <a:ext cx="515938" cy="738188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lIns="0" tIns="0" rIns="0" bIns="0"/>
          <a:lstStyle/>
          <a:p>
            <a:pPr defTabSz="1451564">
              <a:defRPr/>
            </a:pPr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2149476" y="1341438"/>
            <a:ext cx="665163" cy="665162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451564">
              <a:defRPr/>
            </a:pPr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2689226" y="1362075"/>
            <a:ext cx="104775" cy="103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451564">
              <a:defRPr/>
            </a:pPr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2185988" y="1893888"/>
            <a:ext cx="76200" cy="7620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lIns="0" tIns="0" rIns="0" bIns="0"/>
          <a:lstStyle/>
          <a:p>
            <a:pPr defTabSz="1451564">
              <a:defRPr/>
            </a:pPr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2232025" y="14668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lIns="0" tIns="0" rIns="0" bIns="0"/>
          <a:lstStyle/>
          <a:p>
            <a:pPr defTabSz="1451564">
              <a:defRPr/>
            </a:pPr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2654301" y="1428751"/>
            <a:ext cx="73025" cy="73025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lIns="0" tIns="0" rIns="0" bIns="0"/>
          <a:lstStyle/>
          <a:p>
            <a:pPr defTabSz="1451564">
              <a:defRPr/>
            </a:pPr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2149476" y="1341438"/>
            <a:ext cx="665163" cy="665162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lIns="0" tIns="0" rIns="0" bIns="0"/>
          <a:lstStyle/>
          <a:p>
            <a:pPr defTabSz="1451564">
              <a:defRPr/>
            </a:pPr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2174875" y="1441450"/>
            <a:ext cx="319088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lIns="0" tIns="0" rIns="0" bIns="0"/>
          <a:lstStyle/>
          <a:p>
            <a:pPr defTabSz="1451564">
              <a:defRPr/>
            </a:pPr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2174875" y="1428750"/>
            <a:ext cx="319088" cy="25400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lIns="0" tIns="0" rIns="0" bIns="0"/>
          <a:lstStyle/>
          <a:p>
            <a:pPr defTabSz="1451564">
              <a:defRPr/>
            </a:pPr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2174875" y="1514475"/>
            <a:ext cx="319088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lIns="0" tIns="0" rIns="0" bIns="0"/>
          <a:lstStyle/>
          <a:p>
            <a:pPr defTabSz="1451564">
              <a:defRPr/>
            </a:pPr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2174875" y="1501775"/>
            <a:ext cx="319088" cy="25400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lIns="0" tIns="0" rIns="0" bIns="0"/>
          <a:lstStyle/>
          <a:p>
            <a:pPr defTabSz="1451564">
              <a:defRPr/>
            </a:pPr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2174876" y="1589088"/>
            <a:ext cx="246063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lIns="0" tIns="0" rIns="0" bIns="0"/>
          <a:lstStyle/>
          <a:p>
            <a:pPr defTabSz="1451564">
              <a:defRPr/>
            </a:pPr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2174876" y="1576388"/>
            <a:ext cx="246063" cy="25400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lIns="0" tIns="0" rIns="0" bIns="0"/>
          <a:lstStyle/>
          <a:p>
            <a:pPr defTabSz="1451564">
              <a:defRPr/>
            </a:pPr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1" y="3125789"/>
            <a:ext cx="3725863" cy="153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135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025"/>
              </a:lnSpc>
              <a:spcBef>
                <a:spcPts val="404"/>
              </a:spcBef>
              <a:defRPr/>
            </a:pPr>
            <a:r>
              <a:rPr lang="ru-RU" altLang="ru-RU" sz="405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Устное народное</a:t>
            </a:r>
          </a:p>
          <a:p>
            <a:pPr>
              <a:lnSpc>
                <a:spcPts val="2025"/>
              </a:lnSpc>
              <a:spcBef>
                <a:spcPts val="404"/>
              </a:spcBef>
              <a:defRPr/>
            </a:pPr>
            <a:endParaRPr lang="ru-RU" altLang="ru-RU" sz="405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025"/>
              </a:lnSpc>
              <a:spcBef>
                <a:spcPts val="404"/>
              </a:spcBef>
              <a:defRPr/>
            </a:pPr>
            <a:r>
              <a:rPr lang="ru-RU" altLang="ru-RU" sz="405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творчество.</a:t>
            </a:r>
            <a:endParaRPr lang="ru-RU" altLang="ru-RU" sz="405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025"/>
              </a:lnSpc>
              <a:spcBef>
                <a:spcPts val="404"/>
              </a:spcBef>
              <a:defRPr/>
            </a:pPr>
            <a:r>
              <a:rPr lang="ru-RU" altLang="ru-RU" sz="405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025"/>
              </a:lnSpc>
              <a:spcBef>
                <a:spcPts val="404"/>
              </a:spcBef>
              <a:defRPr/>
            </a:pPr>
            <a:r>
              <a:rPr lang="ru-RU" altLang="ru-RU" sz="3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1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679700"/>
            <a:ext cx="2719388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56785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4440238" y="260350"/>
            <a:ext cx="2661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53189" y="928688"/>
            <a:ext cx="34829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один раз </a:t>
            </a:r>
            <a:r>
              <a:rPr lang="ru-RU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отрежь</a:t>
            </a:r>
            <a:r>
              <a:rPr 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3189" y="1714500"/>
            <a:ext cx="38576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людей насмешишь.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24626" y="2571750"/>
            <a:ext cx="28098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два лучше.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24625" y="3429000"/>
            <a:ext cx="15430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боится.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96063" y="4214813"/>
            <a:ext cx="13906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беде.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452688" y="1071563"/>
            <a:ext cx="4000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92500" lnSpcReduction="10000"/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defRPr/>
            </a:pPr>
            <a:r>
              <a:rPr lang="ru-RU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Семь</a:t>
            </a:r>
            <a:r>
              <a:rPr lang="ru-RU" sz="3200" b="1" kern="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 отмерь …      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defRPr/>
            </a:pPr>
            <a:r>
              <a:rPr lang="ru-RU" sz="32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ru-RU" sz="32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defRPr/>
            </a:pPr>
            <a:r>
              <a:rPr 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Поспешишь ...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defRPr/>
            </a:pPr>
            <a:r>
              <a:rPr lang="ru-RU" sz="32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lang="ru-RU" sz="32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defRPr/>
            </a:pPr>
            <a:r>
              <a:rPr 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 хорошо …                                               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defRPr/>
            </a:pPr>
            <a:endParaRPr lang="ru-RU" sz="32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defRPr/>
            </a:pPr>
            <a:r>
              <a:rPr 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Дело мастера …          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defRPr/>
            </a:pPr>
            <a:r>
              <a:rPr lang="ru-RU" sz="32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sz="32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defRPr/>
            </a:pPr>
            <a:r>
              <a:rPr 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Друзья познаются …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defRPr/>
            </a:pPr>
            <a:endParaRPr lang="ru-RU" sz="32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defRPr/>
            </a:pPr>
            <a:r>
              <a:rPr 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Тише едешь…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defRPr/>
            </a:pPr>
            <a:r>
              <a:rPr 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defRPr/>
            </a:pPr>
            <a:endParaRPr lang="ru-RU" sz="2800" kern="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defRPr/>
            </a:pPr>
            <a:endParaRPr lang="ru-RU" sz="2800" kern="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24625" y="5072063"/>
            <a:ext cx="31432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дальше будешь.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2706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4381501" y="357188"/>
            <a:ext cx="2979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ПАРУ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325880" y="1071563"/>
            <a:ext cx="973836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r>
              <a:rPr lang="ru-RU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Друг в беде есть настоящий друг (английская).</a:t>
            </a:r>
          </a:p>
          <a:p>
            <a:pPr algn="ctr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endParaRPr lang="ru-RU" sz="2400" kern="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endParaRPr lang="ru-RU" sz="2400" kern="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r>
              <a:rPr lang="ru-RU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поспешностью следует раскаяние (арабская).</a:t>
            </a:r>
          </a:p>
          <a:p>
            <a:pPr algn="ctr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endParaRPr lang="ru-RU" sz="2400" kern="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endParaRPr lang="ru-RU" sz="2400" kern="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r>
              <a:rPr lang="ru-RU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Собака лает, а караван проходит мимо </a:t>
            </a:r>
            <a:endParaRPr lang="ru-RU" sz="2800" b="1" kern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r>
              <a:rPr lang="ru-RU" sz="28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народов Средней Азии</a:t>
            </a:r>
            <a:r>
              <a:rPr lang="ru-RU" sz="28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endParaRPr lang="ru-RU" sz="2400" kern="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endParaRPr lang="ru-RU" sz="2400" kern="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r>
              <a:rPr lang="ru-RU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Когда в горах нет тигра, то и мартышка – царь зверей (китайская).</a:t>
            </a:r>
          </a:p>
          <a:p>
            <a:pPr algn="ctr">
              <a:spcBef>
                <a:spcPts val="0"/>
              </a:spcBef>
              <a:buClr>
                <a:schemeClr val="hlink"/>
              </a:buClr>
              <a:buSzPct val="65000"/>
              <a:defRPr/>
            </a:pPr>
            <a:endParaRPr lang="ru-RU" sz="2400" kern="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95689" y="1571626"/>
            <a:ext cx="5216182" cy="52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Друг </a:t>
            </a:r>
            <a:r>
              <a:rPr lang="ru-RU" alt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познается в беде.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53244" y="2786063"/>
            <a:ext cx="6072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Поспешишь </a:t>
            </a:r>
            <a:r>
              <a:rPr lang="ru-RU" alt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людей насмешишь.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38562" y="3747791"/>
            <a:ext cx="54282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eaLnBrk="1" hangingPunct="1"/>
            <a:r>
              <a:rPr lang="ru-RU" alt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Собака </a:t>
            </a:r>
            <a:r>
              <a:rPr lang="ru-RU" alt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лает – ветер относит.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09999" y="4962525"/>
            <a:ext cx="46307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eaLnBrk="1" hangingPunct="1"/>
            <a:endParaRPr lang="ru-RU" altLang="ru-RU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безрыбье и рак рыба. </a:t>
            </a:r>
          </a:p>
        </p:txBody>
      </p:sp>
    </p:spTree>
    <p:extLst>
      <p:ext uri="{BB962C8B-B14F-4D97-AF65-F5344CB8AC3E}">
        <p14:creationId xmlns:p14="http://schemas.microsoft.com/office/powerpoint/2010/main" val="3465116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4881563" y="214313"/>
            <a:ext cx="2474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altLang="ru-RU" sz="32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5821" y="6143626"/>
            <a:ext cx="8947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Два медведя в одной берлоге не уживутся. 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78" y="2505046"/>
            <a:ext cx="2885123" cy="29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1" y="785812"/>
            <a:ext cx="113610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Посмотри на иллюстрации.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Вспомни пословицы и поговорки, в которых употребляются числа.</a:t>
            </a:r>
          </a:p>
        </p:txBody>
      </p:sp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497" y="2505045"/>
            <a:ext cx="3063557" cy="29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45820" y="5643563"/>
            <a:ext cx="109723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 двумя зайцами погонишься, ни одного не поймаешь. </a:t>
            </a:r>
          </a:p>
        </p:txBody>
      </p:sp>
    </p:spTree>
    <p:extLst>
      <p:ext uri="{BB962C8B-B14F-4D97-AF65-F5344CB8AC3E}">
        <p14:creationId xmlns:p14="http://schemas.microsoft.com/office/powerpoint/2010/main" val="4035763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4781570" y="201039"/>
            <a:ext cx="25304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altLang="ru-RU" sz="32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1628776"/>
            <a:ext cx="307181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628776"/>
            <a:ext cx="307181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38439" y="5572126"/>
            <a:ext cx="469769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Обещанного три года ждут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38438" y="6072188"/>
            <a:ext cx="36422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Семеро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ждут.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785814"/>
            <a:ext cx="112232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Посмотри на иллюстрации.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Вспомни пословицы и поговорки, в которых употребляются числа.</a:t>
            </a:r>
          </a:p>
        </p:txBody>
      </p:sp>
    </p:spTree>
    <p:extLst>
      <p:ext uri="{BB962C8B-B14F-4D97-AF65-F5344CB8AC3E}">
        <p14:creationId xmlns:p14="http://schemas.microsoft.com/office/powerpoint/2010/main" val="4040633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2596" y="500043"/>
            <a:ext cx="8358246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Загадки-</a:t>
            </a:r>
          </a:p>
          <a:p>
            <a:pPr algn="ctr">
              <a:defRPr/>
            </a:pPr>
            <a:r>
              <a:rPr lang="ru-RU" sz="44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малый жанр фольклора.</a:t>
            </a:r>
          </a:p>
          <a:p>
            <a:pPr algn="ctr">
              <a:defRPr/>
            </a:pPr>
            <a:r>
              <a:rPr lang="ru-RU" sz="44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Замысловатое поэтическое описание предмета или явления, которое нужно отгадать</a:t>
            </a:r>
            <a:r>
              <a:rPr lang="ru-RU" sz="44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41380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14313"/>
            <a:ext cx="6870700" cy="7048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/>
                </a:solidFill>
              </a:rPr>
              <a:t>Как «сделана» </a:t>
            </a:r>
            <a:r>
              <a:rPr lang="ru-RU" b="1" dirty="0" smtClean="0">
                <a:solidFill>
                  <a:schemeClr val="accent1"/>
                </a:solidFill>
              </a:rPr>
              <a:t>загадка.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412875"/>
            <a:ext cx="3143250" cy="15113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Метафора: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Белые хоромы,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 подпоры. </a:t>
            </a:r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4511676" y="4292601"/>
            <a:ext cx="45370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Олицетворение: </a:t>
            </a:r>
          </a:p>
          <a:p>
            <a:pPr eaLnBrk="1" hangingPunct="1"/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Кланяется, кланяется,</a:t>
            </a:r>
          </a:p>
          <a:p>
            <a:pPr eaLnBrk="1" hangingPunct="1"/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придет домой – растянется</a:t>
            </a:r>
            <a:r>
              <a:rPr lang="ru-RU" alt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575050" y="2852739"/>
            <a:ext cx="1157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(Гусь)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7739063" y="5786439"/>
            <a:ext cx="1414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(Топор)</a:t>
            </a:r>
          </a:p>
        </p:txBody>
      </p:sp>
      <p:pic>
        <p:nvPicPr>
          <p:cNvPr id="48140" name="Picture 12" descr="j02155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4286251"/>
            <a:ext cx="25146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Rectangle 4"/>
          <p:cNvSpPr txBox="1">
            <a:spLocks noChangeArrowheads="1"/>
          </p:cNvSpPr>
          <p:nvPr/>
        </p:nvSpPr>
        <p:spPr bwMode="auto">
          <a:xfrm>
            <a:off x="6453188" y="2214563"/>
            <a:ext cx="3956050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образ,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звукоподражание: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Зубастый зверек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грызет с визгом дубок.</a:t>
            </a:r>
            <a:r>
              <a:rPr lang="ru-RU" alt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5" descr="j0215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4" y="1143000"/>
            <a:ext cx="213518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953501" y="3929064"/>
            <a:ext cx="1292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(Пила)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1484313"/>
            <a:ext cx="165893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755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  <p:bldP spid="4813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38313" y="1000126"/>
            <a:ext cx="5072062" cy="19288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Образное описание предмета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внешнему виду:</a:t>
            </a:r>
            <a:r>
              <a:rPr lang="ru-RU" alt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Красненька, кругленька,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Листочки </a:t>
            </a:r>
            <a:r>
              <a:rPr lang="ru-RU" alt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продолговатеньки</a:t>
            </a:r>
            <a:r>
              <a:rPr lang="ru-RU" alt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08" name="Picture 8" descr="j02161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1143000"/>
            <a:ext cx="190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7239000" y="2643188"/>
            <a:ext cx="1752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8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(Рябина)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738438" y="214313"/>
            <a:ext cx="6870700" cy="704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/>
                </a:solidFill>
              </a:rPr>
              <a:t>Как «сделана» </a:t>
            </a:r>
            <a:r>
              <a:rPr lang="ru-RU" b="1" dirty="0" smtClean="0">
                <a:solidFill>
                  <a:schemeClr val="accent1"/>
                </a:solidFill>
              </a:rPr>
              <a:t>загадка.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847850" y="3213100"/>
            <a:ext cx="3771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сравнение:</a:t>
            </a:r>
            <a:r>
              <a:rPr lang="ru-RU" alt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ru-RU" alt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ларчиков –</a:t>
            </a:r>
          </a:p>
          <a:p>
            <a:pPr eaLnBrk="1" hangingPunct="1"/>
            <a:r>
              <a:rPr lang="ru-RU" alt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чуланчиков.</a:t>
            </a: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6810376" y="3286125"/>
            <a:ext cx="3071813" cy="13144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Прямой вопрос: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Кто бежит без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провода? 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8549639" y="4357688"/>
            <a:ext cx="1332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(Река)</a:t>
            </a:r>
          </a:p>
        </p:txBody>
      </p:sp>
      <p:pic>
        <p:nvPicPr>
          <p:cNvPr id="51209" name="Picture 16" descr="j02313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4714876"/>
            <a:ext cx="335756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4883">
            <a:off x="2027238" y="4897438"/>
            <a:ext cx="163671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238500" y="4572000"/>
            <a:ext cx="2065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32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(Перчатка)</a:t>
            </a:r>
          </a:p>
        </p:txBody>
      </p:sp>
    </p:spTree>
    <p:extLst>
      <p:ext uri="{BB962C8B-B14F-4D97-AF65-F5344CB8AC3E}">
        <p14:creationId xmlns:p14="http://schemas.microsoft.com/office/powerpoint/2010/main" val="1851990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372100" y="3071813"/>
            <a:ext cx="1303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(Жук</a:t>
            </a:r>
            <a:r>
              <a:rPr lang="ru-RU" alt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alt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1881188" y="980291"/>
            <a:ext cx="5407261" cy="264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Отрицательное сравнение:</a:t>
            </a:r>
            <a:r>
              <a:rPr lang="ru-RU" alt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ru-RU" alt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Черен, да не ворон,</a:t>
            </a:r>
          </a:p>
          <a:p>
            <a:pPr eaLnBrk="1" hangingPunct="1"/>
            <a:r>
              <a:rPr lang="ru-RU" alt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Рогат, да не бык,</a:t>
            </a:r>
          </a:p>
          <a:p>
            <a:pPr eaLnBrk="1" hangingPunct="1"/>
            <a:r>
              <a:rPr lang="ru-RU" alt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 ног без копыт,</a:t>
            </a:r>
          </a:p>
          <a:p>
            <a:pPr eaLnBrk="1" hangingPunct="1"/>
            <a:r>
              <a:rPr lang="ru-RU" alt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Летит – воет,</a:t>
            </a:r>
          </a:p>
          <a:p>
            <a:pPr eaLnBrk="1" hangingPunct="1"/>
            <a:r>
              <a:rPr lang="ru-RU" alt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Упадет – </a:t>
            </a:r>
            <a:r>
              <a:rPr lang="ru-RU" alt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землю </a:t>
            </a:r>
            <a:r>
              <a:rPr lang="ru-RU" alt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роет.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738438" y="214313"/>
            <a:ext cx="6870700" cy="70485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Как «сделана» </a:t>
            </a:r>
            <a:r>
              <a:rPr lang="ru-RU" sz="4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загадка.</a:t>
            </a:r>
            <a:endParaRPr lang="ru-RU" sz="4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2625">
            <a:off x="7684296" y="1260474"/>
            <a:ext cx="14747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Box 13"/>
          <p:cNvSpPr txBox="1">
            <a:spLocks noChangeArrowheads="1"/>
          </p:cNvSpPr>
          <p:nvPr/>
        </p:nvSpPr>
        <p:spPr bwMode="auto">
          <a:xfrm>
            <a:off x="1881188" y="3643314"/>
            <a:ext cx="81460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загадка имеет подсказку – рифму. </a:t>
            </a:r>
          </a:p>
          <a:p>
            <a:pPr eaLnBrk="1" hangingPunct="1"/>
            <a:r>
              <a:rPr lang="ru-RU" alt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слово в стишке-загадке – это отгадка.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1188" y="4643439"/>
            <a:ext cx="585787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Мимо рощи, мимо яра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Мчит без дыма, мчит без пара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Паровозова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сестричка.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Кто такая?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…………………………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095875" y="6000750"/>
            <a:ext cx="24954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Электричка</a:t>
            </a:r>
            <a:r>
              <a:rPr lang="ru-RU" alt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22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/>
          <a:stretch>
            <a:fillRect/>
          </a:stretch>
        </p:blipFill>
        <p:spPr bwMode="auto">
          <a:xfrm>
            <a:off x="7739064" y="4643438"/>
            <a:ext cx="2509837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632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  <a:t>      Что </a:t>
            </a:r>
            <a:r>
              <a:rPr lang="ru-RU" altLang="ru-RU" dirty="0">
                <a:solidFill>
                  <a:srgbClr val="000066"/>
                </a:solidFill>
                <a:latin typeface="Bookman Old Style" panose="02050604050505020204" pitchFamily="18" charset="0"/>
              </a:rPr>
              <a:t>такое сказка?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34440" y="1600201"/>
            <a:ext cx="4785361" cy="4924425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endParaRPr lang="ru-RU" altLang="ru-RU" sz="2400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3600" u="sng" dirty="0">
                <a:latin typeface="+mj-lt"/>
              </a:rPr>
              <a:t> </a:t>
            </a:r>
            <a:r>
              <a:rPr lang="ru-RU" altLang="ru-RU" sz="3600" b="1" u="sng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Сказка </a:t>
            </a:r>
            <a:r>
              <a:rPr lang="ru-RU" altLang="ru-RU" sz="36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– это </a:t>
            </a:r>
            <a:r>
              <a:rPr lang="ru-RU" altLang="ru-RU" sz="3600" b="1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 занимательный рассказ о </a:t>
            </a:r>
            <a:r>
              <a:rPr lang="ru-RU" altLang="ru-RU" sz="36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необыкновенных </a:t>
            </a:r>
            <a:r>
              <a:rPr lang="ru-RU" altLang="ru-RU" sz="3600" b="1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событиях  </a:t>
            </a:r>
            <a:r>
              <a:rPr lang="ru-RU" altLang="ru-RU" sz="36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и </a:t>
            </a:r>
            <a:r>
              <a:rPr lang="ru-RU" altLang="ru-RU" sz="3600" b="1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приключениях.</a:t>
            </a:r>
            <a:endParaRPr lang="ru-RU" altLang="ru-RU" sz="36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sz="2400" dirty="0"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endParaRPr lang="ru-RU" altLang="ru-RU" sz="2400" dirty="0"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endParaRPr lang="ru-RU" altLang="ru-RU" sz="2400" dirty="0"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r>
              <a:rPr lang="ru-RU" altLang="ru-RU" sz="1800" dirty="0">
                <a:latin typeface="Bookman Old Style" panose="02050604050505020204" pitchFamily="18" charset="0"/>
              </a:rPr>
              <a:t>  </a:t>
            </a:r>
          </a:p>
          <a:p>
            <a:pPr>
              <a:buFontTx/>
              <a:buNone/>
            </a:pPr>
            <a:endParaRPr lang="ru-RU" alt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ru-RU" altLang="ru-RU"/>
          </a:p>
          <a:p>
            <a:endParaRPr lang="ru-RU" altLang="ru-RU"/>
          </a:p>
        </p:txBody>
      </p:sp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825623"/>
            <a:ext cx="4464050" cy="377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dirty="0">
                <a:solidFill>
                  <a:srgbClr val="000066"/>
                </a:solidFill>
                <a:latin typeface="Bookman Old Style" panose="02050604050505020204" pitchFamily="18" charset="0"/>
              </a:rPr>
              <a:t>Виды сказок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9" y="1341439"/>
            <a:ext cx="8713787" cy="4784725"/>
          </a:xfrm>
        </p:spPr>
        <p:txBody>
          <a:bodyPr/>
          <a:lstStyle/>
          <a:p>
            <a:pPr>
              <a:buFontTx/>
              <a:buNone/>
            </a:pPr>
            <a:endParaRPr lang="ru-RU" altLang="ru-RU" dirty="0"/>
          </a:p>
          <a:p>
            <a:pPr>
              <a:buFontTx/>
              <a:buNone/>
            </a:pPr>
            <a:r>
              <a:rPr lang="ru-RU" altLang="ru-RU" dirty="0"/>
              <a:t>                                                      </a:t>
            </a:r>
          </a:p>
          <a:p>
            <a:pPr>
              <a:buFontTx/>
              <a:buNone/>
            </a:pPr>
            <a:endParaRPr lang="ru-RU" altLang="ru-RU" dirty="0"/>
          </a:p>
          <a:p>
            <a:pPr>
              <a:buFontTx/>
              <a:buNone/>
            </a:pPr>
            <a:r>
              <a:rPr lang="ru-RU" altLang="ru-RU" b="1" i="1" dirty="0">
                <a:solidFill>
                  <a:schemeClr val="hlink"/>
                </a:solidFill>
                <a:latin typeface="Bookman Old Style" panose="02050604050505020204" pitchFamily="18" charset="0"/>
                <a:hlinkClick r:id="rId2" action="ppaction://hlinksldjump"/>
              </a:rPr>
              <a:t>волшебные</a:t>
            </a:r>
            <a:r>
              <a:rPr lang="ru-RU" altLang="ru-RU" dirty="0">
                <a:solidFill>
                  <a:schemeClr val="hlink"/>
                </a:solidFill>
                <a:latin typeface="Bookman Old Style" panose="02050604050505020204" pitchFamily="18" charset="0"/>
                <a:hlinkClick r:id="rId2" action="ppaction://hlinksldjump"/>
              </a:rPr>
              <a:t> </a:t>
            </a:r>
            <a:r>
              <a:rPr lang="ru-RU" altLang="ru-RU" dirty="0">
                <a:latin typeface="Bookman Old Style" panose="02050604050505020204" pitchFamily="18" charset="0"/>
              </a:rPr>
              <a:t>      </a:t>
            </a:r>
            <a:r>
              <a:rPr lang="ru-RU" altLang="ru-RU" b="1" i="1" dirty="0">
                <a:solidFill>
                  <a:schemeClr val="hlink"/>
                </a:solidFill>
                <a:latin typeface="Bookman Old Style" panose="02050604050505020204" pitchFamily="18" charset="0"/>
                <a:hlinkClick r:id="rId3" action="ppaction://hlinksldjump"/>
              </a:rPr>
              <a:t>о животных</a:t>
            </a:r>
            <a:r>
              <a:rPr lang="ru-RU" altLang="ru-RU" b="1" i="1" dirty="0">
                <a:solidFill>
                  <a:schemeClr val="hlink"/>
                </a:solidFill>
                <a:latin typeface="Bookman Old Style" panose="02050604050505020204" pitchFamily="18" charset="0"/>
              </a:rPr>
              <a:t>        </a:t>
            </a:r>
            <a:r>
              <a:rPr lang="ru-RU" altLang="ru-RU" b="1" i="1" dirty="0">
                <a:solidFill>
                  <a:schemeClr val="hlink"/>
                </a:solidFill>
                <a:latin typeface="Bookman Old Style" panose="02050604050505020204" pitchFamily="18" charset="0"/>
                <a:hlinkClick r:id="rId4" action="ppaction://hlinksldjump"/>
              </a:rPr>
              <a:t>бытовые</a:t>
            </a:r>
            <a:endParaRPr lang="ru-RU" altLang="ru-RU" b="1" i="1" dirty="0">
              <a:solidFill>
                <a:schemeClr val="hlink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r>
              <a:rPr lang="ru-RU" altLang="ru-RU" b="1" i="1" dirty="0">
                <a:solidFill>
                  <a:schemeClr val="hlink"/>
                </a:solidFill>
                <a:latin typeface="Bookman Old Style" panose="02050604050505020204" pitchFamily="18" charset="0"/>
              </a:rPr>
              <a:t>                      </a:t>
            </a:r>
          </a:p>
        </p:txBody>
      </p:sp>
      <p:sp>
        <p:nvSpPr>
          <p:cNvPr id="103430" name="AutoShape 6"/>
          <p:cNvSpPr>
            <a:spLocks noChangeArrowheads="1"/>
          </p:cNvSpPr>
          <p:nvPr/>
        </p:nvSpPr>
        <p:spPr bwMode="auto">
          <a:xfrm rot="2356531">
            <a:off x="3114676" y="1328738"/>
            <a:ext cx="485775" cy="1630362"/>
          </a:xfrm>
          <a:prstGeom prst="downArrow">
            <a:avLst>
              <a:gd name="adj1" fmla="val 50000"/>
              <a:gd name="adj2" fmla="val 839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auto">
          <a:xfrm rot="21471420">
            <a:off x="5880101" y="1557338"/>
            <a:ext cx="485775" cy="1439862"/>
          </a:xfrm>
          <a:prstGeom prst="downArrow">
            <a:avLst>
              <a:gd name="adj1" fmla="val 50000"/>
              <a:gd name="adj2" fmla="val 741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32" name="AutoShape 8"/>
          <p:cNvSpPr>
            <a:spLocks noChangeArrowheads="1"/>
          </p:cNvSpPr>
          <p:nvPr/>
        </p:nvSpPr>
        <p:spPr bwMode="auto">
          <a:xfrm rot="19575910">
            <a:off x="8242301" y="1322388"/>
            <a:ext cx="485775" cy="1655762"/>
          </a:xfrm>
          <a:prstGeom prst="downArrow">
            <a:avLst>
              <a:gd name="adj1" fmla="val 50000"/>
              <a:gd name="adj2" fmla="val 852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3433" name="Picture 9" descr="т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7" y="3438636"/>
            <a:ext cx="1971675" cy="263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4" name="Picture 10" descr="т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3644900"/>
            <a:ext cx="2857500" cy="2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5" name="Picture 11" descr="begstvo_rogatyh_vikingov_04-225x3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3644900"/>
            <a:ext cx="2143125" cy="220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5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dirty="0">
                <a:solidFill>
                  <a:srgbClr val="000066"/>
                </a:solidFill>
                <a:latin typeface="Bookman Old Style" panose="02050604050505020204" pitchFamily="18" charset="0"/>
              </a:rPr>
              <a:t>Цели урока: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1560" y="1916113"/>
            <a:ext cx="10104120" cy="4210050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ru-RU" altLang="ru-RU" sz="3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Познакомиться </a:t>
            </a:r>
            <a:r>
              <a:rPr lang="ru-RU" altLang="ru-RU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термином «фольклор</a:t>
            </a:r>
            <a:r>
              <a:rPr lang="ru-RU" altLang="ru-RU" sz="3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sz="3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rabicPeriod" startAt="2"/>
            </a:pPr>
            <a:r>
              <a:rPr lang="ru-RU" altLang="ru-RU" sz="3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Узнать </a:t>
            </a:r>
            <a:r>
              <a:rPr lang="ru-RU" altLang="ru-RU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группах и жанрах </a:t>
            </a:r>
            <a:r>
              <a:rPr lang="ru-RU" altLang="ru-RU" sz="3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фольклора.</a:t>
            </a:r>
            <a:endParaRPr lang="ru-RU" altLang="ru-RU" sz="3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ru-RU" altLang="ru-RU" sz="3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-RU" altLang="ru-RU" sz="3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полученные знания по жанрам фольклора .</a:t>
            </a:r>
            <a:endParaRPr lang="ru-RU" altLang="ru-RU" sz="3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6977" y="214290"/>
            <a:ext cx="67553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Приметы сказки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651257" y="1187934"/>
            <a:ext cx="87868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chemeClr val="accent1"/>
                </a:solidFill>
              </a:rPr>
              <a:t>Вымысел, занимательность, поучительность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38314" y="2786063"/>
            <a:ext cx="75009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Основная мысль</a:t>
            </a: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1738314" y="4286250"/>
            <a:ext cx="47148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800" b="1">
                <a:solidFill>
                  <a:srgbClr val="0000FF"/>
                </a:solidFill>
              </a:rPr>
              <a:t>Борьба добра со злом.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b="1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b="1">
                <a:solidFill>
                  <a:srgbClr val="0000FF"/>
                </a:solidFill>
              </a:rPr>
              <a:t>Борьба ума с глупостью.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b="1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b="1">
                <a:solidFill>
                  <a:srgbClr val="0000FF"/>
                </a:solidFill>
              </a:rPr>
              <a:t>Борьба справедливости с подлостью.</a:t>
            </a:r>
          </a:p>
        </p:txBody>
      </p:sp>
      <p:pic>
        <p:nvPicPr>
          <p:cNvPr id="6" name="Picture 27" descr="bscap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1" y="3886200"/>
            <a:ext cx="3571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25436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5538" y="142852"/>
            <a:ext cx="7215238" cy="1214446"/>
          </a:xfrm>
          <a:prstGeom prst="rect">
            <a:avLst/>
          </a:prstGeom>
        </p:spPr>
        <p:txBody>
          <a:bodyPr>
            <a:prstTxWarp prst="textSlantUp">
              <a:avLst/>
            </a:prstTxWarp>
            <a:spAutoFit/>
          </a:bodyPr>
          <a:lstStyle/>
          <a:p>
            <a:pPr algn="ctr">
              <a:defRPr/>
            </a:pPr>
            <a:r>
              <a:rPr lang="ru-RU" kern="10" dirty="0">
                <a:ln w="9525"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Impact"/>
              </a:rPr>
              <a:t>герои</a:t>
            </a:r>
          </a:p>
        </p:txBody>
      </p:sp>
      <p:pic>
        <p:nvPicPr>
          <p:cNvPr id="3" name="Picture 29" descr="bscap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571625"/>
            <a:ext cx="40386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/>
        </p:nvGraphicFramePr>
        <p:xfrm>
          <a:off x="6238875" y="1857375"/>
          <a:ext cx="4038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82" name="Рисунок 5" descr="pic-1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3929064"/>
            <a:ext cx="3643313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05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5941" y="142854"/>
            <a:ext cx="8433464" cy="1500197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Элементы сказки: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024064" y="1857376"/>
            <a:ext cx="81438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sz="2400" b="1" dirty="0">
                <a:solidFill>
                  <a:srgbClr val="0070C0"/>
                </a:solidFill>
              </a:rPr>
              <a:t>Присказка. Её цель – привлечь внимание слушателей.</a:t>
            </a:r>
          </a:p>
          <a:p>
            <a:pPr eaLnBrk="1" hangingPunct="1">
              <a:buFontTx/>
              <a:buAutoNum type="arabicPeriod"/>
            </a:pPr>
            <a:r>
              <a:rPr lang="ru-RU" altLang="ru-RU" sz="2400" b="1" dirty="0">
                <a:solidFill>
                  <a:srgbClr val="0070C0"/>
                </a:solidFill>
              </a:rPr>
              <a:t>Зачин (переносит нас в сказочный мир).</a:t>
            </a:r>
          </a:p>
          <a:p>
            <a:pPr eaLnBrk="1" hangingPunct="1">
              <a:buFontTx/>
              <a:buAutoNum type="arabicPeriod"/>
            </a:pPr>
            <a:r>
              <a:rPr lang="ru-RU" altLang="ru-RU" sz="2400" b="1" dirty="0">
                <a:solidFill>
                  <a:srgbClr val="0070C0"/>
                </a:solidFill>
              </a:rPr>
              <a:t>Концовка (в ней заключён вывод).</a:t>
            </a:r>
          </a:p>
          <a:p>
            <a:pPr eaLnBrk="1" hangingPunct="1">
              <a:buFontTx/>
              <a:buAutoNum type="arabicPeriod"/>
            </a:pPr>
            <a:r>
              <a:rPr lang="ru-RU" altLang="ru-RU" sz="2400" b="1" dirty="0">
                <a:solidFill>
                  <a:srgbClr val="0070C0"/>
                </a:solidFill>
              </a:rPr>
              <a:t>Использование устойчивых сочетаний (формул):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rgbClr val="0070C0"/>
                </a:solidFill>
              </a:rPr>
              <a:t>Обращения («Избушка, избушка, повернись к лесу задом, ко мне передом…»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rgbClr val="0070C0"/>
                </a:solidFill>
              </a:rPr>
              <a:t>Повторы («жили - жили»).</a:t>
            </a:r>
          </a:p>
          <a:p>
            <a:pPr eaLnBrk="1" hangingPunct="1">
              <a:buFontTx/>
              <a:buAutoNum type="arabicPeriod" startAt="5"/>
            </a:pPr>
            <a:r>
              <a:rPr lang="ru-RU" altLang="ru-RU" sz="2400" b="1" dirty="0">
                <a:solidFill>
                  <a:srgbClr val="0070C0"/>
                </a:solidFill>
              </a:rPr>
              <a:t>Постоянные эпитеты (образные определения).</a:t>
            </a:r>
          </a:p>
          <a:p>
            <a:pPr eaLnBrk="1" hangingPunct="1">
              <a:buFontTx/>
              <a:buAutoNum type="arabicPeriod" startAt="5"/>
            </a:pPr>
            <a:r>
              <a:rPr lang="ru-RU" altLang="ru-RU" sz="2400" b="1" dirty="0">
                <a:solidFill>
                  <a:srgbClr val="0070C0"/>
                </a:solidFill>
              </a:rPr>
              <a:t>Гиперболы (преувеличения).</a:t>
            </a:r>
          </a:p>
          <a:p>
            <a:pPr eaLnBrk="1" hangingPunct="1">
              <a:buFontTx/>
              <a:buAutoNum type="arabicPeriod" startAt="5"/>
            </a:pPr>
            <a:r>
              <a:rPr lang="ru-RU" altLang="ru-RU" sz="2400" b="1" dirty="0">
                <a:solidFill>
                  <a:srgbClr val="0070C0"/>
                </a:solidFill>
              </a:rPr>
              <a:t>Помощь чудесных помощников (ковёр-самолёт, сапоги-скороходы).</a:t>
            </a:r>
          </a:p>
        </p:txBody>
      </p:sp>
    </p:spTree>
    <p:extLst>
      <p:ext uri="{BB962C8B-B14F-4D97-AF65-F5344CB8AC3E}">
        <p14:creationId xmlns:p14="http://schemas.microsoft.com/office/powerpoint/2010/main" val="1107670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722" y="214290"/>
            <a:ext cx="828680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Игра «Знатоки сказок»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95500" y="1357314"/>
            <a:ext cx="8072438" cy="25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1"/>
                </a:solidFill>
              </a:rPr>
              <a:t>Задание: вспомните название сказок по их началу и определите  жанр.</a:t>
            </a:r>
          </a:p>
          <a:p>
            <a:pPr eaLnBrk="1" hangingPunct="1"/>
            <a:endParaRPr lang="ru-RU" altLang="ru-RU" b="1" dirty="0">
              <a:solidFill>
                <a:schemeClr val="accent1"/>
              </a:solidFill>
            </a:endParaRPr>
          </a:p>
          <a:p>
            <a:pPr eaLnBrk="1" hangingPunct="1"/>
            <a:r>
              <a:rPr lang="ru-RU" altLang="ru-RU" sz="2400" b="1" dirty="0">
                <a:solidFill>
                  <a:schemeClr val="accent1"/>
                </a:solidFill>
              </a:rPr>
              <a:t>1. «Жили-были дед и баба. Дед говорит бабе: «Ты пеки пироги, а я поеду за рыбой». Наловил рыбы и везёт домой целый воз. Вот едет он и видит: лежит на дороге лисичка, не шевелится…»</a:t>
            </a: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000501"/>
            <a:ext cx="18573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4026219"/>
            <a:ext cx="2428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5" y="4000501"/>
            <a:ext cx="16430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4544855"/>
            <a:ext cx="2205038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84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95501" y="642939"/>
            <a:ext cx="8602979" cy="184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  <a:p>
            <a:pPr algn="just" eaLnBrk="1" hangingPunct="1"/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2. «Жили были старик со старухой. А у них дочка да сынок маленький. Вот уезжают родители в город и дочке говорят: «Будь умницей, береги братца, не ходи со двора. Мы тебе гостинцев привезём…»</a:t>
            </a:r>
          </a:p>
        </p:txBody>
      </p:sp>
      <p:pic>
        <p:nvPicPr>
          <p:cNvPr id="5" name="Рисунок 4" descr="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7" y="2857500"/>
            <a:ext cx="20716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н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91" y="5050377"/>
            <a:ext cx="264318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ол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503" y="2489470"/>
            <a:ext cx="2786063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рп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81" y="2489470"/>
            <a:ext cx="18573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86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24062" y="714375"/>
            <a:ext cx="91087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3. «В некотором царстве, в некотором государстве жил-был царь, и было у него три сына. Младшего звали Иван-царевич. Говорит им царь таково слово: «Дети мои милые, возьмите себе по стреле, натяните тугие луки и пустите их в разные стороны…»</a:t>
            </a:r>
          </a:p>
        </p:txBody>
      </p:sp>
      <p:pic>
        <p:nvPicPr>
          <p:cNvPr id="4" name="Рисунок 3" descr="е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30" y="2676227"/>
            <a:ext cx="16430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о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6" y="3429000"/>
            <a:ext cx="248761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4214814"/>
            <a:ext cx="2214562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ы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44" y="3080545"/>
            <a:ext cx="1785938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4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8348" y="428604"/>
            <a:ext cx="7929618" cy="1357322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задание.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952751" y="2643188"/>
          <a:ext cx="6126165" cy="2194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8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84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84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84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84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84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84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84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841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841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841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65654">
                <a:tc rowSpan="2" gridSpan="3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07" marB="45707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Б</a:t>
                      </a:r>
                      <a:endParaRPr lang="ru-RU" sz="1800" b="1" dirty="0"/>
                    </a:p>
                  </a:txBody>
                  <a:tcPr marL="91444" marR="91444" marT="45707" marB="45707"/>
                </a:tc>
                <a:tc grid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07" marB="45707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Ч</a:t>
                      </a:r>
                      <a:endParaRPr lang="ru-RU" sz="1800" b="1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07" marB="45707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4" marR="91444" marT="45707" marB="45707"/>
                </a:tc>
                <a:tc gridSpan="4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07" marB="45707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4" marR="91444" marT="45707" marB="45707"/>
                </a:tc>
                <a:tc rowSpan="2" gridSpan="6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07" marB="45707">
                    <a:lnR w="12700" cmpd="sng">
                      <a:noFill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</a:t>
                      </a:r>
                      <a:endParaRPr lang="ru-RU" sz="1800" b="1" dirty="0"/>
                    </a:p>
                  </a:txBody>
                  <a:tcPr marL="91444" marR="91444" marT="45707" marB="457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4" marR="91444" marT="45707" marB="457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4" marR="91444" marT="45707" marB="457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07" marB="45707"/>
                </a:tc>
                <a:tc gridSpan="6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 rowSpan="3" gridSpan="3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07" marB="45707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4" marR="91444" marT="45707" marB="45707"/>
                </a:tc>
                <a:tc rowSpan="2" grid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07" marB="45707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 grid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07" marB="45707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З</a:t>
                      </a:r>
                      <a:endParaRPr lang="ru-RU" sz="1800" b="1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</a:t>
                      </a:r>
                      <a:endParaRPr lang="ru-RU" sz="1800" b="1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4" marR="91444" marT="45707" marB="45707"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4" marR="91444" marT="45707" marB="45707"/>
                </a:tc>
                <a:tc rowSpan="2" gridSpan="3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07" marB="45707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rowSpan="2" gridSpan="3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07" marB="45707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4" marR="91444" marT="45707" marB="45707"/>
                </a:tc>
                <a:tc gridSpan="4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07" marB="45707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</a:t>
                      </a:r>
                      <a:endParaRPr lang="ru-RU" sz="1800" b="1" dirty="0"/>
                    </a:p>
                  </a:txBody>
                  <a:tcPr marL="91444" marR="91444" marT="45707" marB="45707"/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587" name="TextBox 3"/>
          <p:cNvSpPr txBox="1">
            <a:spLocks noChangeArrowheads="1"/>
          </p:cNvSpPr>
          <p:nvPr/>
        </p:nvSpPr>
        <p:spPr bwMode="auto">
          <a:xfrm>
            <a:off x="2452689" y="5429251"/>
            <a:ext cx="7286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ctr" eaLnBrk="1" hangingPunct="1">
              <a:buFont typeface="Wingdings" panose="05000000000000000000" pitchFamily="2" charset="2"/>
              <a:buChar char="q"/>
            </a:pPr>
            <a:r>
              <a:rPr lang="ru-RU" altLang="ru-RU" sz="3200" b="1" dirty="0">
                <a:solidFill>
                  <a:schemeClr val="accent1"/>
                </a:solidFill>
              </a:rPr>
              <a:t>Определите названия жанров устного народного творчества.</a:t>
            </a:r>
          </a:p>
        </p:txBody>
      </p:sp>
    </p:spTree>
    <p:extLst>
      <p:ext uri="{BB962C8B-B14F-4D97-AF65-F5344CB8AC3E}">
        <p14:creationId xmlns:p14="http://schemas.microsoft.com/office/powerpoint/2010/main" val="181408277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2351088" y="765175"/>
            <a:ext cx="7886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dirty="0">
                <a:solidFill>
                  <a:srgbClr val="0070C0"/>
                </a:solidFill>
                <a:cs typeface="Arial" panose="020B0604020202020204" pitchFamily="34" charset="0"/>
              </a:rPr>
              <a:t>Термин «фольклор» в современном значении впервые употребил в 1846 году английский историк и археолог Вильям </a:t>
            </a:r>
            <a:r>
              <a:rPr lang="ru-RU" altLang="ru-RU" sz="2400" dirty="0" err="1">
                <a:solidFill>
                  <a:srgbClr val="0070C0"/>
                </a:solidFill>
                <a:cs typeface="Arial" panose="020B0604020202020204" pitchFamily="34" charset="0"/>
              </a:rPr>
              <a:t>Томс</a:t>
            </a:r>
            <a:r>
              <a:rPr lang="ru-RU" altLang="ru-RU" sz="2400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2135188" y="5013325"/>
            <a:ext cx="92845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Фольклор – (англ.) народная мудрость, народное знание.</a:t>
            </a:r>
          </a:p>
          <a:p>
            <a:pPr eaLnBrk="1" hangingPunct="1"/>
            <a:r>
              <a:rPr lang="ru-RU" alt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Фольклористика – наука, изучающая фольклор.</a:t>
            </a:r>
          </a:p>
          <a:p>
            <a:pPr eaLnBrk="1" hangingPunct="1"/>
            <a:r>
              <a:rPr lang="ru-RU" alt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Фольклорист – ученый, специалист в области фольклора.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580" name="TextBox 11"/>
          <p:cNvSpPr txBox="1">
            <a:spLocks noChangeArrowheads="1"/>
          </p:cNvSpPr>
          <p:nvPr/>
        </p:nvSpPr>
        <p:spPr bwMode="auto">
          <a:xfrm>
            <a:off x="4503420" y="188913"/>
            <a:ext cx="32236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rgbClr val="002060"/>
                </a:solidFill>
                <a:cs typeface="Arial" panose="020B0604020202020204" pitchFamily="34" charset="0"/>
              </a:rPr>
              <a:t>ФОЛЬКЛОР</a:t>
            </a:r>
          </a:p>
        </p:txBody>
      </p:sp>
      <p:pic>
        <p:nvPicPr>
          <p:cNvPr id="24581" name="Picture 8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20" y="2150170"/>
            <a:ext cx="2743200" cy="279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1919288" y="2852738"/>
            <a:ext cx="2305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УСТНОЕ </a:t>
            </a:r>
          </a:p>
          <a:p>
            <a:pPr algn="ctr" eaLnBrk="1" hangingPunct="1"/>
            <a:r>
              <a:rPr lang="ru-RU" alt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ПЕРЕДАЕТСЯ</a:t>
            </a:r>
            <a:endParaRPr lang="en-US" altLang="ru-RU" sz="2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ИЗ УСТ В УСТА</a:t>
            </a:r>
          </a:p>
        </p:txBody>
      </p:sp>
      <p:sp>
        <p:nvSpPr>
          <p:cNvPr id="25603" name="TextBox 8"/>
          <p:cNvSpPr txBox="1">
            <a:spLocks noChangeArrowheads="1"/>
          </p:cNvSpPr>
          <p:nvPr/>
        </p:nvSpPr>
        <p:spPr bwMode="auto">
          <a:xfrm>
            <a:off x="4583114" y="2852739"/>
            <a:ext cx="25923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НАРОДНОЕ</a:t>
            </a:r>
            <a:r>
              <a:rPr lang="ru-RU" altLang="ru-RU" sz="2800" dirty="0">
                <a:latin typeface="Calibri" panose="020F0502020204030204" pitchFamily="34" charset="0"/>
              </a:rPr>
              <a:t> </a:t>
            </a:r>
          </a:p>
          <a:p>
            <a:pPr algn="ctr" eaLnBrk="1" hangingPunct="1"/>
            <a:r>
              <a:rPr lang="ru-RU" alt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АВТОР – НАРОД</a:t>
            </a:r>
          </a:p>
        </p:txBody>
      </p:sp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7175501" y="2852738"/>
            <a:ext cx="32734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ТВОРЧЕСТВО </a:t>
            </a:r>
          </a:p>
          <a:p>
            <a:pPr algn="ctr" eaLnBrk="1" hangingPunct="1"/>
            <a:r>
              <a:rPr lang="ru-RU" alt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СОЗДАНО </a:t>
            </a:r>
          </a:p>
          <a:p>
            <a:pPr algn="ctr" eaLnBrk="1" hangingPunct="1"/>
            <a:r>
              <a:rPr lang="ru-RU" alt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В РЕЗУЛЬТАТЕ ТРУДА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39616" y="404664"/>
            <a:ext cx="698477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Фольклор. </a:t>
            </a:r>
          </a:p>
          <a:p>
            <a:pPr algn="ctr"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Устное народное творчество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432175" y="1557338"/>
            <a:ext cx="863600" cy="1079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808663" y="1557339"/>
            <a:ext cx="0" cy="1150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391401" y="1557339"/>
            <a:ext cx="720725" cy="1150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0989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066"/>
                </a:solidFill>
                <a:latin typeface="Bookman Old Style" panose="02050604050505020204" pitchFamily="18" charset="0"/>
              </a:rPr>
              <a:t>                 Жанры </a:t>
            </a:r>
            <a:r>
              <a:rPr lang="ru-RU" altLang="ru-RU" dirty="0">
                <a:solidFill>
                  <a:srgbClr val="000066"/>
                </a:solidFill>
                <a:latin typeface="Bookman Old Style" panose="02050604050505020204" pitchFamily="18" charset="0"/>
              </a:rPr>
              <a:t>фольклора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5181599" cy="45767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dirty="0">
                <a:latin typeface="Bookman Old Style" panose="02050604050505020204" pitchFamily="18" charset="0"/>
              </a:rPr>
              <a:t>   </a:t>
            </a:r>
            <a:r>
              <a:rPr lang="ru-RU" altLang="ru-RU" b="1" dirty="0" smtClean="0">
                <a:latin typeface="Bookman Old Style" panose="02050604050505020204" pitchFamily="18" charset="0"/>
              </a:rPr>
              <a:t>          </a:t>
            </a:r>
            <a:r>
              <a:rPr lang="ru-RU" altLang="ru-RU" b="1" i="1" u="sng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Большие </a:t>
            </a:r>
            <a:r>
              <a:rPr lang="ru-RU" altLang="ru-RU" b="1" i="1" u="sng" dirty="0">
                <a:solidFill>
                  <a:schemeClr val="accent1"/>
                </a:solidFill>
                <a:latin typeface="Bookman Old Style" panose="02050604050505020204" pitchFamily="18" charset="0"/>
              </a:rPr>
              <a:t>жанры</a:t>
            </a:r>
          </a:p>
          <a:p>
            <a:pPr marL="0" indent="0">
              <a:buNone/>
            </a:pPr>
            <a:r>
              <a:rPr lang="ru-RU" altLang="ru-RU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                - </a:t>
            </a:r>
            <a:r>
              <a:rPr lang="ru-RU" alt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Сказка</a:t>
            </a:r>
          </a:p>
          <a:p>
            <a:pPr marL="0" indent="0">
              <a:buNone/>
            </a:pPr>
            <a:r>
              <a:rPr lang="ru-RU" alt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- Былина</a:t>
            </a:r>
            <a:endParaRPr lang="ru-RU" alt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ru-RU" altLang="ru-RU" dirty="0">
              <a:latin typeface="Bookman Old Style" panose="02050604050505020204" pitchFamily="18" charset="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67438" y="1600200"/>
            <a:ext cx="4043362" cy="499745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altLang="ru-RU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    </a:t>
            </a:r>
            <a:r>
              <a:rPr lang="ru-RU" altLang="ru-RU" b="1" i="1" u="sng" dirty="0">
                <a:solidFill>
                  <a:schemeClr val="accent1"/>
                </a:solidFill>
                <a:latin typeface="Bookman Old Style" panose="02050604050505020204" pitchFamily="18" charset="0"/>
              </a:rPr>
              <a:t>Малые жанры</a:t>
            </a:r>
          </a:p>
          <a:p>
            <a:pPr>
              <a:buFontTx/>
              <a:buBlip>
                <a:blip r:embed="rId2"/>
              </a:buBlip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Пословицы</a:t>
            </a:r>
            <a:endParaRPr lang="ru-RU" alt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alt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Поговорки</a:t>
            </a:r>
            <a:endParaRPr lang="ru-RU" alt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alt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Загадки</a:t>
            </a:r>
            <a:endParaRPr lang="ru-RU" alt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alt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Прибаутки</a:t>
            </a:r>
          </a:p>
          <a:p>
            <a:pPr>
              <a:buFontTx/>
              <a:buBlip>
                <a:blip r:embed="rId2"/>
              </a:buBlip>
            </a:pPr>
            <a:r>
              <a:rPr lang="ru-RU" alt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Анекдоты</a:t>
            </a:r>
            <a:endParaRPr lang="ru-RU" alt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altLang="ru-RU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Заклички</a:t>
            </a:r>
            <a:endParaRPr lang="ru-RU" alt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altLang="ru-RU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Потешки</a:t>
            </a:r>
            <a:endParaRPr lang="ru-RU" alt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altLang="ru-RU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Пестушки</a:t>
            </a:r>
            <a:endParaRPr lang="ru-RU" alt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alt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Частушки</a:t>
            </a:r>
            <a:endParaRPr lang="ru-RU" alt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alt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Скороговорки</a:t>
            </a:r>
          </a:p>
          <a:p>
            <a:pPr>
              <a:buFontTx/>
              <a:buNone/>
            </a:pPr>
            <a:endParaRPr lang="ru-RU" altLang="ru-RU" b="1" dirty="0">
              <a:latin typeface="Bookman Old Style" panose="02050604050505020204" pitchFamily="18" charset="0"/>
            </a:endParaRPr>
          </a:p>
        </p:txBody>
      </p:sp>
      <p:pic>
        <p:nvPicPr>
          <p:cNvPr id="100359" name="Picture 7" descr="Емел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429001"/>
            <a:ext cx="3671888" cy="274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4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ru-RU" altLang="ru-RU" b="1" dirty="0">
                <a:solidFill>
                  <a:srgbClr val="000066"/>
                </a:solidFill>
                <a:latin typeface="Bookman Old Style" panose="02050604050505020204" pitchFamily="18" charset="0"/>
              </a:rPr>
              <a:t>Черты фольклора</a:t>
            </a:r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735638" y="1773239"/>
            <a:ext cx="4475162" cy="4352925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устная форма</a:t>
            </a:r>
          </a:p>
          <a:p>
            <a:pPr>
              <a:buFontTx/>
              <a:buBlip>
                <a:blip r:embed="rId2"/>
              </a:buBlip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опора на традиции </a:t>
            </a:r>
          </a:p>
          <a:p>
            <a:pPr>
              <a:buFontTx/>
              <a:buBlip>
                <a:blip r:embed="rId2"/>
              </a:buBlip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непосредственный контакт исполнителя и слушателя</a:t>
            </a:r>
          </a:p>
          <a:p>
            <a:pPr>
              <a:buFontTx/>
              <a:buBlip>
                <a:blip r:embed="rId2"/>
              </a:buBlip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коллективность</a:t>
            </a:r>
          </a:p>
          <a:p>
            <a:pPr>
              <a:buFontTx/>
              <a:buBlip>
                <a:blip r:embed="rId2"/>
              </a:buBlip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народность</a:t>
            </a:r>
          </a:p>
          <a:p>
            <a:pPr>
              <a:buFontTx/>
              <a:buBlip>
                <a:blip r:embed="rId2"/>
              </a:buBlip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вариативность</a:t>
            </a:r>
          </a:p>
          <a:p>
            <a:endParaRPr lang="ru-RU" altLang="ru-RU" dirty="0"/>
          </a:p>
        </p:txBody>
      </p:sp>
      <p:pic>
        <p:nvPicPr>
          <p:cNvPr id="91141" name="Picture 5" descr="хоров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268414"/>
            <a:ext cx="3311525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5" name="Picture 9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3860800"/>
            <a:ext cx="3311525" cy="2763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53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800040"/>
              </p:ext>
            </p:extLst>
          </p:nvPr>
        </p:nvGraphicFramePr>
        <p:xfrm>
          <a:off x="1485899" y="1341438"/>
          <a:ext cx="9692640" cy="5143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24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Фольклор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8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персонального создателя.</a:t>
                      </a: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конкретный писатель.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44" marR="91444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51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Возник и развивается как устное творчество.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Возникла и развивается с письменностью.</a:t>
                      </a: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73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Живёт во множестве вариантов.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Имеет один вариант, написанный писателем.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44" marR="91444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135560" y="332657"/>
            <a:ext cx="799288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Отличие </a:t>
            </a: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фольклора от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3673698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3238501" y="3214688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</a:rPr>
              <a:t>гусляры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310438" y="6215063"/>
            <a:ext cx="1916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</a:rPr>
              <a:t>скоморохи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7024688" y="3214688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</a:rPr>
              <a:t>кобзарь</a:t>
            </a:r>
          </a:p>
        </p:txBody>
      </p:sp>
      <p:sp>
        <p:nvSpPr>
          <p:cNvPr id="32773" name="Text Box 20"/>
          <p:cNvSpPr txBox="1">
            <a:spLocks noChangeArrowheads="1"/>
          </p:cNvSpPr>
          <p:nvPr/>
        </p:nvSpPr>
        <p:spPr bwMode="auto">
          <a:xfrm>
            <a:off x="6024563" y="6491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524250" y="6215063"/>
            <a:ext cx="1665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</a:rPr>
              <a:t>трубадуры</a:t>
            </a:r>
          </a:p>
        </p:txBody>
      </p:sp>
      <p:sp>
        <p:nvSpPr>
          <p:cNvPr id="32775" name="TextBox 15"/>
          <p:cNvSpPr txBox="1">
            <a:spLocks noChangeArrowheads="1"/>
          </p:cNvSpPr>
          <p:nvPr/>
        </p:nvSpPr>
        <p:spPr bwMode="auto">
          <a:xfrm>
            <a:off x="2095500" y="214313"/>
            <a:ext cx="8174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  ФОЛЬКЛОРНЫХ  ПРОИЗВЕДЕНИЙ</a:t>
            </a:r>
          </a:p>
        </p:txBody>
      </p:sp>
      <p:pic>
        <p:nvPicPr>
          <p:cNvPr id="32776" name="Рисунок 11" descr="Рисунок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857251"/>
            <a:ext cx="33083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Рисунок 12" descr="Рисунок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857251"/>
            <a:ext cx="32861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Рисунок 13" descr="Рисунок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6" y="3786188"/>
            <a:ext cx="3357563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Рисунок 14" descr="Рисунок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786188"/>
            <a:ext cx="32448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8" descr="librar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4748214"/>
            <a:ext cx="328612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31705" y="476673"/>
            <a:ext cx="624626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ПОСЛОВИЦЫ</a:t>
            </a:r>
            <a:r>
              <a:rPr lang="ru-RU" sz="3200" b="1" dirty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ПОГОВОРКИ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411480" y="1341438"/>
            <a:ext cx="1108710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defRPr/>
            </a:pPr>
            <a:r>
              <a:rPr 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Пословица</a:t>
            </a: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краткое мудрое изречение, </a:t>
            </a: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имеющее поучительный </a:t>
            </a: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смысл.</a:t>
            </a: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defRPr/>
            </a:pPr>
            <a:r>
              <a:rPr lang="ru-RU" sz="3200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 </a:t>
            </a:r>
            <a:r>
              <a:rPr lang="ru-RU" sz="3200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двумя зайцами погонишься — ни одного не поймаешь.</a:t>
            </a: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defRPr/>
            </a:pPr>
            <a:r>
              <a:rPr lang="ru-RU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Поговорки</a:t>
            </a: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яркие, бойкие народные </a:t>
            </a: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выражения, дающие </a:t>
            </a: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меткую оценку событию, поступку, человеку.</a:t>
            </a: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defRPr/>
            </a:pPr>
            <a:r>
              <a:rPr lang="ru-RU" sz="3200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Остаться </a:t>
            </a:r>
            <a:r>
              <a:rPr lang="ru-RU" sz="3200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разбитого корыта.</a:t>
            </a: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defRPr/>
            </a:pPr>
            <a:endParaRPr lang="ru-RU" sz="3200" i="1" kern="0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5000"/>
              <a:defRPr/>
            </a:pPr>
            <a:endParaRPr lang="ru-RU" sz="3200" kern="0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52503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1089</TotalTime>
  <Words>897</Words>
  <Application>Microsoft Office PowerPoint</Application>
  <PresentationFormat>Широкоэкранный</PresentationFormat>
  <Paragraphs>216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Arial</vt:lpstr>
      <vt:lpstr>Arial Black</vt:lpstr>
      <vt:lpstr>Arial Narrow</vt:lpstr>
      <vt:lpstr>Bookman Old Style</vt:lpstr>
      <vt:lpstr>Calibri</vt:lpstr>
      <vt:lpstr>Calibri Light</vt:lpstr>
      <vt:lpstr>Comic Sans MS</vt:lpstr>
      <vt:lpstr>Impact</vt:lpstr>
      <vt:lpstr>Tahoma</vt:lpstr>
      <vt:lpstr>Times New Roman</vt:lpstr>
      <vt:lpstr>Wingdings</vt:lpstr>
      <vt:lpstr>Тема Office</vt:lpstr>
      <vt:lpstr>Презентация PowerPoint</vt:lpstr>
      <vt:lpstr>Цели урока:</vt:lpstr>
      <vt:lpstr>Презентация PowerPoint</vt:lpstr>
      <vt:lpstr>Презентация PowerPoint</vt:lpstr>
      <vt:lpstr>                 Жанры фольклора</vt:lpstr>
      <vt:lpstr>Черты фольклора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«сделана» загадка.</vt:lpstr>
      <vt:lpstr>Как «сделана» загадка.</vt:lpstr>
      <vt:lpstr>Презентация PowerPoint</vt:lpstr>
      <vt:lpstr>      Что такое сказка?</vt:lpstr>
      <vt:lpstr>Виды сказок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 Windows</cp:lastModifiedBy>
  <cp:revision>23</cp:revision>
  <dcterms:created xsi:type="dcterms:W3CDTF">2020-08-20T14:06:43Z</dcterms:created>
  <dcterms:modified xsi:type="dcterms:W3CDTF">2020-09-07T07:34:40Z</dcterms:modified>
</cp:coreProperties>
</file>