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1428" r:id="rId2"/>
    <p:sldId id="1407" r:id="rId3"/>
    <p:sldId id="1399" r:id="rId4"/>
    <p:sldId id="1400" r:id="rId5"/>
    <p:sldId id="1418" r:id="rId6"/>
    <p:sldId id="1408" r:id="rId7"/>
    <p:sldId id="1401" r:id="rId8"/>
    <p:sldId id="1404" r:id="rId9"/>
    <p:sldId id="1405" r:id="rId10"/>
    <p:sldId id="1409" r:id="rId11"/>
    <p:sldId id="1410" r:id="rId12"/>
    <p:sldId id="1411" r:id="rId13"/>
    <p:sldId id="1412" r:id="rId14"/>
    <p:sldId id="1425" r:id="rId15"/>
    <p:sldId id="1413" r:id="rId16"/>
    <p:sldId id="1414" r:id="rId17"/>
    <p:sldId id="1415" r:id="rId18"/>
    <p:sldId id="1416" r:id="rId19"/>
    <p:sldId id="1417" r:id="rId20"/>
    <p:sldId id="1419" r:id="rId21"/>
    <p:sldId id="1424" r:id="rId22"/>
    <p:sldId id="1420" r:id="rId23"/>
    <p:sldId id="1422" r:id="rId24"/>
    <p:sldId id="1426" r:id="rId25"/>
    <p:sldId id="1427" r:id="rId26"/>
    <p:sldId id="1423" r:id="rId27"/>
  </p:sldIdLst>
  <p:sldSz cx="12192000" cy="6858000"/>
  <p:notesSz cx="6858000" cy="9144000"/>
  <p:defaultTextStyle>
    <a:defPPr>
      <a:defRPr lang="ru-RU"/>
    </a:defPPr>
    <a:lvl1pPr marL="0" algn="l" defTabSz="914336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1pPr>
    <a:lvl2pPr marL="457167" algn="l" defTabSz="914336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2pPr>
    <a:lvl3pPr marL="914336" algn="l" defTabSz="914336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3pPr>
    <a:lvl4pPr marL="1371503" algn="l" defTabSz="914336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4pPr>
    <a:lvl5pPr marL="1828670" algn="l" defTabSz="914336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5pPr>
    <a:lvl6pPr marL="2285837" algn="l" defTabSz="914336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6pPr>
    <a:lvl7pPr marL="2743006" algn="l" defTabSz="914336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7pPr>
    <a:lvl8pPr marL="3200173" algn="l" defTabSz="914336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8pPr>
    <a:lvl9pPr marL="3657340" algn="l" defTabSz="914336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82" autoAdjust="0"/>
    <p:restoredTop sz="94660"/>
  </p:normalViewPr>
  <p:slideViewPr>
    <p:cSldViewPr snapToGrid="0">
      <p:cViewPr varScale="1">
        <p:scale>
          <a:sx n="42" d="100"/>
          <a:sy n="42" d="100"/>
        </p:scale>
        <p:origin x="114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5B5DA5D-8433-4753-9E87-AAC05630A4D9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/>
      <dgm:spPr/>
    </dgm:pt>
    <dgm:pt modelId="{C51E4E64-2282-4481-BDD5-47BB96CDA1F8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1" i="0" u="none" strike="noStrike" cap="none" normalizeH="0" baseline="0" smtClean="0">
              <a:ln>
                <a:noFill/>
              </a:ln>
              <a:solidFill>
                <a:srgbClr val="0033CC"/>
              </a:solidFill>
              <a:effectLst/>
              <a:latin typeface="Arial" panose="020B0604020202020204" pitchFamily="34" charset="0"/>
            </a:rPr>
            <a:t>положительные</a:t>
          </a:r>
        </a:p>
      </dgm:t>
    </dgm:pt>
    <dgm:pt modelId="{F3C33D10-0DA4-4C6D-B345-0E4FD3B350DA}" type="parTrans" cxnId="{44ABF017-3C02-4E6D-8C53-20203A319658}">
      <dgm:prSet/>
      <dgm:spPr/>
    </dgm:pt>
    <dgm:pt modelId="{BC899252-C67E-474C-8ECB-A1377BE76BDF}" type="sibTrans" cxnId="{44ABF017-3C02-4E6D-8C53-20203A319658}">
      <dgm:prSet/>
      <dgm:spPr/>
    </dgm:pt>
    <dgm:pt modelId="{83C7147E-B927-44E3-887F-81A8AAF401E4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1" i="0" u="none" strike="noStrike" cap="none" normalizeH="0" baseline="0" smtClean="0">
              <a:ln>
                <a:noFill/>
              </a:ln>
              <a:solidFill>
                <a:srgbClr val="0033CC"/>
              </a:solidFill>
              <a:effectLst/>
              <a:latin typeface="Arial" panose="020B0604020202020204" pitchFamily="34" charset="0"/>
            </a:rPr>
            <a:t>отрицательные</a:t>
          </a:r>
        </a:p>
      </dgm:t>
    </dgm:pt>
    <dgm:pt modelId="{BF77758B-41FE-40CA-BE53-86F3FEB136CA}" type="parTrans" cxnId="{36A427C5-C154-4C60-9408-785DBDD7509E}">
      <dgm:prSet/>
      <dgm:spPr/>
    </dgm:pt>
    <dgm:pt modelId="{B3B12B2A-4585-4A67-AED2-2FA0FA2DA521}" type="sibTrans" cxnId="{36A427C5-C154-4C60-9408-785DBDD7509E}">
      <dgm:prSet/>
      <dgm:spPr/>
    </dgm:pt>
    <dgm:pt modelId="{13CC05F2-8E2C-4B4A-97B2-22ACC4F80976}" type="pres">
      <dgm:prSet presAssocID="{85B5DA5D-8433-4753-9E87-AAC05630A4D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984A68F7-FBF3-44ED-8682-1579717B158B}" type="pres">
      <dgm:prSet presAssocID="{C51E4E64-2282-4481-BDD5-47BB96CDA1F8}" presName="hierRoot1" presStyleCnt="0">
        <dgm:presLayoutVars>
          <dgm:hierBranch/>
        </dgm:presLayoutVars>
      </dgm:prSet>
      <dgm:spPr/>
    </dgm:pt>
    <dgm:pt modelId="{AE93DDE5-0319-4BC5-8618-03DC880F4E43}" type="pres">
      <dgm:prSet presAssocID="{C51E4E64-2282-4481-BDD5-47BB96CDA1F8}" presName="rootComposite1" presStyleCnt="0"/>
      <dgm:spPr/>
    </dgm:pt>
    <dgm:pt modelId="{1F405BF2-77AD-48A1-87E4-6C9CA1D06532}" type="pres">
      <dgm:prSet presAssocID="{C51E4E64-2282-4481-BDD5-47BB96CDA1F8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8D8B25F-C4AD-458F-B467-E1EEEAC3352C}" type="pres">
      <dgm:prSet presAssocID="{C51E4E64-2282-4481-BDD5-47BB96CDA1F8}" presName="rootConnector1" presStyleLbl="node1" presStyleIdx="0" presStyleCnt="0"/>
      <dgm:spPr/>
      <dgm:t>
        <a:bodyPr/>
        <a:lstStyle/>
        <a:p>
          <a:endParaRPr lang="ru-RU"/>
        </a:p>
      </dgm:t>
    </dgm:pt>
    <dgm:pt modelId="{F77C2267-BFEE-477D-84C4-02BABD12D639}" type="pres">
      <dgm:prSet presAssocID="{C51E4E64-2282-4481-BDD5-47BB96CDA1F8}" presName="hierChild2" presStyleCnt="0"/>
      <dgm:spPr/>
    </dgm:pt>
    <dgm:pt modelId="{C554E2AB-C104-43E4-8181-B1A1B6DF7F9C}" type="pres">
      <dgm:prSet presAssocID="{BF77758B-41FE-40CA-BE53-86F3FEB136CA}" presName="Name35" presStyleLbl="parChTrans1D2" presStyleIdx="0" presStyleCnt="1"/>
      <dgm:spPr/>
    </dgm:pt>
    <dgm:pt modelId="{B1BD962A-2595-42C6-837D-9E8E869FC83F}" type="pres">
      <dgm:prSet presAssocID="{83C7147E-B927-44E3-887F-81A8AAF401E4}" presName="hierRoot2" presStyleCnt="0">
        <dgm:presLayoutVars>
          <dgm:hierBranch/>
        </dgm:presLayoutVars>
      </dgm:prSet>
      <dgm:spPr/>
    </dgm:pt>
    <dgm:pt modelId="{D0DA1BF3-FD1B-4DA8-8F9A-64EF589494DC}" type="pres">
      <dgm:prSet presAssocID="{83C7147E-B927-44E3-887F-81A8AAF401E4}" presName="rootComposite" presStyleCnt="0"/>
      <dgm:spPr/>
    </dgm:pt>
    <dgm:pt modelId="{4B0BE55C-D53C-48D9-AD40-33761BE0D817}" type="pres">
      <dgm:prSet presAssocID="{83C7147E-B927-44E3-887F-81A8AAF401E4}" presName="rootText" presStyleLbl="node2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31B9861-2956-449D-9162-4D3B15655AE0}" type="pres">
      <dgm:prSet presAssocID="{83C7147E-B927-44E3-887F-81A8AAF401E4}" presName="rootConnector" presStyleLbl="node2" presStyleIdx="0" presStyleCnt="1"/>
      <dgm:spPr/>
      <dgm:t>
        <a:bodyPr/>
        <a:lstStyle/>
        <a:p>
          <a:endParaRPr lang="ru-RU"/>
        </a:p>
      </dgm:t>
    </dgm:pt>
    <dgm:pt modelId="{6737FDA6-2BF5-4C19-B18C-5C4D67850F29}" type="pres">
      <dgm:prSet presAssocID="{83C7147E-B927-44E3-887F-81A8AAF401E4}" presName="hierChild4" presStyleCnt="0"/>
      <dgm:spPr/>
    </dgm:pt>
    <dgm:pt modelId="{4D5CDD4E-F38B-4478-8135-2A04C3835B06}" type="pres">
      <dgm:prSet presAssocID="{83C7147E-B927-44E3-887F-81A8AAF401E4}" presName="hierChild5" presStyleCnt="0"/>
      <dgm:spPr/>
    </dgm:pt>
    <dgm:pt modelId="{EAF8612C-75B4-4B2A-9040-5A28AEE6CC52}" type="pres">
      <dgm:prSet presAssocID="{C51E4E64-2282-4481-BDD5-47BB96CDA1F8}" presName="hierChild3" presStyleCnt="0"/>
      <dgm:spPr/>
    </dgm:pt>
  </dgm:ptLst>
  <dgm:cxnLst>
    <dgm:cxn modelId="{BBB18A4B-0056-4905-8CDE-8060CBF7A747}" type="presOf" srcId="{83C7147E-B927-44E3-887F-81A8AAF401E4}" destId="{4B0BE55C-D53C-48D9-AD40-33761BE0D817}" srcOrd="0" destOrd="0" presId="urn:microsoft.com/office/officeart/2005/8/layout/orgChart1"/>
    <dgm:cxn modelId="{09D42271-BC5D-4520-A218-D382C857EE02}" type="presOf" srcId="{85B5DA5D-8433-4753-9E87-AAC05630A4D9}" destId="{13CC05F2-8E2C-4B4A-97B2-22ACC4F80976}" srcOrd="0" destOrd="0" presId="urn:microsoft.com/office/officeart/2005/8/layout/orgChart1"/>
    <dgm:cxn modelId="{62B44982-A3EE-4E70-B4A2-C091894AF9FC}" type="presOf" srcId="{83C7147E-B927-44E3-887F-81A8AAF401E4}" destId="{031B9861-2956-449D-9162-4D3B15655AE0}" srcOrd="1" destOrd="0" presId="urn:microsoft.com/office/officeart/2005/8/layout/orgChart1"/>
    <dgm:cxn modelId="{E713ACC3-5259-4D83-B79D-9608FE755B94}" type="presOf" srcId="{BF77758B-41FE-40CA-BE53-86F3FEB136CA}" destId="{C554E2AB-C104-43E4-8181-B1A1B6DF7F9C}" srcOrd="0" destOrd="0" presId="urn:microsoft.com/office/officeart/2005/8/layout/orgChart1"/>
    <dgm:cxn modelId="{D679796F-ADF4-4243-8624-4B94660EBB59}" type="presOf" srcId="{C51E4E64-2282-4481-BDD5-47BB96CDA1F8}" destId="{A8D8B25F-C4AD-458F-B467-E1EEEAC3352C}" srcOrd="1" destOrd="0" presId="urn:microsoft.com/office/officeart/2005/8/layout/orgChart1"/>
    <dgm:cxn modelId="{AC19180F-67A0-49B2-8284-EA41CBE62E1A}" type="presOf" srcId="{C51E4E64-2282-4481-BDD5-47BB96CDA1F8}" destId="{1F405BF2-77AD-48A1-87E4-6C9CA1D06532}" srcOrd="0" destOrd="0" presId="urn:microsoft.com/office/officeart/2005/8/layout/orgChart1"/>
    <dgm:cxn modelId="{44ABF017-3C02-4E6D-8C53-20203A319658}" srcId="{85B5DA5D-8433-4753-9E87-AAC05630A4D9}" destId="{C51E4E64-2282-4481-BDD5-47BB96CDA1F8}" srcOrd="0" destOrd="0" parTransId="{F3C33D10-0DA4-4C6D-B345-0E4FD3B350DA}" sibTransId="{BC899252-C67E-474C-8ECB-A1377BE76BDF}"/>
    <dgm:cxn modelId="{36A427C5-C154-4C60-9408-785DBDD7509E}" srcId="{C51E4E64-2282-4481-BDD5-47BB96CDA1F8}" destId="{83C7147E-B927-44E3-887F-81A8AAF401E4}" srcOrd="0" destOrd="0" parTransId="{BF77758B-41FE-40CA-BE53-86F3FEB136CA}" sibTransId="{B3B12B2A-4585-4A67-AED2-2FA0FA2DA521}"/>
    <dgm:cxn modelId="{DCDE46FC-913D-41EA-8ACF-B263D5ED705F}" type="presParOf" srcId="{13CC05F2-8E2C-4B4A-97B2-22ACC4F80976}" destId="{984A68F7-FBF3-44ED-8682-1579717B158B}" srcOrd="0" destOrd="0" presId="urn:microsoft.com/office/officeart/2005/8/layout/orgChart1"/>
    <dgm:cxn modelId="{573CFCF4-6D96-4935-9206-6473E34AED9A}" type="presParOf" srcId="{984A68F7-FBF3-44ED-8682-1579717B158B}" destId="{AE93DDE5-0319-4BC5-8618-03DC880F4E43}" srcOrd="0" destOrd="0" presId="urn:microsoft.com/office/officeart/2005/8/layout/orgChart1"/>
    <dgm:cxn modelId="{23D2D2E3-132E-4E27-8FFF-B7BC09E769C9}" type="presParOf" srcId="{AE93DDE5-0319-4BC5-8618-03DC880F4E43}" destId="{1F405BF2-77AD-48A1-87E4-6C9CA1D06532}" srcOrd="0" destOrd="0" presId="urn:microsoft.com/office/officeart/2005/8/layout/orgChart1"/>
    <dgm:cxn modelId="{DEBA3FAD-A72B-4925-A637-D3A07AFD597D}" type="presParOf" srcId="{AE93DDE5-0319-4BC5-8618-03DC880F4E43}" destId="{A8D8B25F-C4AD-458F-B467-E1EEEAC3352C}" srcOrd="1" destOrd="0" presId="urn:microsoft.com/office/officeart/2005/8/layout/orgChart1"/>
    <dgm:cxn modelId="{C040112F-6E98-4ADB-9B3D-D26A624FDF02}" type="presParOf" srcId="{984A68F7-FBF3-44ED-8682-1579717B158B}" destId="{F77C2267-BFEE-477D-84C4-02BABD12D639}" srcOrd="1" destOrd="0" presId="urn:microsoft.com/office/officeart/2005/8/layout/orgChart1"/>
    <dgm:cxn modelId="{5D304F52-FA9A-446F-AD6F-1E40C3BE1D64}" type="presParOf" srcId="{F77C2267-BFEE-477D-84C4-02BABD12D639}" destId="{C554E2AB-C104-43E4-8181-B1A1B6DF7F9C}" srcOrd="0" destOrd="0" presId="urn:microsoft.com/office/officeart/2005/8/layout/orgChart1"/>
    <dgm:cxn modelId="{2C258E2F-4408-4C16-9871-2F21D3742A11}" type="presParOf" srcId="{F77C2267-BFEE-477D-84C4-02BABD12D639}" destId="{B1BD962A-2595-42C6-837D-9E8E869FC83F}" srcOrd="1" destOrd="0" presId="urn:microsoft.com/office/officeart/2005/8/layout/orgChart1"/>
    <dgm:cxn modelId="{82B13E76-3074-4D78-A3F1-24CBAE8A2777}" type="presParOf" srcId="{B1BD962A-2595-42C6-837D-9E8E869FC83F}" destId="{D0DA1BF3-FD1B-4DA8-8F9A-64EF589494DC}" srcOrd="0" destOrd="0" presId="urn:microsoft.com/office/officeart/2005/8/layout/orgChart1"/>
    <dgm:cxn modelId="{12D39EC9-AA6D-4D55-A354-F28E1DAA2580}" type="presParOf" srcId="{D0DA1BF3-FD1B-4DA8-8F9A-64EF589494DC}" destId="{4B0BE55C-D53C-48D9-AD40-33761BE0D817}" srcOrd="0" destOrd="0" presId="urn:microsoft.com/office/officeart/2005/8/layout/orgChart1"/>
    <dgm:cxn modelId="{91BDFC02-F389-4955-B3CE-3E829156BCC9}" type="presParOf" srcId="{D0DA1BF3-FD1B-4DA8-8F9A-64EF589494DC}" destId="{031B9861-2956-449D-9162-4D3B15655AE0}" srcOrd="1" destOrd="0" presId="urn:microsoft.com/office/officeart/2005/8/layout/orgChart1"/>
    <dgm:cxn modelId="{7F967CF9-532D-4523-8FEC-AEE0180BCA9B}" type="presParOf" srcId="{B1BD962A-2595-42C6-837D-9E8E869FC83F}" destId="{6737FDA6-2BF5-4C19-B18C-5C4D67850F29}" srcOrd="1" destOrd="0" presId="urn:microsoft.com/office/officeart/2005/8/layout/orgChart1"/>
    <dgm:cxn modelId="{B94A9DA3-BBBB-484F-AA50-99AA1C47CF1E}" type="presParOf" srcId="{B1BD962A-2595-42C6-837D-9E8E869FC83F}" destId="{4D5CDD4E-F38B-4478-8135-2A04C3835B06}" srcOrd="2" destOrd="0" presId="urn:microsoft.com/office/officeart/2005/8/layout/orgChart1"/>
    <dgm:cxn modelId="{8041C214-3C65-4F7C-9618-510AD2DB16DD}" type="presParOf" srcId="{984A68F7-FBF3-44ED-8682-1579717B158B}" destId="{EAF8612C-75B4-4B2A-9040-5A28AEE6CC52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54E2AB-C104-43E4-8181-B1A1B6DF7F9C}">
      <dsp:nvSpPr>
        <dsp:cNvPr id="0" name=""/>
        <dsp:cNvSpPr/>
      </dsp:nvSpPr>
      <dsp:spPr>
        <a:xfrm>
          <a:off x="1973579" y="1858114"/>
          <a:ext cx="91440" cy="77957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77957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F405BF2-77AD-48A1-87E4-6C9CA1D06532}">
      <dsp:nvSpPr>
        <dsp:cNvPr id="0" name=""/>
        <dsp:cNvSpPr/>
      </dsp:nvSpPr>
      <dsp:spPr>
        <a:xfrm>
          <a:off x="163180" y="1995"/>
          <a:ext cx="3712238" cy="185611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3500" b="1" i="0" u="none" strike="noStrike" kern="1200" cap="none" normalizeH="0" baseline="0" smtClean="0">
              <a:ln>
                <a:noFill/>
              </a:ln>
              <a:solidFill>
                <a:srgbClr val="0033CC"/>
              </a:solidFill>
              <a:effectLst/>
              <a:latin typeface="Arial" panose="020B0604020202020204" pitchFamily="34" charset="0"/>
            </a:rPr>
            <a:t>положительные</a:t>
          </a:r>
        </a:p>
      </dsp:txBody>
      <dsp:txXfrm>
        <a:off x="163180" y="1995"/>
        <a:ext cx="3712238" cy="1856119"/>
      </dsp:txXfrm>
    </dsp:sp>
    <dsp:sp modelId="{4B0BE55C-D53C-48D9-AD40-33761BE0D817}">
      <dsp:nvSpPr>
        <dsp:cNvPr id="0" name=""/>
        <dsp:cNvSpPr/>
      </dsp:nvSpPr>
      <dsp:spPr>
        <a:xfrm>
          <a:off x="163180" y="2637685"/>
          <a:ext cx="3712238" cy="185611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3500" b="1" i="0" u="none" strike="noStrike" kern="1200" cap="none" normalizeH="0" baseline="0" smtClean="0">
              <a:ln>
                <a:noFill/>
              </a:ln>
              <a:solidFill>
                <a:srgbClr val="0033CC"/>
              </a:solidFill>
              <a:effectLst/>
              <a:latin typeface="Arial" panose="020B0604020202020204" pitchFamily="34" charset="0"/>
            </a:rPr>
            <a:t>отрицательные</a:t>
          </a:r>
        </a:p>
      </dsp:txBody>
      <dsp:txXfrm>
        <a:off x="163180" y="2637685"/>
        <a:ext cx="3712238" cy="185611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A3B7AE-B550-4959-815E-E572DFB5CC5B}" type="datetimeFigureOut">
              <a:rPr lang="ru-RU" smtClean="0"/>
              <a:t>07.09.2020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FE25E3-2C59-47AB-993F-731EA0ACA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23305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3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67" algn="l" defTabSz="91433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36" algn="l" defTabSz="91433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03" algn="l" defTabSz="91433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70" algn="l" defTabSz="91433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37" algn="l" defTabSz="91433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06" algn="l" defTabSz="91433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173" algn="l" defTabSz="91433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40" algn="l" defTabSz="91433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64516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67D5AEAB-09B0-43E7-A08B-A2D422777517}" type="slidenum">
              <a:rPr lang="ru-RU" altLang="ru-RU">
                <a:latin typeface="Calibri" panose="020F0502020204030204" pitchFamily="34" charset="0"/>
              </a:rPr>
              <a:pPr eaLnBrk="1" hangingPunct="1"/>
              <a:t>4</a:t>
            </a:fld>
            <a:endParaRPr lang="ru-RU" altLang="ru-RU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85998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66564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FBD2FACB-9BB3-4F95-B416-AE3E7B51A668}" type="slidenum">
              <a:rPr lang="ru-RU" altLang="ru-RU">
                <a:latin typeface="Calibri" panose="020F0502020204030204" pitchFamily="34" charset="0"/>
              </a:rPr>
              <a:pPr eaLnBrk="1" hangingPunct="1"/>
              <a:t>9</a:t>
            </a:fld>
            <a:endParaRPr lang="ru-RU" altLang="ru-RU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64967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67588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00858E9E-874E-453E-A1EE-FC72FAEA9A9F}" type="slidenum">
              <a:rPr lang="ru-RU" altLang="ru-RU">
                <a:latin typeface="Calibri" panose="020F0502020204030204" pitchFamily="34" charset="0"/>
              </a:rPr>
              <a:pPr eaLnBrk="1" hangingPunct="1"/>
              <a:t>10</a:t>
            </a:fld>
            <a:endParaRPr lang="ru-RU" altLang="ru-RU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8323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26E18D-32EE-4035-A4E3-B34C35965D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1" cy="2387601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30618BF-D382-4E42-BAF7-1FB04BC586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1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AA2DC59-5E07-4679-96EE-E3BA45F8A5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t>07.09.2020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35CAEE0-3756-4FBD-8695-560297902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8E14F11-130E-42A3-946C-AF58E6760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90703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1658C9-D59B-4314-951B-8888A29FB4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8A6DDC9-C1F3-4C98-9B38-2802BAE643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5903E9E-3276-4160-99E1-A028AA3EE1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t>07.09.2020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23A4806-E782-486C-AC86-48F46332EA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985FB75-3301-4BF9-8854-B1DADA473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01231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4BD3AD99-9B6A-49BA-B725-695DB686C5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2" y="365127"/>
            <a:ext cx="2628899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84A739A-4F76-496D-B3EA-F5CE4AA074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7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FB0B024-F010-4C33-B043-131BDE22E5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t>07.09.2020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5196B90-CB5A-47FC-A208-5A8C8CE01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1F96754-FEFF-4B44-853D-A010367392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50829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44476"/>
            <a:ext cx="11180233" cy="14319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1117600" y="1905000"/>
            <a:ext cx="10676467" cy="4191000"/>
          </a:xfrm>
        </p:spPr>
        <p:txBody>
          <a:bodyPr rtlCol="0">
            <a:normAutofit/>
          </a:bodyPr>
          <a:lstStyle/>
          <a:p>
            <a:pPr lvl="0"/>
            <a:endParaRPr lang="ru-RU" noProof="0" dirty="0" smtClean="0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E5CE0D-9017-4597-917B-D3E471D2DCE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05304314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71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71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71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09823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8CD64C-FEC5-45BD-ABCB-8656FE575E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08CC801-B949-4261-B739-0403C72444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7B84E27-A0D4-4A9B-A653-5E0F2FE7F9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t>07.09.2020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0594785-DD27-44F5-9109-E45828EC7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681BA8A-41B6-4066-9619-BCD0DBF78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615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E3D165-AE7E-4E5E-8B9A-E0EEF115E8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49" y="1709740"/>
            <a:ext cx="10515601" cy="2852736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F288F0A-11B0-41CB-AB85-EACCB9C388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49" y="4589464"/>
            <a:ext cx="10515601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29DC3AB-FC53-4348-A8DC-FA026D16C6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t>07.09.2020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1EDBB0C-0B19-457D-BFF4-FCCF7E71D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D7F9205-AA2D-445D-92CC-6DD9BB9A7A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9908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344D00-FD72-42B3-A90A-A4C4BE21AF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076DEAD-AE1C-4A06-B7AA-BF22D460BF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4"/>
            <a:ext cx="5181599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1F71760-C14D-42F0-B777-C104BB397C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1" y="1825624"/>
            <a:ext cx="5181599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C68100C-AE1F-440B-ABF8-9D27526D49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t>07.09.2020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DA3F574-D215-4CB2-81B1-2DDD9F2F1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E37117E-AC61-4E8C-A4AE-43438EF61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33317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422B49-FF1C-45E0-908A-5D2D3DF824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7" y="365127"/>
            <a:ext cx="10515601" cy="132556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FC2036B-FE2A-4A22-9507-B9407546DF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90" y="1681164"/>
            <a:ext cx="5157787" cy="82391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3219AEF-2C1F-4725-BE1B-FAEE098740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90" y="2505075"/>
            <a:ext cx="5157787" cy="368458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27BB459-FAE7-40B8-B7E2-823AF3F892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4"/>
            <a:ext cx="5183187" cy="82391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CAE417E-FE4A-427E-BF31-0C598A75D5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7" cy="368458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E5E48E0-CECF-4389-9338-5ED8E7B6F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t>07.09.2020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B9A13B7-E5AB-46C8-9AA3-A86437F90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6E15D4D-7306-4FCC-8C49-4F01CB2974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50755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E7E95C-6926-468E-9F38-80286F8D2B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177399E-56DE-487C-9363-F44B69377E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t>07.09.2020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D105CB1-7A03-4372-8188-67DE7C61F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4210E8D-7DEC-4069-86AE-79A7202AEF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6262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EA79D241-9E2B-4C7F-ACCC-D992BA9907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t>07.09.2020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2BD324E-59C9-4ED5-9A6F-BA35F2E19B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F50762B-856E-4AE6-8398-5B1BBDBE8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0074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00B5AC-35D4-4FAE-AD7E-7E4E3DBB56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1"/>
            <a:ext cx="3932236" cy="160020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CA50C01-38F8-4252-B80A-DDC0D2B97F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7" y="987427"/>
            <a:ext cx="6172201" cy="487362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7EB6792-9C83-41F3-B45D-E83FC63C14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20B4B13-C9CC-4D82-A00B-A25025ECCE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t>07.09.2020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4090B2B-14FD-462A-8DD1-1CA180AE3D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3A68FB5-F62B-4354-B744-5AB00E282D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7011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6E3D96-237A-4209-A6E1-50463AAB8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1"/>
            <a:ext cx="3932236" cy="160020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C57931C-C963-4B78-A855-2C8AEE4EA9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7" y="987427"/>
            <a:ext cx="6172201" cy="487362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A06AE58-B70F-4DBF-B101-595A53F768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DA82A78-8898-4BDF-BA9D-6DF605F77A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t>07.09.2020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8ADEBCC-ABB4-4A21-858F-E4B266557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03E07A9-3823-40D2-B6F0-2DA92F939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2364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359F32-47CB-497F-BCEE-23DE74600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1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E78A6A4-24C7-405D-8322-B926E1085C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4"/>
            <a:ext cx="10515601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7592695-C481-4036-BC77-D524C31C38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199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C8B90E-9513-48C5-B692-0EEAC661165E}" type="datetimeFigureOut">
              <a:rPr lang="ru-RU" smtClean="0"/>
              <a:t>07.09.2020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FBCB4FF-8251-44E8-9C2A-BFC1D19A90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1" y="6356352"/>
            <a:ext cx="4114799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A0B51F9-DDFF-4F5D-A440-1C4E26717D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1" y="6356352"/>
            <a:ext cx="2743199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2382DC-695D-46DC-B7F4-126DDE353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7561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7" Type="http://schemas.openxmlformats.org/officeDocument/2006/relationships/image" Target="../media/image29.jpeg"/><Relationship Id="rId2" Type="http://schemas.openxmlformats.org/officeDocument/2006/relationships/slide" Target="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slide" Target="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slide" Target="slide22.xml"/><Relationship Id="rId7" Type="http://schemas.openxmlformats.org/officeDocument/2006/relationships/slide" Target="slide26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6" Type="http://schemas.openxmlformats.org/officeDocument/2006/relationships/slide" Target="slide25.xml"/><Relationship Id="rId5" Type="http://schemas.openxmlformats.org/officeDocument/2006/relationships/slide" Target="slide24.xml"/><Relationship Id="rId4" Type="http://schemas.openxmlformats.org/officeDocument/2006/relationships/slide" Target="slide2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25588" y="860426"/>
            <a:ext cx="9131300" cy="161766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hangingPunct="1">
              <a:defRPr/>
            </a:pPr>
            <a:endParaRPr sz="1797"/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220913" y="2840038"/>
            <a:ext cx="544512" cy="107950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hangingPunct="1">
              <a:defRPr/>
            </a:pPr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8978901" y="1219201"/>
            <a:ext cx="957263" cy="95726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 eaLnBrk="1" hangingPunct="1">
              <a:defRPr/>
            </a:pPr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8978901" y="1219201"/>
            <a:ext cx="957263" cy="95726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 eaLnBrk="1" hangingPunct="1">
              <a:defRPr/>
            </a:pPr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331325" y="1252539"/>
            <a:ext cx="274638" cy="573087"/>
          </a:xfrm>
          <a:prstGeom prst="rect">
            <a:avLst/>
          </a:prstGeom>
        </p:spPr>
        <p:txBody>
          <a:bodyPr lIns="0" tIns="25164" rIns="0" bIns="0">
            <a:spAutoFit/>
          </a:bodyPr>
          <a:lstStyle/>
          <a:p>
            <a:pPr>
              <a:spcBef>
                <a:spcPts val="199"/>
              </a:spcBef>
              <a:defRPr/>
            </a:pPr>
            <a:r>
              <a:rPr lang="ru-RU" sz="3567" b="1" spc="16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9131301" y="1725613"/>
            <a:ext cx="690563" cy="334962"/>
          </a:xfrm>
          <a:prstGeom prst="rect">
            <a:avLst/>
          </a:prstGeom>
        </p:spPr>
        <p:txBody>
          <a:bodyPr lIns="0" tIns="19124" rIns="0" bIns="0">
            <a:spAutoFit/>
          </a:bodyPr>
          <a:lstStyle/>
          <a:p>
            <a:pPr>
              <a:spcBef>
                <a:spcPts val="151"/>
              </a:spcBef>
              <a:defRPr/>
            </a:pPr>
            <a:r>
              <a:rPr lang="ru-RU" sz="2060" spc="-8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060" dirty="0">
              <a:latin typeface="Arial"/>
              <a:cs typeface="Arial"/>
            </a:endParaRPr>
          </a:p>
        </p:txBody>
      </p:sp>
      <p:sp>
        <p:nvSpPr>
          <p:cNvPr id="39" name="object 2">
            <a:extLst>
              <a:ext uri="{FF2B5EF4-FFF2-40B4-BE49-F238E27FC236}">
                <a16:creationId xmlns:a16="http://schemas.microsoft.com/office/drawing/2014/main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3060701" y="1211264"/>
            <a:ext cx="4697413" cy="854075"/>
          </a:xfrm>
          <a:prstGeom prst="rect">
            <a:avLst/>
          </a:prstGeom>
        </p:spPr>
        <p:txBody>
          <a:bodyPr lIns="0" tIns="23183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defTabSz="1451564">
              <a:spcBef>
                <a:spcPts val="181"/>
              </a:spcBef>
              <a:defRPr/>
            </a:pPr>
            <a:r>
              <a:rPr lang="ru-RU" sz="5397" kern="0" spc="-8" dirty="0">
                <a:solidFill>
                  <a:sysClr val="window" lastClr="FFFFFF"/>
                </a:solidFill>
              </a:rPr>
              <a:t>Литература</a:t>
            </a:r>
            <a:endParaRPr lang="ru-RU" sz="5397" kern="0" spc="16" dirty="0">
              <a:solidFill>
                <a:sysClr val="window" lastClr="FFFFFF"/>
              </a:solidFill>
            </a:endParaRPr>
          </a:p>
        </p:txBody>
      </p:sp>
      <p:sp>
        <p:nvSpPr>
          <p:cNvPr id="40" name="object 12">
            <a:extLst>
              <a:ext uri="{FF2B5EF4-FFF2-40B4-BE49-F238E27FC236}">
                <a16:creationId xmlns:a16="http://schemas.microsoft.com/office/drawing/2014/main" id="{CBB755C7-D145-4CBF-A0CA-DCC15AF34619}"/>
              </a:ext>
            </a:extLst>
          </p:cNvPr>
          <p:cNvSpPr/>
          <p:nvPr/>
        </p:nvSpPr>
        <p:spPr>
          <a:xfrm>
            <a:off x="2076450" y="1317625"/>
            <a:ext cx="515938" cy="738188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301975" y="0"/>
                </a:move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30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18914"/>
                </a:lnTo>
                <a:lnTo>
                  <a:pt x="18921" y="15454"/>
                </a:lnTo>
                <a:lnTo>
                  <a:pt x="323109" y="15454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close/>
              </a:path>
              <a:path w="325120" h="464184">
                <a:moveTo>
                  <a:pt x="321185" y="247345"/>
                </a:moveTo>
                <a:lnTo>
                  <a:pt x="312649" y="247345"/>
                </a:lnTo>
                <a:lnTo>
                  <a:pt x="309190" y="250804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23087" y="448318"/>
                </a:lnTo>
                <a:lnTo>
                  <a:pt x="324648" y="440585"/>
                </a:lnTo>
                <a:lnTo>
                  <a:pt x="324648" y="250804"/>
                </a:lnTo>
                <a:lnTo>
                  <a:pt x="321185" y="247345"/>
                </a:lnTo>
                <a:close/>
              </a:path>
              <a:path w="325120" h="464184">
                <a:moveTo>
                  <a:pt x="323109" y="15454"/>
                </a:moveTo>
                <a:lnTo>
                  <a:pt x="305727" y="15454"/>
                </a:lnTo>
                <a:lnTo>
                  <a:pt x="309190" y="18914"/>
                </a:lnTo>
                <a:lnTo>
                  <a:pt x="309190" y="73832"/>
                </a:lnTo>
                <a:lnTo>
                  <a:pt x="31264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23183"/>
                </a:lnTo>
                <a:lnTo>
                  <a:pt x="323109" y="15454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451564">
              <a:defRPr/>
            </a:pPr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:a16="http://schemas.microsoft.com/office/drawing/2014/main" id="{A320EC73-1DA7-41B7-A48C-0FE802E7001D}"/>
              </a:ext>
            </a:extLst>
          </p:cNvPr>
          <p:cNvSpPr/>
          <p:nvPr/>
        </p:nvSpPr>
        <p:spPr>
          <a:xfrm>
            <a:off x="2076450" y="1317625"/>
            <a:ext cx="515938" cy="738188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23187" y="463777"/>
                </a:move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4648" y="440585"/>
                </a:lnTo>
                <a:lnTo>
                  <a:pt x="324648" y="255074"/>
                </a:lnTo>
                <a:lnTo>
                  <a:pt x="324648" y="250804"/>
                </a:lnTo>
                <a:lnTo>
                  <a:pt x="321185" y="247345"/>
                </a:lnTo>
                <a:lnTo>
                  <a:pt x="316919" y="247345"/>
                </a:lnTo>
                <a:lnTo>
                  <a:pt x="312649" y="247345"/>
                </a:lnTo>
                <a:lnTo>
                  <a:pt x="309190" y="250804"/>
                </a:lnTo>
                <a:lnTo>
                  <a:pt x="309190" y="255074"/>
                </a:lnTo>
                <a:lnTo>
                  <a:pt x="309190" y="440585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01457" y="448318"/>
                </a:lnTo>
                <a:lnTo>
                  <a:pt x="231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440585"/>
                </a:lnTo>
                <a:lnTo>
                  <a:pt x="15458" y="23183"/>
                </a:lnTo>
                <a:lnTo>
                  <a:pt x="15458" y="18914"/>
                </a:lnTo>
                <a:lnTo>
                  <a:pt x="18921" y="15454"/>
                </a:lnTo>
                <a:lnTo>
                  <a:pt x="23187" y="15454"/>
                </a:lnTo>
                <a:lnTo>
                  <a:pt x="301457" y="15454"/>
                </a:lnTo>
                <a:lnTo>
                  <a:pt x="305727" y="15454"/>
                </a:lnTo>
                <a:lnTo>
                  <a:pt x="309190" y="18914"/>
                </a:lnTo>
                <a:lnTo>
                  <a:pt x="309190" y="23183"/>
                </a:lnTo>
                <a:lnTo>
                  <a:pt x="309190" y="69562"/>
                </a:lnTo>
                <a:lnTo>
                  <a:pt x="309190" y="73832"/>
                </a:lnTo>
                <a:lnTo>
                  <a:pt x="312649" y="77292"/>
                </a:lnTo>
                <a:lnTo>
                  <a:pt x="31691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69562"/>
                </a:lnTo>
                <a:lnTo>
                  <a:pt x="324648" y="23183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lIns="0" tIns="0" rIns="0" bIns="0"/>
          <a:lstStyle/>
          <a:p>
            <a:pPr defTabSz="1451564">
              <a:defRPr/>
            </a:pPr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14">
            <a:extLst>
              <a:ext uri="{FF2B5EF4-FFF2-40B4-BE49-F238E27FC236}">
                <a16:creationId xmlns:a16="http://schemas.microsoft.com/office/drawing/2014/main" id="{6F5E0EA3-D2C1-4987-9881-745CA41B84A5}"/>
              </a:ext>
            </a:extLst>
          </p:cNvPr>
          <p:cNvSpPr/>
          <p:nvPr/>
        </p:nvSpPr>
        <p:spPr>
          <a:xfrm>
            <a:off x="2149476" y="1341438"/>
            <a:ext cx="665163" cy="665162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406805" y="11192"/>
                </a:moveTo>
                <a:lnTo>
                  <a:pt x="352473" y="11192"/>
                </a:lnTo>
                <a:lnTo>
                  <a:pt x="35384" y="328280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761" y="330761"/>
                </a:lnTo>
                <a:lnTo>
                  <a:pt x="0" y="409531"/>
                </a:lnTo>
                <a:lnTo>
                  <a:pt x="245" y="412274"/>
                </a:lnTo>
                <a:lnTo>
                  <a:pt x="3107" y="416613"/>
                </a:lnTo>
                <a:lnTo>
                  <a:pt x="5529" y="417920"/>
                </a:lnTo>
                <a:lnTo>
                  <a:pt x="9195" y="417920"/>
                </a:lnTo>
                <a:lnTo>
                  <a:pt x="10213" y="417711"/>
                </a:lnTo>
                <a:lnTo>
                  <a:pt x="61990" y="395507"/>
                </a:lnTo>
                <a:lnTo>
                  <a:pt x="22816" y="395507"/>
                </a:lnTo>
                <a:lnTo>
                  <a:pt x="43498" y="347241"/>
                </a:lnTo>
                <a:lnTo>
                  <a:pt x="65430" y="347241"/>
                </a:lnTo>
                <a:lnTo>
                  <a:pt x="51854" y="333665"/>
                </a:lnTo>
                <a:lnTo>
                  <a:pt x="307051" y="78479"/>
                </a:lnTo>
                <a:lnTo>
                  <a:pt x="328910" y="78479"/>
                </a:lnTo>
                <a:lnTo>
                  <a:pt x="317981" y="67549"/>
                </a:lnTo>
                <a:lnTo>
                  <a:pt x="330602" y="54918"/>
                </a:lnTo>
                <a:lnTo>
                  <a:pt x="352438" y="54918"/>
                </a:lnTo>
                <a:lnTo>
                  <a:pt x="341532" y="43988"/>
                </a:lnTo>
                <a:lnTo>
                  <a:pt x="369260" y="16300"/>
                </a:lnTo>
                <a:lnTo>
                  <a:pt x="377798" y="14014"/>
                </a:lnTo>
                <a:lnTo>
                  <a:pt x="408786" y="14014"/>
                </a:lnTo>
                <a:lnTo>
                  <a:pt x="406994" y="11318"/>
                </a:lnTo>
                <a:lnTo>
                  <a:pt x="406805" y="11192"/>
                </a:lnTo>
                <a:close/>
              </a:path>
              <a:path w="418465" h="418465">
                <a:moveTo>
                  <a:pt x="65430" y="347241"/>
                </a:moveTo>
                <a:lnTo>
                  <a:pt x="43498" y="347241"/>
                </a:lnTo>
                <a:lnTo>
                  <a:pt x="71078" y="374821"/>
                </a:lnTo>
                <a:lnTo>
                  <a:pt x="22816" y="395507"/>
                </a:lnTo>
                <a:lnTo>
                  <a:pt x="61990" y="39550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932" y="382960"/>
                </a:lnTo>
                <a:lnTo>
                  <a:pt x="106502" y="366465"/>
                </a:lnTo>
                <a:lnTo>
                  <a:pt x="84654" y="366465"/>
                </a:lnTo>
                <a:lnTo>
                  <a:pt x="65430" y="347241"/>
                </a:lnTo>
                <a:close/>
              </a:path>
              <a:path w="418465" h="418465">
                <a:moveTo>
                  <a:pt x="328910" y="78479"/>
                </a:moveTo>
                <a:lnTo>
                  <a:pt x="307051" y="78479"/>
                </a:lnTo>
                <a:lnTo>
                  <a:pt x="339840" y="111268"/>
                </a:lnTo>
                <a:lnTo>
                  <a:pt x="84654" y="366465"/>
                </a:lnTo>
                <a:lnTo>
                  <a:pt x="106502" y="366465"/>
                </a:lnTo>
                <a:lnTo>
                  <a:pt x="372632" y="100338"/>
                </a:lnTo>
                <a:lnTo>
                  <a:pt x="350770" y="100338"/>
                </a:lnTo>
                <a:lnTo>
                  <a:pt x="328910" y="78479"/>
                </a:lnTo>
                <a:close/>
              </a:path>
              <a:path w="418465" h="418465">
                <a:moveTo>
                  <a:pt x="352438" y="54918"/>
                </a:moveTo>
                <a:lnTo>
                  <a:pt x="330602" y="54918"/>
                </a:lnTo>
                <a:lnTo>
                  <a:pt x="363402" y="87713"/>
                </a:lnTo>
                <a:lnTo>
                  <a:pt x="350770" y="100338"/>
                </a:lnTo>
                <a:lnTo>
                  <a:pt x="372632" y="100338"/>
                </a:lnTo>
                <a:lnTo>
                  <a:pt x="396154" y="76817"/>
                </a:lnTo>
                <a:lnTo>
                  <a:pt x="374291" y="76817"/>
                </a:lnTo>
                <a:lnTo>
                  <a:pt x="352438" y="54918"/>
                </a:lnTo>
                <a:close/>
              </a:path>
              <a:path w="418465" h="418465">
                <a:moveTo>
                  <a:pt x="408786" y="14014"/>
                </a:moveTo>
                <a:lnTo>
                  <a:pt x="377798" y="14014"/>
                </a:lnTo>
                <a:lnTo>
                  <a:pt x="393804" y="18301"/>
                </a:lnTo>
                <a:lnTo>
                  <a:pt x="400057" y="24551"/>
                </a:lnTo>
                <a:lnTo>
                  <a:pt x="404345" y="40561"/>
                </a:lnTo>
                <a:lnTo>
                  <a:pt x="402059" y="49100"/>
                </a:lnTo>
                <a:lnTo>
                  <a:pt x="396198" y="54957"/>
                </a:lnTo>
                <a:lnTo>
                  <a:pt x="374291" y="76817"/>
                </a:lnTo>
                <a:lnTo>
                  <a:pt x="396154" y="76817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8786" y="14014"/>
                </a:lnTo>
                <a:close/>
              </a:path>
              <a:path w="418465" h="418465">
                <a:moveTo>
                  <a:pt x="396158" y="54950"/>
                </a:moveTo>
                <a:close/>
              </a:path>
              <a:path w="418465" h="418465">
                <a:moveTo>
                  <a:pt x="379748" y="0"/>
                </a:moveTo>
                <a:lnTo>
                  <a:pt x="365235" y="2783"/>
                </a:lnTo>
                <a:lnTo>
                  <a:pt x="352454" y="11199"/>
                </a:lnTo>
                <a:lnTo>
                  <a:pt x="406805" y="11192"/>
                </a:lnTo>
                <a:lnTo>
                  <a:pt x="394249" y="2846"/>
                </a:lnTo>
                <a:lnTo>
                  <a:pt x="37974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451564">
              <a:defRPr/>
            </a:pPr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15">
            <a:extLst>
              <a:ext uri="{FF2B5EF4-FFF2-40B4-BE49-F238E27FC236}">
                <a16:creationId xmlns:a16="http://schemas.microsoft.com/office/drawing/2014/main" id="{0ABB8709-86F6-46CA-8C30-4777699EAB4C}"/>
              </a:ext>
            </a:extLst>
          </p:cNvPr>
          <p:cNvSpPr/>
          <p:nvPr/>
        </p:nvSpPr>
        <p:spPr>
          <a:xfrm>
            <a:off x="2689226" y="1362075"/>
            <a:ext cx="104775" cy="1031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451564">
              <a:defRPr/>
            </a:pPr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16">
            <a:extLst>
              <a:ext uri="{FF2B5EF4-FFF2-40B4-BE49-F238E27FC236}">
                <a16:creationId xmlns:a16="http://schemas.microsoft.com/office/drawing/2014/main" id="{06354F10-528C-411E-AECE-792AA79C15FD}"/>
              </a:ext>
            </a:extLst>
          </p:cNvPr>
          <p:cNvSpPr/>
          <p:nvPr/>
        </p:nvSpPr>
        <p:spPr>
          <a:xfrm>
            <a:off x="2185988" y="1893888"/>
            <a:ext cx="76200" cy="76200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265"/>
                </a:moveTo>
                <a:lnTo>
                  <a:pt x="20681" y="0"/>
                </a:lnTo>
                <a:lnTo>
                  <a:pt x="48261" y="27579"/>
                </a:lnTo>
                <a:lnTo>
                  <a:pt x="0" y="48265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lIns="0" tIns="0" rIns="0" bIns="0"/>
          <a:lstStyle/>
          <a:p>
            <a:pPr defTabSz="1451564">
              <a:defRPr/>
            </a:pPr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17">
            <a:extLst>
              <a:ext uri="{FF2B5EF4-FFF2-40B4-BE49-F238E27FC236}">
                <a16:creationId xmlns:a16="http://schemas.microsoft.com/office/drawing/2014/main" id="{ABFF23E1-C735-4C78-94D0-05E248A54E8A}"/>
              </a:ext>
            </a:extLst>
          </p:cNvPr>
          <p:cNvSpPr/>
          <p:nvPr/>
        </p:nvSpPr>
        <p:spPr>
          <a:xfrm>
            <a:off x="2232025" y="146685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288290" h="288290">
                <a:moveTo>
                  <a:pt x="255197" y="0"/>
                </a:moveTo>
                <a:lnTo>
                  <a:pt x="287986" y="32788"/>
                </a:lnTo>
                <a:lnTo>
                  <a:pt x="32800" y="287986"/>
                </a:lnTo>
                <a:lnTo>
                  <a:pt x="0" y="255186"/>
                </a:lnTo>
                <a:lnTo>
                  <a:pt x="255197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lIns="0" tIns="0" rIns="0" bIns="0"/>
          <a:lstStyle/>
          <a:p>
            <a:pPr defTabSz="1451564">
              <a:defRPr/>
            </a:pPr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:a16="http://schemas.microsoft.com/office/drawing/2014/main" id="{349ECD76-B28B-45A9-AA8C-8C168BF29136}"/>
              </a:ext>
            </a:extLst>
          </p:cNvPr>
          <p:cNvSpPr/>
          <p:nvPr/>
        </p:nvSpPr>
        <p:spPr>
          <a:xfrm>
            <a:off x="2654301" y="1428751"/>
            <a:ext cx="73025" cy="73025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32788" y="45420"/>
                </a:moveTo>
                <a:lnTo>
                  <a:pt x="0" y="12631"/>
                </a:lnTo>
                <a:lnTo>
                  <a:pt x="12621" y="0"/>
                </a:lnTo>
                <a:lnTo>
                  <a:pt x="45421" y="32795"/>
                </a:lnTo>
                <a:lnTo>
                  <a:pt x="32788" y="4542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lIns="0" tIns="0" rIns="0" bIns="0"/>
          <a:lstStyle/>
          <a:p>
            <a:pPr defTabSz="1451564">
              <a:defRPr/>
            </a:pPr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9">
            <a:extLst>
              <a:ext uri="{FF2B5EF4-FFF2-40B4-BE49-F238E27FC236}">
                <a16:creationId xmlns:a16="http://schemas.microsoft.com/office/drawing/2014/main" id="{895C7C7C-2970-4E77-BAA2-3030D8DC862C}"/>
              </a:ext>
            </a:extLst>
          </p:cNvPr>
          <p:cNvSpPr/>
          <p:nvPr/>
        </p:nvSpPr>
        <p:spPr>
          <a:xfrm>
            <a:off x="2149476" y="1341438"/>
            <a:ext cx="665163" cy="665162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352473" y="11192"/>
                </a:moveTo>
                <a:lnTo>
                  <a:pt x="301579" y="62078"/>
                </a:lnTo>
                <a:lnTo>
                  <a:pt x="35460" y="328208"/>
                </a:lnTo>
                <a:lnTo>
                  <a:pt x="35359" y="328381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822" y="330631"/>
                </a:lnTo>
                <a:lnTo>
                  <a:pt x="33761" y="330761"/>
                </a:lnTo>
                <a:lnTo>
                  <a:pt x="1026" y="407145"/>
                </a:lnTo>
                <a:lnTo>
                  <a:pt x="0" y="409531"/>
                </a:lnTo>
                <a:lnTo>
                  <a:pt x="245" y="412274"/>
                </a:lnTo>
                <a:lnTo>
                  <a:pt x="1677" y="414446"/>
                </a:lnTo>
                <a:lnTo>
                  <a:pt x="3107" y="416613"/>
                </a:lnTo>
                <a:lnTo>
                  <a:pt x="5529" y="417920"/>
                </a:lnTo>
                <a:lnTo>
                  <a:pt x="8129" y="417920"/>
                </a:lnTo>
                <a:lnTo>
                  <a:pt x="9177" y="417923"/>
                </a:lnTo>
                <a:lnTo>
                  <a:pt x="10213" y="417711"/>
                </a:lnTo>
                <a:lnTo>
                  <a:pt x="11174" y="417293"/>
                </a:lnTo>
                <a:lnTo>
                  <a:pt x="87552" y="384559"/>
                </a:lnTo>
                <a:lnTo>
                  <a:pt x="87682" y="38449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863" y="383029"/>
                </a:lnTo>
                <a:lnTo>
                  <a:pt x="90032" y="382935"/>
                </a:lnTo>
                <a:lnTo>
                  <a:pt x="356227" y="116748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6994" y="11318"/>
                </a:lnTo>
                <a:lnTo>
                  <a:pt x="394249" y="2846"/>
                </a:lnTo>
                <a:lnTo>
                  <a:pt x="379748" y="0"/>
                </a:lnTo>
                <a:lnTo>
                  <a:pt x="365235" y="2783"/>
                </a:lnTo>
                <a:lnTo>
                  <a:pt x="352454" y="11199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lIns="0" tIns="0" rIns="0" bIns="0"/>
          <a:lstStyle/>
          <a:p>
            <a:pPr defTabSz="1451564">
              <a:defRPr/>
            </a:pPr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20">
            <a:extLst>
              <a:ext uri="{FF2B5EF4-FFF2-40B4-BE49-F238E27FC236}">
                <a16:creationId xmlns:a16="http://schemas.microsoft.com/office/drawing/2014/main" id="{C131B292-257F-4A7B-A11F-1F0B7801BBD2}"/>
              </a:ext>
            </a:extLst>
          </p:cNvPr>
          <p:cNvSpPr/>
          <p:nvPr/>
        </p:nvSpPr>
        <p:spPr>
          <a:xfrm>
            <a:off x="2174875" y="1441450"/>
            <a:ext cx="319088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lIns="0" tIns="0" rIns="0" bIns="0"/>
          <a:lstStyle/>
          <a:p>
            <a:pPr defTabSz="1451564">
              <a:defRPr/>
            </a:pPr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21">
            <a:extLst>
              <a:ext uri="{FF2B5EF4-FFF2-40B4-BE49-F238E27FC236}">
                <a16:creationId xmlns:a16="http://schemas.microsoft.com/office/drawing/2014/main" id="{A3188B50-45BA-4B67-8828-724D3FB814B6}"/>
              </a:ext>
            </a:extLst>
          </p:cNvPr>
          <p:cNvSpPr/>
          <p:nvPr/>
        </p:nvSpPr>
        <p:spPr>
          <a:xfrm>
            <a:off x="2174875" y="1428750"/>
            <a:ext cx="319088" cy="25400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193235" y="0"/>
                </a:move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lIns="0" tIns="0" rIns="0" bIns="0"/>
          <a:lstStyle/>
          <a:p>
            <a:pPr defTabSz="1451564">
              <a:defRPr/>
            </a:pPr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22">
            <a:extLst>
              <a:ext uri="{FF2B5EF4-FFF2-40B4-BE49-F238E27FC236}">
                <a16:creationId xmlns:a16="http://schemas.microsoft.com/office/drawing/2014/main" id="{6A6888D2-7ACE-4E45-8E8F-5C2603158F99}"/>
              </a:ext>
            </a:extLst>
          </p:cNvPr>
          <p:cNvSpPr/>
          <p:nvPr/>
        </p:nvSpPr>
        <p:spPr>
          <a:xfrm>
            <a:off x="2174875" y="1514475"/>
            <a:ext cx="319088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lIns="0" tIns="0" rIns="0" bIns="0"/>
          <a:lstStyle/>
          <a:p>
            <a:pPr defTabSz="1451564">
              <a:defRPr/>
            </a:pPr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23">
            <a:extLst>
              <a:ext uri="{FF2B5EF4-FFF2-40B4-BE49-F238E27FC236}">
                <a16:creationId xmlns:a16="http://schemas.microsoft.com/office/drawing/2014/main" id="{02BA5A4F-953F-4F1E-89AF-C36D044FA8D5}"/>
              </a:ext>
            </a:extLst>
          </p:cNvPr>
          <p:cNvSpPr/>
          <p:nvPr/>
        </p:nvSpPr>
        <p:spPr>
          <a:xfrm>
            <a:off x="2174875" y="1501775"/>
            <a:ext cx="319088" cy="25400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200964" y="7728"/>
                </a:move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lIns="0" tIns="0" rIns="0" bIns="0"/>
          <a:lstStyle/>
          <a:p>
            <a:pPr defTabSz="1451564">
              <a:defRPr/>
            </a:pPr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24">
            <a:extLst>
              <a:ext uri="{FF2B5EF4-FFF2-40B4-BE49-F238E27FC236}">
                <a16:creationId xmlns:a16="http://schemas.microsoft.com/office/drawing/2014/main" id="{AB643593-D789-40B0-966A-78146405CC2F}"/>
              </a:ext>
            </a:extLst>
          </p:cNvPr>
          <p:cNvSpPr/>
          <p:nvPr/>
        </p:nvSpPr>
        <p:spPr>
          <a:xfrm>
            <a:off x="2174876" y="1589088"/>
            <a:ext cx="246063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587" y="0"/>
                </a:lnTo>
              </a:path>
            </a:pathLst>
          </a:custGeom>
          <a:ln w="15461">
            <a:solidFill>
              <a:srgbClr val="00AEEF"/>
            </a:solidFill>
          </a:ln>
        </p:spPr>
        <p:txBody>
          <a:bodyPr lIns="0" tIns="0" rIns="0" bIns="0"/>
          <a:lstStyle/>
          <a:p>
            <a:pPr defTabSz="1451564">
              <a:defRPr/>
            </a:pPr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25">
            <a:extLst>
              <a:ext uri="{FF2B5EF4-FFF2-40B4-BE49-F238E27FC236}">
                <a16:creationId xmlns:a16="http://schemas.microsoft.com/office/drawing/2014/main" id="{8F53C781-98B4-4F4A-BF71-0E4979E2750B}"/>
              </a:ext>
            </a:extLst>
          </p:cNvPr>
          <p:cNvSpPr/>
          <p:nvPr/>
        </p:nvSpPr>
        <p:spPr>
          <a:xfrm>
            <a:off x="2174876" y="1576388"/>
            <a:ext cx="246063" cy="25400"/>
          </a:xfrm>
          <a:custGeom>
            <a:avLst/>
            <a:gdLst/>
            <a:ahLst/>
            <a:cxnLst/>
            <a:rect l="l" t="t" r="r" b="b"/>
            <a:pathLst>
              <a:path w="154940" h="15875">
                <a:moveTo>
                  <a:pt x="7728" y="0"/>
                </a:moveTo>
                <a:lnTo>
                  <a:pt x="3459" y="0"/>
                </a:lnTo>
                <a:lnTo>
                  <a:pt x="0" y="3463"/>
                </a:lnTo>
                <a:lnTo>
                  <a:pt x="0" y="7732"/>
                </a:lnTo>
                <a:lnTo>
                  <a:pt x="0" y="11998"/>
                </a:lnTo>
                <a:lnTo>
                  <a:pt x="3459" y="15461"/>
                </a:lnTo>
                <a:lnTo>
                  <a:pt x="7728" y="15461"/>
                </a:lnTo>
                <a:lnTo>
                  <a:pt x="146858" y="15461"/>
                </a:lnTo>
                <a:lnTo>
                  <a:pt x="151124" y="15461"/>
                </a:lnTo>
                <a:lnTo>
                  <a:pt x="154587" y="11998"/>
                </a:lnTo>
                <a:lnTo>
                  <a:pt x="154587" y="7732"/>
                </a:lnTo>
                <a:lnTo>
                  <a:pt x="154587" y="3463"/>
                </a:lnTo>
                <a:lnTo>
                  <a:pt x="151124" y="0"/>
                </a:lnTo>
                <a:lnTo>
                  <a:pt x="146858" y="0"/>
                </a:lnTo>
                <a:lnTo>
                  <a:pt x="7728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lIns="0" tIns="0" rIns="0" bIns="0"/>
          <a:lstStyle/>
          <a:p>
            <a:pPr defTabSz="1451564">
              <a:defRPr/>
            </a:pPr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4">
            <a:extLst>
              <a:ext uri="{FF2B5EF4-FFF2-40B4-BE49-F238E27FC236}">
                <a16:creationId xmlns:a16="http://schemas.microsoft.com/office/drawing/2014/main" id="{BE8A2EAD-6C49-45BE-8503-9B1E6FF4F1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0701" y="3125789"/>
            <a:ext cx="3725863" cy="1539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51359" rIns="0" bIns="0">
            <a:spAutoFit/>
          </a:bodyPr>
          <a:lstStyle>
            <a:lvl1pPr marL="1905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ts val="2025"/>
              </a:lnSpc>
              <a:spcBef>
                <a:spcPts val="404"/>
              </a:spcBef>
              <a:defRPr/>
            </a:pPr>
            <a:r>
              <a:rPr lang="ru-RU" altLang="ru-RU" sz="4050" b="1" dirty="0" smtClean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Устное народное</a:t>
            </a:r>
          </a:p>
          <a:p>
            <a:pPr>
              <a:lnSpc>
                <a:spcPts val="2025"/>
              </a:lnSpc>
              <a:spcBef>
                <a:spcPts val="404"/>
              </a:spcBef>
              <a:defRPr/>
            </a:pPr>
            <a:endParaRPr lang="ru-RU" altLang="ru-RU" sz="4050" b="1" dirty="0">
              <a:solidFill>
                <a:srgbClr val="00206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>
              <a:lnSpc>
                <a:spcPts val="2025"/>
              </a:lnSpc>
              <a:spcBef>
                <a:spcPts val="404"/>
              </a:spcBef>
              <a:defRPr/>
            </a:pPr>
            <a:r>
              <a:rPr lang="ru-RU" altLang="ru-RU" sz="4050" b="1" dirty="0" smtClean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творчество.</a:t>
            </a:r>
            <a:endParaRPr lang="ru-RU" altLang="ru-RU" sz="4050" b="1" dirty="0">
              <a:solidFill>
                <a:srgbClr val="00206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>
              <a:lnSpc>
                <a:spcPts val="2025"/>
              </a:lnSpc>
              <a:spcBef>
                <a:spcPts val="404"/>
              </a:spcBef>
              <a:defRPr/>
            </a:pPr>
            <a:r>
              <a:rPr lang="ru-RU" altLang="ru-RU" sz="405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ts val="2025"/>
              </a:lnSpc>
              <a:spcBef>
                <a:spcPts val="404"/>
              </a:spcBef>
              <a:defRPr/>
            </a:pPr>
            <a:r>
              <a:rPr lang="ru-RU" altLang="ru-RU" sz="30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616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1700" y="2679700"/>
            <a:ext cx="2719388" cy="269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30567857"/>
      </p:ext>
    </p:extLst>
  </p:cSld>
  <p:clrMapOvr>
    <a:masterClrMapping/>
  </p:clrMapOvr>
  <p:transition spd="med">
    <p:blinds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Box 4"/>
          <p:cNvSpPr txBox="1">
            <a:spLocks noChangeArrowheads="1"/>
          </p:cNvSpPr>
          <p:nvPr/>
        </p:nvSpPr>
        <p:spPr bwMode="auto">
          <a:xfrm>
            <a:off x="4440238" y="260350"/>
            <a:ext cx="266124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2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453189" y="928688"/>
            <a:ext cx="3482975" cy="58420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один раз </a:t>
            </a:r>
            <a:r>
              <a:rPr lang="ru-RU" sz="3200" b="1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отрежь</a:t>
            </a:r>
            <a:r>
              <a:rPr lang="ru-RU" sz="3200" b="1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+mn-lt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453189" y="1714500"/>
            <a:ext cx="3857625" cy="58420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людей насмешишь.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524626" y="2571750"/>
            <a:ext cx="2809875" cy="58420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 два лучше.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524625" y="3429000"/>
            <a:ext cx="1543050" cy="5842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боится.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596063" y="4214813"/>
            <a:ext cx="1390650" cy="5842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беде.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2452688" y="1071563"/>
            <a:ext cx="40005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normAutofit fontScale="92500" lnSpcReduction="10000"/>
          </a:bodyPr>
          <a:lstStyle/>
          <a:p>
            <a:pPr marL="342900" indent="-342900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hlink"/>
              </a:buClr>
              <a:buSzPct val="65000"/>
              <a:defRPr/>
            </a:pPr>
            <a:r>
              <a:rPr lang="ru-RU" sz="3200" b="1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Семь</a:t>
            </a:r>
            <a:r>
              <a:rPr lang="ru-RU" sz="3200" b="1" kern="0" dirty="0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раз отмерь …       </a:t>
            </a:r>
          </a:p>
          <a:p>
            <a:pPr marL="342900" indent="-342900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hlink"/>
              </a:buClr>
              <a:buSzPct val="65000"/>
              <a:defRPr/>
            </a:pPr>
            <a:r>
              <a:rPr lang="ru-RU" sz="320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           </a:t>
            </a:r>
            <a:endParaRPr lang="ru-RU" sz="3200" b="1" kern="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hlink"/>
              </a:buClr>
              <a:buSzPct val="65000"/>
              <a:defRPr/>
            </a:pPr>
            <a:r>
              <a:rPr lang="ru-RU" sz="3200" b="1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Поспешишь ...</a:t>
            </a:r>
          </a:p>
          <a:p>
            <a:pPr marL="342900" indent="-342900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hlink"/>
              </a:buClr>
              <a:buSzPct val="65000"/>
              <a:defRPr/>
            </a:pPr>
            <a:r>
              <a:rPr lang="ru-RU" sz="320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       </a:t>
            </a:r>
            <a:endParaRPr lang="ru-RU" sz="3200" b="1" kern="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hlink"/>
              </a:buClr>
              <a:buSzPct val="65000"/>
              <a:defRPr/>
            </a:pPr>
            <a:r>
              <a:rPr lang="ru-RU" sz="3200" b="1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Ум хорошо …                                                </a:t>
            </a:r>
          </a:p>
          <a:p>
            <a:pPr marL="342900" indent="-342900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hlink"/>
              </a:buClr>
              <a:buSzPct val="65000"/>
              <a:defRPr/>
            </a:pPr>
            <a:endParaRPr lang="ru-RU" sz="3200" b="1" kern="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hlink"/>
              </a:buClr>
              <a:buSzPct val="65000"/>
              <a:defRPr/>
            </a:pPr>
            <a:r>
              <a:rPr lang="ru-RU" sz="3200" b="1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Дело мастера …           </a:t>
            </a:r>
          </a:p>
          <a:p>
            <a:pPr marL="342900" indent="-342900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hlink"/>
              </a:buClr>
              <a:buSzPct val="65000"/>
              <a:defRPr/>
            </a:pPr>
            <a:r>
              <a:rPr lang="ru-RU" sz="320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</a:t>
            </a:r>
            <a:endParaRPr lang="ru-RU" sz="3200" b="1" kern="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hlink"/>
              </a:buClr>
              <a:buSzPct val="65000"/>
              <a:defRPr/>
            </a:pPr>
            <a:r>
              <a:rPr lang="ru-RU" sz="3200" b="1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Друзья познаются … </a:t>
            </a:r>
          </a:p>
          <a:p>
            <a:pPr marL="342900" indent="-342900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hlink"/>
              </a:buClr>
              <a:buSzPct val="65000"/>
              <a:defRPr/>
            </a:pPr>
            <a:endParaRPr lang="ru-RU" sz="3200" b="1" kern="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hlink"/>
              </a:buClr>
              <a:buSzPct val="65000"/>
              <a:defRPr/>
            </a:pPr>
            <a:r>
              <a:rPr lang="ru-RU" sz="3200" b="1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Тише едешь… </a:t>
            </a:r>
          </a:p>
          <a:p>
            <a:pPr marL="342900" indent="-342900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hlink"/>
              </a:buClr>
              <a:buSzPct val="65000"/>
              <a:defRPr/>
            </a:pPr>
            <a:r>
              <a:rPr lang="ru-RU" sz="3200" b="1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</a:t>
            </a:r>
          </a:p>
          <a:p>
            <a:pPr marL="342900" indent="-342900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hlink"/>
              </a:buClr>
              <a:buSzPct val="65000"/>
              <a:defRPr/>
            </a:pPr>
            <a:endParaRPr lang="ru-RU" sz="2800" kern="0" dirty="0">
              <a:solidFill>
                <a:srgbClr val="FF006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 marL="342900" indent="-342900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hlink"/>
              </a:buClr>
              <a:buSzPct val="65000"/>
              <a:defRPr/>
            </a:pPr>
            <a:endParaRPr lang="ru-RU" sz="2800" kern="0" dirty="0">
              <a:solidFill>
                <a:srgbClr val="FF006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524625" y="5072063"/>
            <a:ext cx="3143250" cy="5842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дальше будешь.</a:t>
            </a: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8027065"/>
      </p:ext>
    </p:extLst>
  </p:cSld>
  <p:clrMapOvr>
    <a:masterClrMapping/>
  </p:clrMapOvr>
  <p:transition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0"/>
      <p:bldP spid="12" grpId="0"/>
      <p:bldP spid="13" grpId="0"/>
      <p:bldP spid="1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Box 5"/>
          <p:cNvSpPr txBox="1">
            <a:spLocks noChangeArrowheads="1"/>
          </p:cNvSpPr>
          <p:nvPr/>
        </p:nvSpPr>
        <p:spPr bwMode="auto">
          <a:xfrm>
            <a:off x="4381501" y="357188"/>
            <a:ext cx="297972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НАЙДИ ПАРУ</a:t>
            </a:r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 bwMode="auto">
          <a:xfrm>
            <a:off x="1325880" y="1071563"/>
            <a:ext cx="9738360" cy="535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ts val="0"/>
              </a:spcBef>
              <a:buClr>
                <a:schemeClr val="hlink"/>
              </a:buClr>
              <a:buSzPct val="65000"/>
              <a:defRPr/>
            </a:pPr>
            <a:r>
              <a:rPr lang="ru-RU" sz="2800" b="1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Друг в беде есть настоящий друг (английская).</a:t>
            </a:r>
          </a:p>
          <a:p>
            <a:pPr algn="ctr">
              <a:spcBef>
                <a:spcPts val="0"/>
              </a:spcBef>
              <a:buClr>
                <a:schemeClr val="hlink"/>
              </a:buClr>
              <a:buSzPct val="65000"/>
              <a:defRPr/>
            </a:pPr>
            <a:endParaRPr lang="ru-RU" sz="2400" kern="0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0"/>
              </a:spcBef>
              <a:buClr>
                <a:schemeClr val="hlink"/>
              </a:buClr>
              <a:buSzPct val="65000"/>
              <a:defRPr/>
            </a:pPr>
            <a:endParaRPr lang="ru-RU" sz="2400" kern="0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0"/>
              </a:spcBef>
              <a:buClr>
                <a:schemeClr val="hlink"/>
              </a:buClr>
              <a:buSzPct val="65000"/>
              <a:defRPr/>
            </a:pPr>
            <a:r>
              <a:rPr lang="ru-RU" sz="2800" b="1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За поспешностью следует раскаяние (арабская).</a:t>
            </a:r>
          </a:p>
          <a:p>
            <a:pPr algn="ctr">
              <a:spcBef>
                <a:spcPts val="0"/>
              </a:spcBef>
              <a:buClr>
                <a:schemeClr val="hlink"/>
              </a:buClr>
              <a:buSzPct val="65000"/>
              <a:defRPr/>
            </a:pPr>
            <a:endParaRPr lang="ru-RU" sz="2400" kern="0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0"/>
              </a:spcBef>
              <a:buClr>
                <a:schemeClr val="hlink"/>
              </a:buClr>
              <a:buSzPct val="65000"/>
              <a:defRPr/>
            </a:pPr>
            <a:endParaRPr lang="ru-RU" sz="2400" kern="0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0"/>
              </a:spcBef>
              <a:buClr>
                <a:schemeClr val="hlink"/>
              </a:buClr>
              <a:buSzPct val="65000"/>
              <a:defRPr/>
            </a:pPr>
            <a:r>
              <a:rPr lang="ru-RU" sz="2800" b="1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Собака лает, а караван проходит мимо </a:t>
            </a:r>
            <a:endParaRPr lang="ru-RU" sz="2800" b="1" kern="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0"/>
              </a:spcBef>
              <a:buClr>
                <a:schemeClr val="hlink"/>
              </a:buClr>
              <a:buSzPct val="65000"/>
              <a:defRPr/>
            </a:pPr>
            <a:r>
              <a:rPr lang="ru-RU" sz="2800" b="1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800" b="1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народов Средней Азии</a:t>
            </a:r>
            <a:r>
              <a:rPr lang="ru-RU" sz="2800" b="1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algn="ctr">
              <a:spcBef>
                <a:spcPts val="0"/>
              </a:spcBef>
              <a:buClr>
                <a:schemeClr val="hlink"/>
              </a:buClr>
              <a:buSzPct val="65000"/>
              <a:defRPr/>
            </a:pPr>
            <a:endParaRPr lang="ru-RU" sz="2400" kern="0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0"/>
              </a:spcBef>
              <a:buClr>
                <a:schemeClr val="hlink"/>
              </a:buClr>
              <a:buSzPct val="65000"/>
              <a:defRPr/>
            </a:pPr>
            <a:endParaRPr lang="ru-RU" sz="2400" kern="0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0"/>
              </a:spcBef>
              <a:buClr>
                <a:schemeClr val="hlink"/>
              </a:buClr>
              <a:buSzPct val="65000"/>
              <a:defRPr/>
            </a:pPr>
            <a:r>
              <a:rPr lang="ru-RU" sz="2800" b="1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Когда в горах нет тигра, то и мартышка – царь зверей (китайская).</a:t>
            </a:r>
          </a:p>
          <a:p>
            <a:pPr algn="ctr">
              <a:spcBef>
                <a:spcPts val="0"/>
              </a:spcBef>
              <a:buClr>
                <a:schemeClr val="hlink"/>
              </a:buClr>
              <a:buSzPct val="65000"/>
              <a:defRPr/>
            </a:pPr>
            <a:endParaRPr lang="ru-RU" sz="2400" kern="0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3595689" y="1571626"/>
            <a:ext cx="5216182" cy="5229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8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Друг </a:t>
            </a:r>
            <a:r>
              <a:rPr lang="ru-RU" altLang="ru-RU" sz="28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познается в беде. 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3053244" y="2786063"/>
            <a:ext cx="607281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Поспешишь </a:t>
            </a:r>
            <a:r>
              <a:rPr lang="ru-RU" alt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людей насмешишь. 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3738562" y="3747791"/>
            <a:ext cx="5428298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  <a:p>
            <a:pPr eaLnBrk="1" hangingPunct="1"/>
            <a:r>
              <a:rPr lang="ru-RU" alt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Собака </a:t>
            </a:r>
            <a:r>
              <a:rPr lang="ru-RU" alt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лает – ветер относит. </a:t>
            </a: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3809999" y="4962525"/>
            <a:ext cx="4630739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  <a:p>
            <a:pPr eaLnBrk="1" hangingPunct="1"/>
            <a:endParaRPr lang="ru-RU" altLang="ru-RU" sz="28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ru-RU" alt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alt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безрыбье и рак рыба. </a:t>
            </a:r>
          </a:p>
        </p:txBody>
      </p:sp>
    </p:spTree>
    <p:extLst>
      <p:ext uri="{BB962C8B-B14F-4D97-AF65-F5344CB8AC3E}">
        <p14:creationId xmlns:p14="http://schemas.microsoft.com/office/powerpoint/2010/main" val="346511633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extBox 5"/>
          <p:cNvSpPr txBox="1">
            <a:spLocks noChangeArrowheads="1"/>
          </p:cNvSpPr>
          <p:nvPr/>
        </p:nvSpPr>
        <p:spPr bwMode="auto">
          <a:xfrm>
            <a:off x="4881563" y="214313"/>
            <a:ext cx="247478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200" b="1" i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ПОДУМАЙ!</a:t>
            </a:r>
            <a:endParaRPr lang="ru-RU" altLang="ru-RU" sz="3200" b="1" i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45821" y="6143626"/>
            <a:ext cx="894755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Два медведя в одной берлоге не уживутся. </a:t>
            </a:r>
          </a:p>
        </p:txBody>
      </p:sp>
      <p:pic>
        <p:nvPicPr>
          <p:cNvPr id="3789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6778" y="2505046"/>
            <a:ext cx="2885123" cy="2988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457201" y="785812"/>
            <a:ext cx="1136100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Посмотри на иллюстрации.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Вспомни пословицы и поговорки, в которых употребляются числа.</a:t>
            </a:r>
          </a:p>
        </p:txBody>
      </p:sp>
      <p:pic>
        <p:nvPicPr>
          <p:cNvPr id="3789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3497" y="2505045"/>
            <a:ext cx="3063557" cy="2988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845820" y="5643563"/>
            <a:ext cx="1097238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За двумя зайцами погонишься, ни одного не поймаешь. </a:t>
            </a:r>
          </a:p>
        </p:txBody>
      </p:sp>
    </p:spTree>
    <p:extLst>
      <p:ext uri="{BB962C8B-B14F-4D97-AF65-F5344CB8AC3E}">
        <p14:creationId xmlns:p14="http://schemas.microsoft.com/office/powerpoint/2010/main" val="403576325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Box 5"/>
          <p:cNvSpPr txBox="1">
            <a:spLocks noChangeArrowheads="1"/>
          </p:cNvSpPr>
          <p:nvPr/>
        </p:nvSpPr>
        <p:spPr bwMode="auto">
          <a:xfrm>
            <a:off x="4781570" y="201039"/>
            <a:ext cx="253043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200" b="1" i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ПОДУМАЙ!</a:t>
            </a:r>
            <a:endParaRPr lang="ru-RU" altLang="ru-RU" sz="3200" b="1" i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891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1451" y="1628776"/>
            <a:ext cx="3071813" cy="385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3338" y="1628776"/>
            <a:ext cx="3071812" cy="385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2738439" y="5572126"/>
            <a:ext cx="4697696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Обещанного три года ждут</a:t>
            </a:r>
            <a:r>
              <a:rPr lang="ru-RU" sz="2800" b="1" dirty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738438" y="6072188"/>
            <a:ext cx="3642279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Семеро</a:t>
            </a:r>
            <a:r>
              <a:rPr lang="ru-RU" sz="2400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одного </a:t>
            </a:r>
            <a:r>
              <a:rPr lang="ru-RU" sz="2800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не</a:t>
            </a:r>
            <a:r>
              <a:rPr lang="ru-RU" sz="2400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ждут.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828800" y="785814"/>
            <a:ext cx="1122328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Посмотри на иллюстрации.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Вспомни пословицы и поговорки, в которых употребляются числа.</a:t>
            </a:r>
          </a:p>
        </p:txBody>
      </p:sp>
    </p:spTree>
    <p:extLst>
      <p:ext uri="{BB962C8B-B14F-4D97-AF65-F5344CB8AC3E}">
        <p14:creationId xmlns:p14="http://schemas.microsoft.com/office/powerpoint/2010/main" val="404063345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52596" y="500043"/>
            <a:ext cx="8358246" cy="563231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40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chemeClr val="accent1">
                    <a:lumMod val="75000"/>
                  </a:schemeClr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Загадки-</a:t>
            </a:r>
          </a:p>
          <a:p>
            <a:pPr algn="ctr">
              <a:defRPr/>
            </a:pPr>
            <a:r>
              <a:rPr lang="ru-RU" sz="4400" b="1" i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chemeClr val="accent1">
                    <a:lumMod val="75000"/>
                  </a:schemeClr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малый жанр фольклора.</a:t>
            </a:r>
          </a:p>
          <a:p>
            <a:pPr algn="ctr">
              <a:defRPr/>
            </a:pPr>
            <a:r>
              <a:rPr lang="ru-RU" sz="4400" b="1" i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chemeClr val="accent1">
                    <a:lumMod val="75000"/>
                  </a:schemeClr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Замысловатое поэтическое описание предмета или явления, которое нужно отгадать</a:t>
            </a:r>
            <a:r>
              <a:rPr lang="ru-RU" sz="4400" b="1" i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44138004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2738438" y="214313"/>
            <a:ext cx="6870700" cy="704850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>
                <a:solidFill>
                  <a:schemeClr val="accent1"/>
                </a:solidFill>
              </a:rPr>
              <a:t>Как «сделана» </a:t>
            </a:r>
            <a:r>
              <a:rPr lang="ru-RU" b="1" dirty="0" smtClean="0">
                <a:solidFill>
                  <a:schemeClr val="accent1"/>
                </a:solidFill>
              </a:rPr>
              <a:t>загадка.</a:t>
            </a:r>
            <a:endParaRPr lang="ru-RU" b="1" dirty="0">
              <a:solidFill>
                <a:schemeClr val="accent1"/>
              </a:solidFill>
            </a:endParaRPr>
          </a:p>
        </p:txBody>
      </p:sp>
      <p:sp>
        <p:nvSpPr>
          <p:cNvPr id="47107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1774825" y="1412875"/>
            <a:ext cx="3143250" cy="1511300"/>
          </a:xfrm>
        </p:spPr>
        <p:txBody>
          <a:bodyPr/>
          <a:lstStyle/>
          <a:p>
            <a:pPr marL="0" indent="0" eaLnBrk="1" hangingPunct="1">
              <a:spcBef>
                <a:spcPct val="0"/>
              </a:spcBef>
              <a:buNone/>
            </a:pPr>
            <a:r>
              <a:rPr lang="ru-RU" alt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Метафора:</a:t>
            </a:r>
          </a:p>
          <a:p>
            <a:pPr marL="0" indent="0" eaLnBrk="1" hangingPunct="1">
              <a:spcBef>
                <a:spcPct val="0"/>
              </a:spcBef>
              <a:buNone/>
            </a:pPr>
            <a:r>
              <a:rPr lang="ru-RU" alt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Белые хоромы, </a:t>
            </a:r>
          </a:p>
          <a:p>
            <a:pPr marL="0" indent="0" eaLnBrk="1" hangingPunct="1">
              <a:spcBef>
                <a:spcPct val="0"/>
              </a:spcBef>
              <a:buNone/>
            </a:pPr>
            <a:r>
              <a:rPr lang="ru-RU" alt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красные подпоры. </a:t>
            </a:r>
          </a:p>
        </p:txBody>
      </p:sp>
      <p:sp>
        <p:nvSpPr>
          <p:cNvPr id="47108" name="Rectangle 7"/>
          <p:cNvSpPr>
            <a:spLocks noChangeArrowheads="1"/>
          </p:cNvSpPr>
          <p:nvPr/>
        </p:nvSpPr>
        <p:spPr bwMode="auto">
          <a:xfrm>
            <a:off x="4511676" y="4292601"/>
            <a:ext cx="4537075" cy="144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Олицетворение: </a:t>
            </a:r>
          </a:p>
          <a:p>
            <a:pPr eaLnBrk="1" hangingPunct="1"/>
            <a:r>
              <a:rPr lang="ru-RU" alt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Кланяется, кланяется,</a:t>
            </a:r>
          </a:p>
          <a:p>
            <a:pPr eaLnBrk="1" hangingPunct="1"/>
            <a:r>
              <a:rPr lang="ru-RU" alt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придет домой – растянется</a:t>
            </a:r>
            <a:r>
              <a:rPr lang="ru-RU" altLang="ru-RU" sz="2800" dirty="0">
                <a:solidFill>
                  <a:srgbClr val="002060"/>
                </a:solidFill>
                <a:latin typeface="Comic Sans MS" panose="030F0702030302020204" pitchFamily="66" charset="0"/>
              </a:rPr>
              <a:t>. </a:t>
            </a:r>
          </a:p>
        </p:txBody>
      </p:sp>
      <p:sp>
        <p:nvSpPr>
          <p:cNvPr id="48136" name="Rectangle 8"/>
          <p:cNvSpPr>
            <a:spLocks noChangeArrowheads="1"/>
          </p:cNvSpPr>
          <p:nvPr/>
        </p:nvSpPr>
        <p:spPr bwMode="auto">
          <a:xfrm>
            <a:off x="3575050" y="2852739"/>
            <a:ext cx="11572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altLang="ru-RU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(Гусь)</a:t>
            </a:r>
          </a:p>
        </p:txBody>
      </p:sp>
      <p:sp>
        <p:nvSpPr>
          <p:cNvPr id="48137" name="Rectangle 9"/>
          <p:cNvSpPr>
            <a:spLocks noChangeArrowheads="1"/>
          </p:cNvSpPr>
          <p:nvPr/>
        </p:nvSpPr>
        <p:spPr bwMode="auto">
          <a:xfrm>
            <a:off x="7739063" y="5786439"/>
            <a:ext cx="14144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(Топор)</a:t>
            </a:r>
          </a:p>
        </p:txBody>
      </p:sp>
      <p:pic>
        <p:nvPicPr>
          <p:cNvPr id="48140" name="Picture 12" descr="j021554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1188" y="4286251"/>
            <a:ext cx="2514600" cy="203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12" name="Rectangle 4"/>
          <p:cNvSpPr txBox="1">
            <a:spLocks noChangeArrowheads="1"/>
          </p:cNvSpPr>
          <p:nvPr/>
        </p:nvSpPr>
        <p:spPr bwMode="auto">
          <a:xfrm>
            <a:off x="6453188" y="2214563"/>
            <a:ext cx="3956050" cy="173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ru-RU" alt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Звуковой образ, 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ru-RU" alt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звукоподражание:</a:t>
            </a:r>
            <a:r>
              <a:rPr lang="ru-RU" altLang="ru-RU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Зубастый зверек 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грызет с визгом дубок.</a:t>
            </a:r>
            <a:r>
              <a:rPr lang="ru-RU" altLang="ru-RU" sz="24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10" name="Picture 5" descr="j021512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0564" y="1143000"/>
            <a:ext cx="2135187" cy="162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8953501" y="3929064"/>
            <a:ext cx="12922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(Пила)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6139" y="1484313"/>
            <a:ext cx="1658937" cy="189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175506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8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8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8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8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8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8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6" grpId="0"/>
      <p:bldP spid="48137" grpId="0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38313" y="1000126"/>
            <a:ext cx="5072062" cy="1928813"/>
          </a:xfrm>
        </p:spPr>
        <p:txBody>
          <a:bodyPr/>
          <a:lstStyle/>
          <a:p>
            <a:pPr marL="0" indent="0" eaLnBrk="1" hangingPunct="1">
              <a:spcBef>
                <a:spcPct val="0"/>
              </a:spcBef>
              <a:buNone/>
            </a:pPr>
            <a:r>
              <a:rPr lang="ru-RU" altLang="ru-RU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Образное описание предмета</a:t>
            </a:r>
          </a:p>
          <a:p>
            <a:pPr marL="0" indent="0" eaLnBrk="1" hangingPunct="1">
              <a:spcBef>
                <a:spcPct val="0"/>
              </a:spcBef>
              <a:buNone/>
            </a:pPr>
            <a:r>
              <a:rPr lang="ru-RU" altLang="ru-RU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внешнему виду:</a:t>
            </a:r>
            <a:r>
              <a:rPr lang="ru-RU" altLang="ru-RU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eaLnBrk="1" hangingPunct="1">
              <a:spcBef>
                <a:spcPct val="0"/>
              </a:spcBef>
              <a:buNone/>
            </a:pPr>
            <a:r>
              <a:rPr lang="ru-RU" altLang="ru-RU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Красненька, кругленька, </a:t>
            </a:r>
          </a:p>
          <a:p>
            <a:pPr marL="0" indent="0" eaLnBrk="1" hangingPunct="1">
              <a:spcBef>
                <a:spcPct val="0"/>
              </a:spcBef>
              <a:buNone/>
            </a:pPr>
            <a:r>
              <a:rPr lang="ru-RU" altLang="ru-RU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Листочки </a:t>
            </a:r>
            <a:r>
              <a:rPr lang="ru-RU" altLang="ru-RU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продолговатеньки</a:t>
            </a:r>
            <a:r>
              <a:rPr lang="ru-RU" altLang="ru-RU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51208" name="Picture 8" descr="j021616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7563" y="1143000"/>
            <a:ext cx="19050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11" name="Rectangle 11"/>
          <p:cNvSpPr>
            <a:spLocks noChangeArrowheads="1"/>
          </p:cNvSpPr>
          <p:nvPr/>
        </p:nvSpPr>
        <p:spPr bwMode="auto">
          <a:xfrm>
            <a:off x="7239000" y="2643188"/>
            <a:ext cx="1752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2800" b="1" u="sng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(Рябина)</a:t>
            </a:r>
          </a:p>
        </p:txBody>
      </p:sp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>
          <a:xfrm>
            <a:off x="2738438" y="214313"/>
            <a:ext cx="6870700" cy="70485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>
                <a:solidFill>
                  <a:schemeClr val="accent1"/>
                </a:solidFill>
              </a:rPr>
              <a:t>Как «сделана» </a:t>
            </a:r>
            <a:r>
              <a:rPr lang="ru-RU" b="1" dirty="0" smtClean="0">
                <a:solidFill>
                  <a:schemeClr val="accent1"/>
                </a:solidFill>
              </a:rPr>
              <a:t>загадка.</a:t>
            </a:r>
            <a:endParaRPr lang="ru-RU" b="1" dirty="0">
              <a:solidFill>
                <a:schemeClr val="accent1"/>
              </a:solidFill>
            </a:endParaRPr>
          </a:p>
        </p:txBody>
      </p:sp>
      <p:sp>
        <p:nvSpPr>
          <p:cNvPr id="48134" name="Rectangle 6"/>
          <p:cNvSpPr>
            <a:spLocks noChangeArrowheads="1"/>
          </p:cNvSpPr>
          <p:nvPr/>
        </p:nvSpPr>
        <p:spPr bwMode="auto">
          <a:xfrm>
            <a:off x="1847850" y="3213100"/>
            <a:ext cx="377190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8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Прямое сравнение:</a:t>
            </a:r>
            <a:r>
              <a:rPr lang="ru-RU" altLang="ru-RU" sz="28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eaLnBrk="1" hangingPunct="1"/>
            <a:r>
              <a:rPr lang="ru-RU" altLang="ru-RU" sz="28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Пять ларчиков –</a:t>
            </a:r>
          </a:p>
          <a:p>
            <a:pPr eaLnBrk="1" hangingPunct="1"/>
            <a:r>
              <a:rPr lang="ru-RU" altLang="ru-RU" sz="28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пять чуланчиков.</a:t>
            </a:r>
          </a:p>
        </p:txBody>
      </p:sp>
      <p:sp>
        <p:nvSpPr>
          <p:cNvPr id="15" name="Rectangle 4"/>
          <p:cNvSpPr txBox="1">
            <a:spLocks noChangeArrowheads="1"/>
          </p:cNvSpPr>
          <p:nvPr/>
        </p:nvSpPr>
        <p:spPr>
          <a:xfrm>
            <a:off x="6810376" y="3286125"/>
            <a:ext cx="3071813" cy="1314450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Прямой вопрос:</a:t>
            </a:r>
            <a:r>
              <a:rPr lang="ru-RU" sz="28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Кто бежит без</a:t>
            </a: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провода? </a:t>
            </a:r>
          </a:p>
        </p:txBody>
      </p:sp>
      <p:sp>
        <p:nvSpPr>
          <p:cNvPr id="16" name="Rectangle 8"/>
          <p:cNvSpPr>
            <a:spLocks noChangeArrowheads="1"/>
          </p:cNvSpPr>
          <p:nvPr/>
        </p:nvSpPr>
        <p:spPr bwMode="auto">
          <a:xfrm>
            <a:off x="8549639" y="4357688"/>
            <a:ext cx="13325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200" u="sng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(Река)</a:t>
            </a:r>
          </a:p>
        </p:txBody>
      </p:sp>
      <p:pic>
        <p:nvPicPr>
          <p:cNvPr id="51209" name="Picture 16" descr="j023135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813" y="4714876"/>
            <a:ext cx="3357562" cy="189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1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344883">
            <a:off x="2027238" y="4897438"/>
            <a:ext cx="1636712" cy="163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Rectangle 7"/>
          <p:cNvSpPr>
            <a:spLocks noChangeArrowheads="1"/>
          </p:cNvSpPr>
          <p:nvPr/>
        </p:nvSpPr>
        <p:spPr bwMode="auto">
          <a:xfrm>
            <a:off x="3238500" y="4572000"/>
            <a:ext cx="20653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altLang="ru-RU" sz="3200" u="sng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(Перчатка)</a:t>
            </a:r>
          </a:p>
        </p:txBody>
      </p:sp>
    </p:spTree>
    <p:extLst>
      <p:ext uri="{BB962C8B-B14F-4D97-AF65-F5344CB8AC3E}">
        <p14:creationId xmlns:p14="http://schemas.microsoft.com/office/powerpoint/2010/main" val="185199017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12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2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12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12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12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12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11" grpId="0"/>
      <p:bldP spid="16" grpId="0"/>
      <p:bldP spid="1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5372100" y="3071813"/>
            <a:ext cx="130302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altLang="ru-RU" sz="32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(Жук</a:t>
            </a:r>
            <a:r>
              <a:rPr lang="ru-RU" altLang="ru-RU" sz="32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altLang="ru-RU" sz="32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155" name="Rectangle 6"/>
          <p:cNvSpPr>
            <a:spLocks noChangeArrowheads="1"/>
          </p:cNvSpPr>
          <p:nvPr/>
        </p:nvSpPr>
        <p:spPr bwMode="auto">
          <a:xfrm>
            <a:off x="1881188" y="980291"/>
            <a:ext cx="5407261" cy="26400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Отрицательное сравнение:</a:t>
            </a:r>
            <a:r>
              <a:rPr lang="ru-RU" altLang="ru-RU" sz="24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eaLnBrk="1" hangingPunct="1"/>
            <a:r>
              <a:rPr lang="ru-RU" altLang="ru-RU" sz="28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Черен, да не ворон,</a:t>
            </a:r>
          </a:p>
          <a:p>
            <a:pPr eaLnBrk="1" hangingPunct="1"/>
            <a:r>
              <a:rPr lang="ru-RU" altLang="ru-RU" sz="28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Рогат, да не бык,</a:t>
            </a:r>
          </a:p>
          <a:p>
            <a:pPr eaLnBrk="1" hangingPunct="1"/>
            <a:r>
              <a:rPr lang="ru-RU" altLang="ru-RU" sz="28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Шесть ног без копыт,</a:t>
            </a:r>
          </a:p>
          <a:p>
            <a:pPr eaLnBrk="1" hangingPunct="1"/>
            <a:r>
              <a:rPr lang="ru-RU" altLang="ru-RU" sz="28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Летит – воет,</a:t>
            </a:r>
          </a:p>
          <a:p>
            <a:pPr eaLnBrk="1" hangingPunct="1"/>
            <a:r>
              <a:rPr lang="ru-RU" altLang="ru-RU" sz="28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Упадет – </a:t>
            </a:r>
            <a:r>
              <a:rPr lang="ru-RU" altLang="ru-RU" sz="28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землю </a:t>
            </a:r>
            <a:r>
              <a:rPr lang="ru-RU" altLang="ru-RU" sz="28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роет.</a:t>
            </a: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>
          <a:xfrm>
            <a:off x="2738438" y="214313"/>
            <a:ext cx="6870700" cy="704850"/>
          </a:xfrm>
          <a:prstGeom prst="rect">
            <a:avLst/>
          </a:prstGeom>
        </p:spPr>
        <p:txBody>
          <a:bodyPr anchor="ctr">
            <a:normAutofit fontScale="97500" lnSpcReduction="1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400" b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Как «сделана» </a:t>
            </a:r>
            <a:r>
              <a:rPr lang="ru-RU" sz="4400" b="1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загадка.</a:t>
            </a:r>
            <a:endParaRPr lang="ru-RU" sz="4400" b="1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12625">
            <a:off x="7684296" y="1260474"/>
            <a:ext cx="1474787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8" name="TextBox 13"/>
          <p:cNvSpPr txBox="1">
            <a:spLocks noChangeArrowheads="1"/>
          </p:cNvSpPr>
          <p:nvPr/>
        </p:nvSpPr>
        <p:spPr bwMode="auto">
          <a:xfrm>
            <a:off x="1881188" y="3643314"/>
            <a:ext cx="8146013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8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Часто загадка имеет подсказку – рифму. </a:t>
            </a:r>
          </a:p>
          <a:p>
            <a:pPr eaLnBrk="1" hangingPunct="1"/>
            <a:r>
              <a:rPr lang="ru-RU" altLang="ru-RU" sz="28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Последнее слово в стишке-загадке – это отгадка.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881188" y="4643439"/>
            <a:ext cx="5857875" cy="21852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Мимо рощи, мимо яра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Мчит без дыма, мчит без пара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Паровозова</a:t>
            </a:r>
            <a:r>
              <a:rPr lang="ru-RU" sz="28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сестричка.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Кто такая?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…………………………</a:t>
            </a:r>
          </a:p>
        </p:txBody>
      </p:sp>
      <p:sp>
        <p:nvSpPr>
          <p:cNvPr id="17" name="Rectangle 7"/>
          <p:cNvSpPr>
            <a:spLocks noChangeArrowheads="1"/>
          </p:cNvSpPr>
          <p:nvPr/>
        </p:nvSpPr>
        <p:spPr bwMode="auto">
          <a:xfrm>
            <a:off x="5095875" y="6000750"/>
            <a:ext cx="249542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altLang="ru-RU" sz="32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altLang="ru-RU" sz="32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Электричка</a:t>
            </a:r>
            <a:r>
              <a:rPr lang="ru-RU" altLang="ru-RU" sz="32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5223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59"/>
          <a:stretch>
            <a:fillRect/>
          </a:stretch>
        </p:blipFill>
        <p:spPr bwMode="auto">
          <a:xfrm>
            <a:off x="7739064" y="4643438"/>
            <a:ext cx="2509837" cy="1884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863206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22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22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dirty="0" smtClean="0">
                <a:solidFill>
                  <a:srgbClr val="000066"/>
                </a:solidFill>
                <a:latin typeface="Bookman Old Style" panose="02050604050505020204" pitchFamily="18" charset="0"/>
              </a:rPr>
              <a:t>      Что </a:t>
            </a:r>
            <a:r>
              <a:rPr lang="ru-RU" altLang="ru-RU" dirty="0">
                <a:solidFill>
                  <a:srgbClr val="000066"/>
                </a:solidFill>
                <a:latin typeface="Bookman Old Style" panose="02050604050505020204" pitchFamily="18" charset="0"/>
              </a:rPr>
              <a:t>такое сказка?</a:t>
            </a:r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34440" y="1600201"/>
            <a:ext cx="4785361" cy="4924425"/>
          </a:xfrm>
        </p:spPr>
        <p:txBody>
          <a:bodyPr>
            <a:normAutofit fontScale="92500"/>
          </a:bodyPr>
          <a:lstStyle/>
          <a:p>
            <a:pPr>
              <a:buFontTx/>
              <a:buNone/>
            </a:pPr>
            <a:endParaRPr lang="ru-RU" altLang="ru-RU" sz="2400" dirty="0">
              <a:latin typeface="Bookman Old Style" panose="02050604050505020204" pitchFamily="18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ru-RU" altLang="ru-RU" sz="3600" u="sng" dirty="0">
                <a:latin typeface="+mj-lt"/>
              </a:rPr>
              <a:t> </a:t>
            </a:r>
            <a:r>
              <a:rPr lang="ru-RU" altLang="ru-RU" sz="3600" b="1" u="sng" dirty="0" smtClean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Сказка </a:t>
            </a:r>
            <a:r>
              <a:rPr lang="ru-RU" altLang="ru-RU" sz="3600" b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– это </a:t>
            </a:r>
            <a:r>
              <a:rPr lang="ru-RU" altLang="ru-RU" sz="3600" b="1" dirty="0" smtClean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  занимательный рассказ о </a:t>
            </a:r>
            <a:r>
              <a:rPr lang="ru-RU" altLang="ru-RU" sz="3600" b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необыкновенных </a:t>
            </a:r>
            <a:r>
              <a:rPr lang="ru-RU" altLang="ru-RU" sz="3600" b="1" dirty="0" smtClean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событиях  </a:t>
            </a:r>
            <a:r>
              <a:rPr lang="ru-RU" altLang="ru-RU" sz="3600" b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и </a:t>
            </a:r>
            <a:r>
              <a:rPr lang="ru-RU" altLang="ru-RU" sz="3600" b="1" dirty="0" smtClean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приключениях.</a:t>
            </a:r>
            <a:endParaRPr lang="ru-RU" altLang="ru-RU" sz="3600" b="1" dirty="0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endParaRPr lang="ru-RU" alt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None/>
            </a:pPr>
            <a:endParaRPr lang="ru-RU" altLang="ru-RU" sz="2400" dirty="0">
              <a:latin typeface="Bookman Old Style" panose="02050604050505020204" pitchFamily="18" charset="0"/>
            </a:endParaRPr>
          </a:p>
          <a:p>
            <a:pPr>
              <a:buFontTx/>
              <a:buNone/>
            </a:pPr>
            <a:endParaRPr lang="ru-RU" altLang="ru-RU" sz="2400" dirty="0">
              <a:latin typeface="Bookman Old Style" panose="02050604050505020204" pitchFamily="18" charset="0"/>
            </a:endParaRPr>
          </a:p>
          <a:p>
            <a:pPr>
              <a:buFontTx/>
              <a:buNone/>
            </a:pPr>
            <a:endParaRPr lang="ru-RU" altLang="ru-RU" sz="2400" dirty="0">
              <a:latin typeface="Bookman Old Style" panose="02050604050505020204" pitchFamily="18" charset="0"/>
            </a:endParaRPr>
          </a:p>
          <a:p>
            <a:pPr>
              <a:buFontTx/>
              <a:buNone/>
            </a:pPr>
            <a:r>
              <a:rPr lang="ru-RU" altLang="ru-RU" sz="1800" dirty="0">
                <a:latin typeface="Bookman Old Style" panose="02050604050505020204" pitchFamily="18" charset="0"/>
              </a:rPr>
              <a:t>  </a:t>
            </a:r>
          </a:p>
          <a:p>
            <a:pPr>
              <a:buFontTx/>
              <a:buNone/>
            </a:pPr>
            <a:endParaRPr lang="ru-RU" altLang="ru-RU" sz="2400" dirty="0">
              <a:latin typeface="Bookman Old Style" panose="02050604050505020204" pitchFamily="18" charset="0"/>
            </a:endParaRPr>
          </a:p>
        </p:txBody>
      </p:sp>
      <p:sp>
        <p:nvSpPr>
          <p:cNvPr id="93191" name="Rectangle 7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buFontTx/>
              <a:buNone/>
            </a:pPr>
            <a:endParaRPr lang="ru-RU" altLang="ru-RU"/>
          </a:p>
          <a:p>
            <a:endParaRPr lang="ru-RU" altLang="ru-RU"/>
          </a:p>
        </p:txBody>
      </p:sp>
      <p:pic>
        <p:nvPicPr>
          <p:cNvPr id="9319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4563" y="1825623"/>
            <a:ext cx="4464050" cy="37750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663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sz="5400" dirty="0">
                <a:solidFill>
                  <a:srgbClr val="000066"/>
                </a:solidFill>
                <a:latin typeface="Bookman Old Style" panose="02050604050505020204" pitchFamily="18" charset="0"/>
              </a:rPr>
              <a:t>Виды сказок</a:t>
            </a:r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03389" y="1341439"/>
            <a:ext cx="8713787" cy="4784725"/>
          </a:xfrm>
        </p:spPr>
        <p:txBody>
          <a:bodyPr/>
          <a:lstStyle/>
          <a:p>
            <a:pPr>
              <a:buFontTx/>
              <a:buNone/>
            </a:pPr>
            <a:endParaRPr lang="ru-RU" altLang="ru-RU" dirty="0"/>
          </a:p>
          <a:p>
            <a:pPr>
              <a:buFontTx/>
              <a:buNone/>
            </a:pPr>
            <a:r>
              <a:rPr lang="ru-RU" altLang="ru-RU" dirty="0"/>
              <a:t>                                                      </a:t>
            </a:r>
          </a:p>
          <a:p>
            <a:pPr>
              <a:buFontTx/>
              <a:buNone/>
            </a:pPr>
            <a:endParaRPr lang="ru-RU" altLang="ru-RU" dirty="0"/>
          </a:p>
          <a:p>
            <a:pPr>
              <a:buFontTx/>
              <a:buNone/>
            </a:pPr>
            <a:r>
              <a:rPr lang="ru-RU" altLang="ru-RU" b="1" i="1" dirty="0">
                <a:solidFill>
                  <a:schemeClr val="hlink"/>
                </a:solidFill>
                <a:latin typeface="Bookman Old Style" panose="02050604050505020204" pitchFamily="18" charset="0"/>
                <a:hlinkClick r:id="rId2" action="ppaction://hlinksldjump"/>
              </a:rPr>
              <a:t>волшебные</a:t>
            </a:r>
            <a:r>
              <a:rPr lang="ru-RU" altLang="ru-RU" dirty="0">
                <a:solidFill>
                  <a:schemeClr val="hlink"/>
                </a:solidFill>
                <a:latin typeface="Bookman Old Style" panose="02050604050505020204" pitchFamily="18" charset="0"/>
                <a:hlinkClick r:id="rId2" action="ppaction://hlinksldjump"/>
              </a:rPr>
              <a:t> </a:t>
            </a:r>
            <a:r>
              <a:rPr lang="ru-RU" altLang="ru-RU" dirty="0">
                <a:latin typeface="Bookman Old Style" panose="02050604050505020204" pitchFamily="18" charset="0"/>
              </a:rPr>
              <a:t>      </a:t>
            </a:r>
            <a:r>
              <a:rPr lang="ru-RU" altLang="ru-RU" b="1" i="1" dirty="0">
                <a:solidFill>
                  <a:schemeClr val="hlink"/>
                </a:solidFill>
                <a:latin typeface="Bookman Old Style" panose="02050604050505020204" pitchFamily="18" charset="0"/>
                <a:hlinkClick r:id="rId3" action="ppaction://hlinksldjump"/>
              </a:rPr>
              <a:t>о животных</a:t>
            </a:r>
            <a:r>
              <a:rPr lang="ru-RU" altLang="ru-RU" b="1" i="1" dirty="0">
                <a:solidFill>
                  <a:schemeClr val="hlink"/>
                </a:solidFill>
                <a:latin typeface="Bookman Old Style" panose="02050604050505020204" pitchFamily="18" charset="0"/>
              </a:rPr>
              <a:t>        </a:t>
            </a:r>
            <a:r>
              <a:rPr lang="ru-RU" altLang="ru-RU" b="1" i="1" dirty="0">
                <a:solidFill>
                  <a:schemeClr val="hlink"/>
                </a:solidFill>
                <a:latin typeface="Bookman Old Style" panose="02050604050505020204" pitchFamily="18" charset="0"/>
                <a:hlinkClick r:id="rId4" action="ppaction://hlinksldjump"/>
              </a:rPr>
              <a:t>бытовые</a:t>
            </a:r>
            <a:endParaRPr lang="ru-RU" altLang="ru-RU" b="1" i="1" dirty="0">
              <a:solidFill>
                <a:schemeClr val="hlink"/>
              </a:solidFill>
              <a:latin typeface="Bookman Old Style" panose="02050604050505020204" pitchFamily="18" charset="0"/>
            </a:endParaRPr>
          </a:p>
          <a:p>
            <a:pPr>
              <a:buFontTx/>
              <a:buNone/>
            </a:pPr>
            <a:r>
              <a:rPr lang="ru-RU" altLang="ru-RU" b="1" i="1" dirty="0">
                <a:solidFill>
                  <a:schemeClr val="hlink"/>
                </a:solidFill>
                <a:latin typeface="Bookman Old Style" panose="02050604050505020204" pitchFamily="18" charset="0"/>
              </a:rPr>
              <a:t>                      </a:t>
            </a:r>
          </a:p>
        </p:txBody>
      </p:sp>
      <p:sp>
        <p:nvSpPr>
          <p:cNvPr id="103430" name="AutoShape 6"/>
          <p:cNvSpPr>
            <a:spLocks noChangeArrowheads="1"/>
          </p:cNvSpPr>
          <p:nvPr/>
        </p:nvSpPr>
        <p:spPr bwMode="auto">
          <a:xfrm rot="2356531">
            <a:off x="3114676" y="1328738"/>
            <a:ext cx="485775" cy="1630362"/>
          </a:xfrm>
          <a:prstGeom prst="downArrow">
            <a:avLst>
              <a:gd name="adj1" fmla="val 50000"/>
              <a:gd name="adj2" fmla="val 8390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03431" name="AutoShape 7"/>
          <p:cNvSpPr>
            <a:spLocks noChangeArrowheads="1"/>
          </p:cNvSpPr>
          <p:nvPr/>
        </p:nvSpPr>
        <p:spPr bwMode="auto">
          <a:xfrm rot="21471420">
            <a:off x="5880101" y="1557338"/>
            <a:ext cx="485775" cy="1439862"/>
          </a:xfrm>
          <a:prstGeom prst="downArrow">
            <a:avLst>
              <a:gd name="adj1" fmla="val 50000"/>
              <a:gd name="adj2" fmla="val 7410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03432" name="AutoShape 8"/>
          <p:cNvSpPr>
            <a:spLocks noChangeArrowheads="1"/>
          </p:cNvSpPr>
          <p:nvPr/>
        </p:nvSpPr>
        <p:spPr bwMode="auto">
          <a:xfrm rot="19575910">
            <a:off x="8242301" y="1322388"/>
            <a:ext cx="485775" cy="1655762"/>
          </a:xfrm>
          <a:prstGeom prst="downArrow">
            <a:avLst>
              <a:gd name="adj1" fmla="val 50000"/>
              <a:gd name="adj2" fmla="val 8521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pic>
        <p:nvPicPr>
          <p:cNvPr id="103433" name="Picture 9" descr="т2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4527" y="3438636"/>
            <a:ext cx="1971675" cy="2638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34" name="Picture 10" descr="т2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3113" y="3644900"/>
            <a:ext cx="2857500" cy="2207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35" name="Picture 11" descr="begstvo_rogatyh_vikingov_04-225x30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0689" y="3644900"/>
            <a:ext cx="2143125" cy="22072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51568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6000" dirty="0">
                <a:solidFill>
                  <a:srgbClr val="000066"/>
                </a:solidFill>
                <a:latin typeface="Bookman Old Style" panose="02050604050505020204" pitchFamily="18" charset="0"/>
              </a:rPr>
              <a:t>Цели урока:</a:t>
            </a:r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51560" y="1916113"/>
            <a:ext cx="10104120" cy="4210050"/>
          </a:xfrm>
        </p:spPr>
        <p:txBody>
          <a:bodyPr>
            <a:normAutofit/>
          </a:bodyPr>
          <a:lstStyle/>
          <a:p>
            <a:pPr marL="609600" indent="-609600">
              <a:buFontTx/>
              <a:buAutoNum type="arabicPeriod"/>
            </a:pPr>
            <a:r>
              <a:rPr lang="ru-RU" altLang="ru-RU" sz="3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Познакомиться </a:t>
            </a:r>
            <a:r>
              <a:rPr lang="ru-RU" altLang="ru-RU" sz="3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термином «фольклор</a:t>
            </a:r>
            <a:r>
              <a:rPr lang="ru-RU" altLang="ru-RU" sz="3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altLang="ru-RU" sz="3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09600" indent="-609600">
              <a:buFontTx/>
              <a:buAutoNum type="arabicPeriod" startAt="2"/>
            </a:pPr>
            <a:r>
              <a:rPr lang="ru-RU" altLang="ru-RU" sz="3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Узнать </a:t>
            </a:r>
            <a:r>
              <a:rPr lang="ru-RU" altLang="ru-RU" sz="3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группах и жанрах </a:t>
            </a:r>
            <a:r>
              <a:rPr lang="ru-RU" altLang="ru-RU" sz="3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фольклора.</a:t>
            </a:r>
            <a:endParaRPr lang="ru-RU" altLang="ru-RU" sz="3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09600" indent="-609600">
              <a:buNone/>
            </a:pPr>
            <a:r>
              <a:rPr lang="ru-RU" altLang="ru-RU" sz="3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 </a:t>
            </a:r>
            <a:r>
              <a:rPr lang="ru-RU" altLang="ru-RU" sz="3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Закрепить полученные знания по жанрам фольклора .</a:t>
            </a:r>
            <a:endParaRPr lang="ru-RU" altLang="ru-RU" sz="3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2586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66977" y="214290"/>
            <a:ext cx="6755375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cap="all" dirty="0">
                <a:ln>
                  <a:solidFill>
                    <a:srgbClr val="FF0000"/>
                  </a:solidFill>
                </a:ln>
                <a:solidFill>
                  <a:schemeClr val="accent1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  <a:reflection blurRad="10000" stA="55000" endPos="48000" dist="500" dir="5400000" sy="-100000" algn="bl" rotWithShape="0"/>
                </a:effectLst>
                <a:latin typeface="Arial" charset="0"/>
              </a:rPr>
              <a:t>Приметы сказки</a:t>
            </a:r>
          </a:p>
        </p:txBody>
      </p:sp>
      <p:sp>
        <p:nvSpPr>
          <p:cNvPr id="15363" name="TextBox 2"/>
          <p:cNvSpPr txBox="1">
            <a:spLocks noChangeArrowheads="1"/>
          </p:cNvSpPr>
          <p:nvPr/>
        </p:nvSpPr>
        <p:spPr bwMode="auto">
          <a:xfrm>
            <a:off x="1651257" y="1187934"/>
            <a:ext cx="8786813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4000" b="1" dirty="0">
                <a:solidFill>
                  <a:schemeClr val="accent1"/>
                </a:solidFill>
              </a:rPr>
              <a:t>Вымысел, занимательность, поучительность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738314" y="2786063"/>
            <a:ext cx="7500937" cy="12001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7200" kern="10" dirty="0">
                <a:ln w="9525">
                  <a:round/>
                  <a:headEnd/>
                  <a:tailEnd/>
                </a:ln>
                <a:solidFill>
                  <a:srgbClr val="002060"/>
                </a:solidFill>
                <a:latin typeface="Arial"/>
                <a:cs typeface="Arial"/>
              </a:rPr>
              <a:t>Основная мысль</a:t>
            </a:r>
          </a:p>
        </p:txBody>
      </p:sp>
      <p:sp>
        <p:nvSpPr>
          <p:cNvPr id="15365" name="Прямоугольник 4"/>
          <p:cNvSpPr>
            <a:spLocks noChangeArrowheads="1"/>
          </p:cNvSpPr>
          <p:nvPr/>
        </p:nvSpPr>
        <p:spPr bwMode="auto">
          <a:xfrm>
            <a:off x="1738314" y="4286250"/>
            <a:ext cx="4714875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ru-RU" altLang="ru-RU" sz="2800" b="1">
                <a:solidFill>
                  <a:srgbClr val="0000FF"/>
                </a:solidFill>
              </a:rPr>
              <a:t>Борьба добра со злом.</a:t>
            </a:r>
          </a:p>
          <a:p>
            <a:pPr eaLnBrk="1" hangingPunct="1">
              <a:lnSpc>
                <a:spcPct val="80000"/>
              </a:lnSpc>
            </a:pPr>
            <a:endParaRPr lang="ru-RU" altLang="ru-RU" sz="2800" b="1">
              <a:solidFill>
                <a:srgbClr val="0000FF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ru-RU" altLang="ru-RU" sz="2800" b="1">
                <a:solidFill>
                  <a:srgbClr val="0000FF"/>
                </a:solidFill>
              </a:rPr>
              <a:t>Борьба ума с глупостью.</a:t>
            </a:r>
          </a:p>
          <a:p>
            <a:pPr eaLnBrk="1" hangingPunct="1">
              <a:lnSpc>
                <a:spcPct val="80000"/>
              </a:lnSpc>
            </a:pPr>
            <a:endParaRPr lang="ru-RU" altLang="ru-RU" sz="2800" b="1">
              <a:solidFill>
                <a:srgbClr val="0000FF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ru-RU" altLang="ru-RU" sz="2800" b="1">
                <a:solidFill>
                  <a:srgbClr val="0000FF"/>
                </a:solidFill>
              </a:rPr>
              <a:t>Борьба справедливости с подлостью.</a:t>
            </a:r>
          </a:p>
        </p:txBody>
      </p:sp>
      <p:pic>
        <p:nvPicPr>
          <p:cNvPr id="6" name="Picture 27" descr="bscap03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501" y="3886200"/>
            <a:ext cx="3571875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6254369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95538" y="142852"/>
            <a:ext cx="7215238" cy="1214446"/>
          </a:xfrm>
          <a:prstGeom prst="rect">
            <a:avLst/>
          </a:prstGeom>
        </p:spPr>
        <p:txBody>
          <a:bodyPr>
            <a:prstTxWarp prst="textSlantUp">
              <a:avLst/>
            </a:prstTxWarp>
            <a:spAutoFit/>
          </a:bodyPr>
          <a:lstStyle/>
          <a:p>
            <a:pPr algn="ctr">
              <a:defRPr/>
            </a:pPr>
            <a:r>
              <a:rPr lang="ru-RU" kern="10" dirty="0">
                <a:ln w="9525">
                  <a:round/>
                  <a:headEnd/>
                  <a:tailEnd/>
                </a:ln>
                <a:solidFill>
                  <a:schemeClr val="accent1">
                    <a:lumMod val="75000"/>
                  </a:schemeClr>
                </a:solidFill>
                <a:latin typeface="Impact"/>
              </a:rPr>
              <a:t>герои</a:t>
            </a:r>
          </a:p>
        </p:txBody>
      </p:sp>
      <p:pic>
        <p:nvPicPr>
          <p:cNvPr id="3" name="Picture 29" descr="bscap0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1188" y="1571625"/>
            <a:ext cx="4038600" cy="2154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Схема 3"/>
          <p:cNvGraphicFramePr/>
          <p:nvPr/>
        </p:nvGraphicFramePr>
        <p:xfrm>
          <a:off x="6238875" y="1857375"/>
          <a:ext cx="4038600" cy="4495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082" name="Рисунок 5" descr="pic-14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5501" y="3929064"/>
            <a:ext cx="3643313" cy="2700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89053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9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05941" y="142854"/>
            <a:ext cx="8433464" cy="1500197"/>
          </a:xfrm>
          <a:prstGeom prst="rect">
            <a:avLst/>
          </a:prstGeom>
          <a:noFill/>
        </p:spPr>
        <p:txBody>
          <a:bodyPr wrap="none">
            <a:prstTxWarp prst="textCanUp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spc="50" dirty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charset="0"/>
              </a:rPr>
              <a:t>Элементы сказки:</a:t>
            </a:r>
          </a:p>
        </p:txBody>
      </p:sp>
      <p:sp>
        <p:nvSpPr>
          <p:cNvPr id="16387" name="TextBox 2"/>
          <p:cNvSpPr txBox="1">
            <a:spLocks noChangeArrowheads="1"/>
          </p:cNvSpPr>
          <p:nvPr/>
        </p:nvSpPr>
        <p:spPr bwMode="auto">
          <a:xfrm>
            <a:off x="2024064" y="1857376"/>
            <a:ext cx="8143875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AutoNum type="arabicPeriod"/>
            </a:pPr>
            <a:r>
              <a:rPr lang="ru-RU" altLang="ru-RU" sz="2400" b="1" dirty="0">
                <a:solidFill>
                  <a:srgbClr val="0070C0"/>
                </a:solidFill>
              </a:rPr>
              <a:t>Присказка. Её цель – привлечь внимание слушателей.</a:t>
            </a:r>
          </a:p>
          <a:p>
            <a:pPr eaLnBrk="1" hangingPunct="1">
              <a:buFontTx/>
              <a:buAutoNum type="arabicPeriod"/>
            </a:pPr>
            <a:r>
              <a:rPr lang="ru-RU" altLang="ru-RU" sz="2400" b="1" dirty="0">
                <a:solidFill>
                  <a:srgbClr val="0070C0"/>
                </a:solidFill>
              </a:rPr>
              <a:t>Зачин (переносит нас в сказочный мир).</a:t>
            </a:r>
          </a:p>
          <a:p>
            <a:pPr eaLnBrk="1" hangingPunct="1">
              <a:buFontTx/>
              <a:buAutoNum type="arabicPeriod"/>
            </a:pPr>
            <a:r>
              <a:rPr lang="ru-RU" altLang="ru-RU" sz="2400" b="1" dirty="0">
                <a:solidFill>
                  <a:srgbClr val="0070C0"/>
                </a:solidFill>
              </a:rPr>
              <a:t>Концовка (в ней заключён вывод).</a:t>
            </a:r>
          </a:p>
          <a:p>
            <a:pPr eaLnBrk="1" hangingPunct="1">
              <a:buFontTx/>
              <a:buAutoNum type="arabicPeriod"/>
            </a:pPr>
            <a:r>
              <a:rPr lang="ru-RU" altLang="ru-RU" sz="2400" b="1" dirty="0">
                <a:solidFill>
                  <a:srgbClr val="0070C0"/>
                </a:solidFill>
              </a:rPr>
              <a:t>Использование устойчивых сочетаний (формул):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ru-RU" altLang="ru-RU" sz="2400" b="1" dirty="0">
                <a:solidFill>
                  <a:srgbClr val="0070C0"/>
                </a:solidFill>
              </a:rPr>
              <a:t>Обращения («Избушка, избушка, повернись к лесу задом, ко мне передом…»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ru-RU" altLang="ru-RU" sz="2400" b="1" dirty="0">
                <a:solidFill>
                  <a:srgbClr val="0070C0"/>
                </a:solidFill>
              </a:rPr>
              <a:t>Повторы («жили - жили»).</a:t>
            </a:r>
          </a:p>
          <a:p>
            <a:pPr eaLnBrk="1" hangingPunct="1">
              <a:buFontTx/>
              <a:buAutoNum type="arabicPeriod" startAt="5"/>
            </a:pPr>
            <a:r>
              <a:rPr lang="ru-RU" altLang="ru-RU" sz="2400" b="1" dirty="0">
                <a:solidFill>
                  <a:srgbClr val="0070C0"/>
                </a:solidFill>
              </a:rPr>
              <a:t>Постоянные эпитеты (образные определения).</a:t>
            </a:r>
          </a:p>
          <a:p>
            <a:pPr eaLnBrk="1" hangingPunct="1">
              <a:buFontTx/>
              <a:buAutoNum type="arabicPeriod" startAt="5"/>
            </a:pPr>
            <a:r>
              <a:rPr lang="ru-RU" altLang="ru-RU" sz="2400" b="1" dirty="0">
                <a:solidFill>
                  <a:srgbClr val="0070C0"/>
                </a:solidFill>
              </a:rPr>
              <a:t>Гиперболы (преувеличения).</a:t>
            </a:r>
          </a:p>
          <a:p>
            <a:pPr eaLnBrk="1" hangingPunct="1">
              <a:buFontTx/>
              <a:buAutoNum type="arabicPeriod" startAt="5"/>
            </a:pPr>
            <a:r>
              <a:rPr lang="ru-RU" altLang="ru-RU" sz="2400" b="1" dirty="0">
                <a:solidFill>
                  <a:srgbClr val="0070C0"/>
                </a:solidFill>
              </a:rPr>
              <a:t>Помощь чудесных помощников (ковёр-самолёт, сапоги-скороходы).</a:t>
            </a:r>
          </a:p>
        </p:txBody>
      </p:sp>
    </p:spTree>
    <p:extLst>
      <p:ext uri="{BB962C8B-B14F-4D97-AF65-F5344CB8AC3E}">
        <p14:creationId xmlns:p14="http://schemas.microsoft.com/office/powerpoint/2010/main" val="11076700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09722" y="214290"/>
            <a:ext cx="8286807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Arial" charset="0"/>
              </a:rPr>
              <a:t>Игра «Знатоки сказок»</a:t>
            </a: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2095500" y="1357314"/>
            <a:ext cx="8072438" cy="2585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400" b="1" dirty="0">
                <a:solidFill>
                  <a:schemeClr val="accent1"/>
                </a:solidFill>
              </a:rPr>
              <a:t>Задание: вспомните название сказок по их началу и определите  жанр.</a:t>
            </a:r>
          </a:p>
          <a:p>
            <a:pPr eaLnBrk="1" hangingPunct="1"/>
            <a:endParaRPr lang="ru-RU" altLang="ru-RU" b="1" dirty="0">
              <a:solidFill>
                <a:schemeClr val="accent1"/>
              </a:solidFill>
            </a:endParaRPr>
          </a:p>
          <a:p>
            <a:pPr eaLnBrk="1" hangingPunct="1"/>
            <a:r>
              <a:rPr lang="ru-RU" altLang="ru-RU" sz="2400" b="1" dirty="0">
                <a:solidFill>
                  <a:schemeClr val="accent1"/>
                </a:solidFill>
              </a:rPr>
              <a:t>1. «Жили-были дед и баба. Дед говорит бабе: «Ты пеки пироги, а я поеду за рыбой». Наловил рыбы и везёт домой целый воз. Вот едет он и видит: лежит на дороге лисичка, не шевелится…»</a:t>
            </a:r>
          </a:p>
        </p:txBody>
      </p:sp>
      <p:pic>
        <p:nvPicPr>
          <p:cNvPr id="4" name="Рисунок 3" descr="image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2625" y="4000501"/>
            <a:ext cx="1857375" cy="242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 descr="i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7439" y="4026219"/>
            <a:ext cx="2428875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 descr="2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8715" y="4000501"/>
            <a:ext cx="1643063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 descr="8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1" y="4544855"/>
            <a:ext cx="2205038" cy="170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85845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095501" y="642939"/>
            <a:ext cx="8602979" cy="184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 dirty="0"/>
          </a:p>
          <a:p>
            <a:pPr algn="just" eaLnBrk="1" hangingPunct="1"/>
            <a:r>
              <a:rPr lang="ru-RU" altLang="ru-RU" sz="2400" b="1" dirty="0">
                <a:solidFill>
                  <a:schemeClr val="accent1">
                    <a:lumMod val="75000"/>
                  </a:schemeClr>
                </a:solidFill>
              </a:rPr>
              <a:t>2. «Жили были старик со старухой. А у них дочка да сынок маленький. Вот уезжают родители в город и дочке говорят: «Будь умницей, береги братца, не ходи со двора. Мы тебе гостинцев привезём…»</a:t>
            </a:r>
          </a:p>
        </p:txBody>
      </p:sp>
      <p:pic>
        <p:nvPicPr>
          <p:cNvPr id="5" name="Рисунок 4" descr="4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1187" y="2857500"/>
            <a:ext cx="2071688" cy="2071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 descr="нк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3491" y="5050377"/>
            <a:ext cx="2643188" cy="164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 descr="ол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4503" y="2489470"/>
            <a:ext cx="2786063" cy="2116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 descr="рп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7281" y="2489470"/>
            <a:ext cx="1857375" cy="2357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8862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2024062" y="714375"/>
            <a:ext cx="9108758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 b="1" dirty="0">
                <a:solidFill>
                  <a:schemeClr val="accent1">
                    <a:lumMod val="75000"/>
                  </a:schemeClr>
                </a:solidFill>
              </a:rPr>
              <a:t>3. «В некотором царстве, в некотором государстве жил-был царь, и было у него три сына. Младшего звали Иван-царевич. Говорит им царь таково слово: «Дети мои милые, возьмите себе по стреле, натяните тугие луки и пустите их в разные стороны…»</a:t>
            </a:r>
          </a:p>
        </p:txBody>
      </p:sp>
      <p:pic>
        <p:nvPicPr>
          <p:cNvPr id="4" name="Рисунок 3" descr="еа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2530" y="2676227"/>
            <a:ext cx="1643063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 descr="о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376" y="3429000"/>
            <a:ext cx="2487613" cy="321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 descr="i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688" y="4214814"/>
            <a:ext cx="2214562" cy="238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 descr="ы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8844" y="3080545"/>
            <a:ext cx="1785938" cy="2268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3413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38348" y="428604"/>
            <a:ext cx="7929618" cy="1357322"/>
          </a:xfrm>
          <a:prstGeom prst="rect">
            <a:avLst/>
          </a:prstGeom>
          <a:noFill/>
        </p:spPr>
        <p:txBody>
          <a:bodyPr wrap="none">
            <a:prstTxWarp prst="textChevron">
              <a:avLst/>
            </a:prstTxWarp>
            <a:spAutoFit/>
          </a:bodyPr>
          <a:lstStyle/>
          <a:p>
            <a:pPr algn="ctr">
              <a:defRPr/>
            </a:pP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accent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" charset="0"/>
              </a:rPr>
              <a:t>задание.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accent1"/>
              </a:solidFill>
              <a:effectLst>
                <a:outerShdw blurRad="50800" algn="tl" rotWithShape="0">
                  <a:srgbClr val="000000"/>
                </a:outerShdw>
              </a:effectLst>
              <a:latin typeface="Arial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952751" y="2643188"/>
          <a:ext cx="6126165" cy="219440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84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84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0841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841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0841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0841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0841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0841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0841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0841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08411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08411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08411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08411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08411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365654">
                <a:tc rowSpan="2" gridSpan="3"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4" marR="91444" marT="45707" marB="45707">
                    <a:lnL w="12700" cmpd="sng">
                      <a:noFill/>
                    </a:lnL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T w="12700" cmpd="sng">
                      <a:noFill/>
                    </a:lnT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Б</a:t>
                      </a:r>
                      <a:endParaRPr lang="ru-RU" sz="1800" b="1" dirty="0"/>
                    </a:p>
                  </a:txBody>
                  <a:tcPr marL="91444" marR="91444" marT="45707" marB="45707"/>
                </a:tc>
                <a:tc gridSpan="2"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4" marR="91444" marT="45707" marB="45707">
                    <a:lnT w="12700" cmpd="sng">
                      <a:noFill/>
                    </a:lnT>
                    <a:lnB w="12700" cmpd="sng"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Ч</a:t>
                      </a:r>
                      <a:endParaRPr lang="ru-RU" sz="1800" b="1" dirty="0"/>
                    </a:p>
                  </a:txBody>
                  <a:tcPr marL="91444" marR="91444" marT="45707" marB="45707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4" marR="91444" marT="45707" marB="45707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4" marR="91444" marT="45707" marB="45707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4" marR="91444" marT="45707" marB="45707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1444" marR="91444" marT="45707" marB="45707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4" marR="91444" marT="45707" marB="45707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1444" marR="91444" marT="45707" marB="45707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1444" marR="91444" marT="45707" marB="45707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4" marR="91444" marT="45707" marB="45707"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654">
                <a:tc gridSpan="3"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1444" marR="91444" marT="45707" marB="45707"/>
                </a:tc>
                <a:tc gridSpan="4"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4" marR="91444" marT="45707" marB="45707">
                    <a:lnT w="12700" cmpd="sng">
                      <a:noFill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12700" cmpd="sng">
                      <a:noFill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1444" marR="91444" marT="45707" marB="45707"/>
                </a:tc>
                <a:tc rowSpan="2" gridSpan="6"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4" marR="91444" marT="45707" marB="45707">
                    <a:lnR w="12700" cmpd="sng">
                      <a:noFill/>
                    </a:lnR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654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П</a:t>
                      </a:r>
                      <a:endParaRPr lang="ru-RU" sz="1800" b="1" dirty="0"/>
                    </a:p>
                  </a:txBody>
                  <a:tcPr marL="91444" marR="91444" marT="45707" marB="45707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1444" marR="91444" marT="45707" marB="45707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1444" marR="91444" marT="45707" marB="45707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1444" marR="91444" marT="45707" marB="45707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1444" marR="91444" marT="45707" marB="45707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1444" marR="91444" marT="45707" marB="45707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1444" marR="91444" marT="45707" marB="45707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4" marR="91444" marT="45707" marB="45707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4" marR="91444" marT="45707" marB="45707"/>
                </a:tc>
                <a:tc gridSpan="6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654">
                <a:tc rowSpan="3" gridSpan="3"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4" marR="91444" marT="45707" marB="45707">
                    <a:lnL w="12700" cmpd="sng">
                      <a:noFill/>
                    </a:lnL>
                    <a:lnB w="12700" cmpd="sng">
                      <a:noFill/>
                    </a:lnB>
                  </a:tcPr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1444" marR="91444" marT="45707" marB="45707"/>
                </a:tc>
                <a:tc rowSpan="2" gridSpan="2"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4" marR="91444" marT="45707" marB="45707">
                    <a:lnR w="12700" cmpd="sng">
                      <a:noFill/>
                    </a:lnR>
                    <a:lnB w="12700" cmpd="sng">
                      <a:noFill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mpd="sng">
                      <a:noFill/>
                    </a:lnR>
                  </a:tcPr>
                </a:tc>
                <a:tc rowSpan="2" gridSpan="2"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4" marR="91444" marT="45707" marB="45707">
                    <a:lnL w="12700" cmpd="sng">
                      <a:noFill/>
                    </a:lnL>
                    <a:lnB w="12700" cmpd="sng">
                      <a:noFill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З</a:t>
                      </a:r>
                      <a:endParaRPr lang="ru-RU" sz="1800" b="1" dirty="0"/>
                    </a:p>
                  </a:txBody>
                  <a:tcPr marL="91444" marR="91444" marT="45707" marB="45707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1444" marR="91444" marT="45707" marB="45707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1444" marR="91444" marT="45707" marB="45707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1444" marR="91444" marT="45707" marB="45707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4" marR="91444" marT="45707" marB="45707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4" marR="91444" marT="45707" marB="4570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А</a:t>
                      </a:r>
                      <a:endParaRPr lang="ru-RU" sz="1800" b="1" dirty="0"/>
                    </a:p>
                  </a:txBody>
                  <a:tcPr marL="91444" marR="91444" marT="45707" marB="45707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5654">
                <a:tc gridSpan="3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1444" marR="91444" marT="45707" marB="45707"/>
                </a:tc>
                <a:tc gridSpan="2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1444" marR="91444" marT="45707" marB="45707"/>
                </a:tc>
                <a:tc rowSpan="2" gridSpan="3"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4" marR="91444" marT="45707" marB="45707">
                    <a:lnR w="12700" cmpd="sng">
                      <a:noFill/>
                    </a:lnR>
                    <a:lnB w="12700" cmpd="sng">
                      <a:noFill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</a:tcPr>
                </a:tc>
                <a:tc rowSpan="2" gridSpan="3"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4" marR="91444" marT="45707" marB="45707">
                    <a:lnL w="12700" cmpd="sng">
                      <a:noFill/>
                    </a:lnL>
                    <a:lnR w="12700" cmpd="sng">
                      <a:noFill/>
                    </a:lnR>
                    <a:lnB w="12700" cmpd="sng">
                      <a:noFill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5654">
                <a:tc gridSpan="3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T w="12700" cmpd="sng">
                      <a:noFill/>
                    </a:lnT>
                  </a:tcPr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1444" marR="91444" marT="45707" marB="45707"/>
                </a:tc>
                <a:tc gridSpan="4"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4" marR="91444" marT="45707" marB="45707">
                    <a:lnT w="12700" cmpd="sng">
                      <a:noFill/>
                    </a:lnT>
                    <a:lnB w="12700" cmpd="sng"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T w="12700" cmpd="sng">
                      <a:noFill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T w="12700" cmpd="sng">
                      <a:noFill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А</a:t>
                      </a:r>
                      <a:endParaRPr lang="ru-RU" sz="1800" b="1" dirty="0"/>
                    </a:p>
                  </a:txBody>
                  <a:tcPr marL="91444" marR="91444" marT="45707" marB="45707"/>
                </a:tc>
                <a:tc gridSpan="3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</a:tcPr>
                </a:tc>
                <a:tc gridSpan="3"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</a:tcPr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T w="12700" cmpd="sng">
                      <a:noFill/>
                    </a:lnT>
                  </a:tcPr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1587" name="TextBox 3"/>
          <p:cNvSpPr txBox="1">
            <a:spLocks noChangeArrowheads="1"/>
          </p:cNvSpPr>
          <p:nvPr/>
        </p:nvSpPr>
        <p:spPr bwMode="auto">
          <a:xfrm>
            <a:off x="2452689" y="5429251"/>
            <a:ext cx="7286625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457200" indent="-457200" algn="ctr" eaLnBrk="1" hangingPunct="1">
              <a:buFont typeface="Wingdings" panose="05000000000000000000" pitchFamily="2" charset="2"/>
              <a:buChar char="q"/>
            </a:pPr>
            <a:r>
              <a:rPr lang="ru-RU" altLang="ru-RU" sz="3200" b="1" dirty="0">
                <a:solidFill>
                  <a:schemeClr val="accent1"/>
                </a:solidFill>
              </a:rPr>
              <a:t>Определите названия жанров устного народного творчества.</a:t>
            </a:r>
          </a:p>
        </p:txBody>
      </p:sp>
    </p:spTree>
    <p:extLst>
      <p:ext uri="{BB962C8B-B14F-4D97-AF65-F5344CB8AC3E}">
        <p14:creationId xmlns:p14="http://schemas.microsoft.com/office/powerpoint/2010/main" val="1814082776"/>
      </p:ext>
    </p:extLst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Box 7"/>
          <p:cNvSpPr txBox="1">
            <a:spLocks noChangeArrowheads="1"/>
          </p:cNvSpPr>
          <p:nvPr/>
        </p:nvSpPr>
        <p:spPr bwMode="auto">
          <a:xfrm>
            <a:off x="2351088" y="765175"/>
            <a:ext cx="78867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ru-RU" altLang="ru-RU" sz="2400" dirty="0">
                <a:solidFill>
                  <a:srgbClr val="0070C0"/>
                </a:solidFill>
                <a:cs typeface="Arial" panose="020B0604020202020204" pitchFamily="34" charset="0"/>
              </a:rPr>
              <a:t>Термин «фольклор» в современном значении впервые употребил в 1846 году английский историк и археолог Вильям </a:t>
            </a:r>
            <a:r>
              <a:rPr lang="ru-RU" altLang="ru-RU" sz="2400" dirty="0" err="1">
                <a:solidFill>
                  <a:srgbClr val="0070C0"/>
                </a:solidFill>
                <a:cs typeface="Arial" panose="020B0604020202020204" pitchFamily="34" charset="0"/>
              </a:rPr>
              <a:t>Томс</a:t>
            </a:r>
            <a:r>
              <a:rPr lang="ru-RU" altLang="ru-RU" sz="2400" dirty="0">
                <a:solidFill>
                  <a:srgbClr val="0070C0"/>
                </a:solidFill>
                <a:cs typeface="Arial" panose="020B0604020202020204" pitchFamily="34" charset="0"/>
              </a:rPr>
              <a:t>. </a:t>
            </a:r>
          </a:p>
        </p:txBody>
      </p:sp>
      <p:sp>
        <p:nvSpPr>
          <p:cNvPr id="24579" name="TextBox 9"/>
          <p:cNvSpPr txBox="1">
            <a:spLocks noChangeArrowheads="1"/>
          </p:cNvSpPr>
          <p:nvPr/>
        </p:nvSpPr>
        <p:spPr bwMode="auto">
          <a:xfrm>
            <a:off x="2135188" y="5013325"/>
            <a:ext cx="9284529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 b="1" dirty="0">
                <a:solidFill>
                  <a:srgbClr val="0070C0"/>
                </a:solidFill>
                <a:cs typeface="Arial" panose="020B0604020202020204" pitchFamily="34" charset="0"/>
              </a:rPr>
              <a:t>Фольклор – (англ.) народная мудрость, народное знание.</a:t>
            </a:r>
          </a:p>
          <a:p>
            <a:pPr eaLnBrk="1" hangingPunct="1"/>
            <a:r>
              <a:rPr lang="ru-RU" altLang="ru-RU" sz="2400" b="1" dirty="0">
                <a:solidFill>
                  <a:srgbClr val="0070C0"/>
                </a:solidFill>
                <a:cs typeface="Arial" panose="020B0604020202020204" pitchFamily="34" charset="0"/>
              </a:rPr>
              <a:t>Фольклористика – наука, изучающая фольклор.</a:t>
            </a:r>
          </a:p>
          <a:p>
            <a:pPr eaLnBrk="1" hangingPunct="1"/>
            <a:r>
              <a:rPr lang="ru-RU" altLang="ru-RU" sz="2400" b="1" dirty="0">
                <a:solidFill>
                  <a:srgbClr val="0070C0"/>
                </a:solidFill>
                <a:cs typeface="Arial" panose="020B0604020202020204" pitchFamily="34" charset="0"/>
              </a:rPr>
              <a:t>Фольклорист – ученый, специалист в области фольклора.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4580" name="TextBox 11"/>
          <p:cNvSpPr txBox="1">
            <a:spLocks noChangeArrowheads="1"/>
          </p:cNvSpPr>
          <p:nvPr/>
        </p:nvSpPr>
        <p:spPr bwMode="auto">
          <a:xfrm>
            <a:off x="4503420" y="188913"/>
            <a:ext cx="322363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600" b="1" dirty="0">
                <a:solidFill>
                  <a:srgbClr val="002060"/>
                </a:solidFill>
                <a:cs typeface="Arial" panose="020B0604020202020204" pitchFamily="34" charset="0"/>
              </a:rPr>
              <a:t>ФОЛЬКЛОР</a:t>
            </a:r>
          </a:p>
        </p:txBody>
      </p:sp>
      <p:pic>
        <p:nvPicPr>
          <p:cNvPr id="24581" name="Picture 8" descr="C:\Documents and Settings\Татьяна\Рабочий стол\Рисунок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3420" y="2150170"/>
            <a:ext cx="2743200" cy="27917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6417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Box 6"/>
          <p:cNvSpPr txBox="1">
            <a:spLocks noChangeArrowheads="1"/>
          </p:cNvSpPr>
          <p:nvPr/>
        </p:nvSpPr>
        <p:spPr bwMode="auto">
          <a:xfrm>
            <a:off x="1919288" y="2852738"/>
            <a:ext cx="230505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800" dirty="0">
                <a:solidFill>
                  <a:srgbClr val="002060"/>
                </a:solidFill>
                <a:latin typeface="Calibri" panose="020F0502020204030204" pitchFamily="34" charset="0"/>
              </a:rPr>
              <a:t>УСТНОЕ </a:t>
            </a:r>
          </a:p>
          <a:p>
            <a:pPr algn="ctr" eaLnBrk="1" hangingPunct="1"/>
            <a:r>
              <a:rPr lang="ru-RU" altLang="ru-RU" sz="2800" dirty="0">
                <a:solidFill>
                  <a:srgbClr val="002060"/>
                </a:solidFill>
                <a:latin typeface="Calibri" panose="020F0502020204030204" pitchFamily="34" charset="0"/>
              </a:rPr>
              <a:t>ПЕРЕДАЕТСЯ</a:t>
            </a:r>
            <a:endParaRPr lang="en-US" altLang="ru-RU" sz="2800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algn="ctr" eaLnBrk="1" hangingPunct="1"/>
            <a:r>
              <a:rPr lang="ru-RU" altLang="ru-RU" sz="2800" dirty="0">
                <a:solidFill>
                  <a:srgbClr val="002060"/>
                </a:solidFill>
                <a:latin typeface="Calibri" panose="020F0502020204030204" pitchFamily="34" charset="0"/>
              </a:rPr>
              <a:t>ИЗ УСТ В УСТА</a:t>
            </a:r>
          </a:p>
        </p:txBody>
      </p:sp>
      <p:sp>
        <p:nvSpPr>
          <p:cNvPr id="25603" name="TextBox 8"/>
          <p:cNvSpPr txBox="1">
            <a:spLocks noChangeArrowheads="1"/>
          </p:cNvSpPr>
          <p:nvPr/>
        </p:nvSpPr>
        <p:spPr bwMode="auto">
          <a:xfrm>
            <a:off x="4583114" y="2852739"/>
            <a:ext cx="2592387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800" dirty="0">
                <a:solidFill>
                  <a:srgbClr val="002060"/>
                </a:solidFill>
                <a:latin typeface="Calibri" panose="020F0502020204030204" pitchFamily="34" charset="0"/>
              </a:rPr>
              <a:t>НАРОДНОЕ</a:t>
            </a:r>
            <a:r>
              <a:rPr lang="ru-RU" altLang="ru-RU" sz="2800" dirty="0">
                <a:latin typeface="Calibri" panose="020F0502020204030204" pitchFamily="34" charset="0"/>
              </a:rPr>
              <a:t> </a:t>
            </a:r>
          </a:p>
          <a:p>
            <a:pPr algn="ctr" eaLnBrk="1" hangingPunct="1"/>
            <a:r>
              <a:rPr lang="ru-RU" altLang="ru-RU" sz="2800" dirty="0">
                <a:solidFill>
                  <a:srgbClr val="002060"/>
                </a:solidFill>
                <a:latin typeface="Calibri" panose="020F0502020204030204" pitchFamily="34" charset="0"/>
              </a:rPr>
              <a:t>АВТОР – НАРОД</a:t>
            </a:r>
          </a:p>
        </p:txBody>
      </p:sp>
      <p:sp>
        <p:nvSpPr>
          <p:cNvPr id="25606" name="TextBox 15"/>
          <p:cNvSpPr txBox="1">
            <a:spLocks noChangeArrowheads="1"/>
          </p:cNvSpPr>
          <p:nvPr/>
        </p:nvSpPr>
        <p:spPr bwMode="auto">
          <a:xfrm>
            <a:off x="7175501" y="2852738"/>
            <a:ext cx="3273425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800" dirty="0">
                <a:solidFill>
                  <a:srgbClr val="002060"/>
                </a:solidFill>
                <a:latin typeface="Calibri" panose="020F0502020204030204" pitchFamily="34" charset="0"/>
              </a:rPr>
              <a:t>ТВОРЧЕСТВО </a:t>
            </a:r>
          </a:p>
          <a:p>
            <a:pPr algn="ctr" eaLnBrk="1" hangingPunct="1"/>
            <a:r>
              <a:rPr lang="ru-RU" altLang="ru-RU" sz="2800" dirty="0">
                <a:solidFill>
                  <a:srgbClr val="002060"/>
                </a:solidFill>
                <a:latin typeface="Calibri" panose="020F0502020204030204" pitchFamily="34" charset="0"/>
              </a:rPr>
              <a:t>СОЗДАНО </a:t>
            </a:r>
          </a:p>
          <a:p>
            <a:pPr algn="ctr" eaLnBrk="1" hangingPunct="1"/>
            <a:r>
              <a:rPr lang="ru-RU" altLang="ru-RU" sz="2800" dirty="0">
                <a:solidFill>
                  <a:srgbClr val="002060"/>
                </a:solidFill>
                <a:latin typeface="Calibri" panose="020F0502020204030204" pitchFamily="34" charset="0"/>
              </a:rPr>
              <a:t>В РЕЗУЛЬТАТЕ ТРУДА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2639616" y="404664"/>
            <a:ext cx="6984776" cy="1200329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3600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Фольклор. </a:t>
            </a:r>
          </a:p>
          <a:p>
            <a:pPr algn="ctr">
              <a:defRPr/>
            </a:pPr>
            <a:r>
              <a:rPr lang="ru-RU" sz="3600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Устное народное творчество</a:t>
            </a:r>
          </a:p>
        </p:txBody>
      </p:sp>
      <p:cxnSp>
        <p:nvCxnSpPr>
          <p:cNvPr id="12" name="Прямая со стрелкой 11"/>
          <p:cNvCxnSpPr/>
          <p:nvPr/>
        </p:nvCxnSpPr>
        <p:spPr>
          <a:xfrm flipH="1">
            <a:off x="3432175" y="1557338"/>
            <a:ext cx="863600" cy="10795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5808663" y="1557339"/>
            <a:ext cx="0" cy="115093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7391401" y="1557339"/>
            <a:ext cx="720725" cy="115093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609896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dirty="0" smtClean="0">
                <a:solidFill>
                  <a:srgbClr val="000066"/>
                </a:solidFill>
                <a:latin typeface="Bookman Old Style" panose="02050604050505020204" pitchFamily="18" charset="0"/>
              </a:rPr>
              <a:t>                 Жанры </a:t>
            </a:r>
            <a:r>
              <a:rPr lang="ru-RU" altLang="ru-RU" dirty="0">
                <a:solidFill>
                  <a:srgbClr val="000066"/>
                </a:solidFill>
                <a:latin typeface="Bookman Old Style" panose="02050604050505020204" pitchFamily="18" charset="0"/>
              </a:rPr>
              <a:t>фольклора</a:t>
            </a:r>
          </a:p>
        </p:txBody>
      </p:sp>
      <p:sp>
        <p:nvSpPr>
          <p:cNvPr id="100356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838200" y="1600200"/>
            <a:ext cx="5181599" cy="4576762"/>
          </a:xfrm>
        </p:spPr>
        <p:txBody>
          <a:bodyPr/>
          <a:lstStyle/>
          <a:p>
            <a:pPr>
              <a:buFontTx/>
              <a:buNone/>
            </a:pPr>
            <a:r>
              <a:rPr lang="ru-RU" altLang="ru-RU" b="1" dirty="0">
                <a:latin typeface="Bookman Old Style" panose="02050604050505020204" pitchFamily="18" charset="0"/>
              </a:rPr>
              <a:t>   </a:t>
            </a:r>
            <a:r>
              <a:rPr lang="ru-RU" altLang="ru-RU" b="1" dirty="0" smtClean="0">
                <a:latin typeface="Bookman Old Style" panose="02050604050505020204" pitchFamily="18" charset="0"/>
              </a:rPr>
              <a:t>          </a:t>
            </a:r>
            <a:r>
              <a:rPr lang="ru-RU" altLang="ru-RU" b="1" i="1" u="sng" dirty="0" smtClean="0">
                <a:solidFill>
                  <a:schemeClr val="accent1"/>
                </a:solidFill>
                <a:latin typeface="Bookman Old Style" panose="02050604050505020204" pitchFamily="18" charset="0"/>
              </a:rPr>
              <a:t>Большие </a:t>
            </a:r>
            <a:r>
              <a:rPr lang="ru-RU" altLang="ru-RU" b="1" i="1" u="sng" dirty="0">
                <a:solidFill>
                  <a:schemeClr val="accent1"/>
                </a:solidFill>
                <a:latin typeface="Bookman Old Style" panose="02050604050505020204" pitchFamily="18" charset="0"/>
              </a:rPr>
              <a:t>жанры</a:t>
            </a:r>
          </a:p>
          <a:p>
            <a:pPr marL="0" indent="0">
              <a:buNone/>
            </a:pPr>
            <a:r>
              <a:rPr lang="ru-RU" altLang="ru-RU" dirty="0" smtClean="0">
                <a:solidFill>
                  <a:schemeClr val="accent1"/>
                </a:solidFill>
                <a:latin typeface="Bookman Old Style" panose="02050604050505020204" pitchFamily="18" charset="0"/>
              </a:rPr>
              <a:t>                - </a:t>
            </a:r>
            <a:r>
              <a:rPr lang="ru-RU" altLang="ru-RU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Сказка</a:t>
            </a:r>
          </a:p>
          <a:p>
            <a:pPr marL="0" indent="0">
              <a:buNone/>
            </a:pPr>
            <a:r>
              <a:rPr lang="ru-RU" altLang="ru-RU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- Былина</a:t>
            </a:r>
            <a:endParaRPr lang="ru-RU" altLang="ru-RU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None/>
            </a:pPr>
            <a:endParaRPr lang="ru-RU" altLang="ru-RU" dirty="0">
              <a:latin typeface="Bookman Old Style" panose="02050604050505020204" pitchFamily="18" charset="0"/>
            </a:endParaRPr>
          </a:p>
        </p:txBody>
      </p:sp>
      <p:sp>
        <p:nvSpPr>
          <p:cNvPr id="100357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6167438" y="1600200"/>
            <a:ext cx="4043362" cy="4997450"/>
          </a:xfrm>
        </p:spPr>
        <p:txBody>
          <a:bodyPr>
            <a:normAutofit fontScale="92500" lnSpcReduction="10000"/>
          </a:bodyPr>
          <a:lstStyle/>
          <a:p>
            <a:pPr>
              <a:buFontTx/>
              <a:buNone/>
            </a:pPr>
            <a:r>
              <a:rPr lang="ru-RU" altLang="ru-RU" b="1" dirty="0">
                <a:solidFill>
                  <a:schemeClr val="accent1"/>
                </a:solidFill>
                <a:latin typeface="Bookman Old Style" panose="02050604050505020204" pitchFamily="18" charset="0"/>
              </a:rPr>
              <a:t>    </a:t>
            </a:r>
            <a:r>
              <a:rPr lang="ru-RU" altLang="ru-RU" b="1" i="1" u="sng" dirty="0">
                <a:solidFill>
                  <a:schemeClr val="accent1"/>
                </a:solidFill>
                <a:latin typeface="Bookman Old Style" panose="02050604050505020204" pitchFamily="18" charset="0"/>
              </a:rPr>
              <a:t>Малые жанры</a:t>
            </a:r>
          </a:p>
          <a:p>
            <a:pPr>
              <a:buFontTx/>
              <a:buBlip>
                <a:blip r:embed="rId2"/>
              </a:buBlip>
            </a:pPr>
            <a:r>
              <a:rPr lang="ru-RU" altLang="ru-RU" b="1" dirty="0">
                <a:latin typeface="Arial" panose="020B0604020202020204" pitchFamily="34" charset="0"/>
                <a:cs typeface="Arial" panose="020B0604020202020204" pitchFamily="34" charset="0"/>
                <a:hlinkClick r:id="rId3" action="ppaction://hlinksldjump"/>
              </a:rPr>
              <a:t>Пословицы</a:t>
            </a:r>
            <a:endParaRPr lang="ru-RU" altLang="ru-RU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Blip>
                <a:blip r:embed="rId2"/>
              </a:buBlip>
            </a:pPr>
            <a:r>
              <a:rPr lang="ru-RU" altLang="ru-RU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  <a:hlinkClick r:id="rId4" action="ppaction://hlinksldjump"/>
              </a:rPr>
              <a:t>Поговорки</a:t>
            </a:r>
            <a:endParaRPr lang="ru-RU" altLang="ru-RU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Blip>
                <a:blip r:embed="rId2"/>
              </a:buBlip>
            </a:pPr>
            <a:r>
              <a:rPr lang="ru-RU" altLang="ru-RU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  <a:hlinkClick r:id="rId5" action="ppaction://hlinksldjump"/>
              </a:rPr>
              <a:t>Загадки</a:t>
            </a:r>
            <a:endParaRPr lang="ru-RU" altLang="ru-RU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Blip>
                <a:blip r:embed="rId2"/>
              </a:buBlip>
            </a:pPr>
            <a:r>
              <a:rPr lang="ru-RU" altLang="ru-RU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Прибаутки</a:t>
            </a:r>
          </a:p>
          <a:p>
            <a:pPr>
              <a:buFontTx/>
              <a:buBlip>
                <a:blip r:embed="rId2"/>
              </a:buBlip>
            </a:pPr>
            <a:r>
              <a:rPr lang="ru-RU" altLang="ru-RU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  <a:hlinkClick r:id="rId6" action="ppaction://hlinksldjump"/>
              </a:rPr>
              <a:t>Анекдоты</a:t>
            </a:r>
            <a:endParaRPr lang="ru-RU" altLang="ru-RU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Blip>
                <a:blip r:embed="rId2"/>
              </a:buBlip>
            </a:pPr>
            <a:r>
              <a:rPr lang="ru-RU" altLang="ru-RU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Заклички</a:t>
            </a:r>
            <a:endParaRPr lang="ru-RU" altLang="ru-RU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Blip>
                <a:blip r:embed="rId2"/>
              </a:buBlip>
            </a:pPr>
            <a:r>
              <a:rPr lang="ru-RU" altLang="ru-RU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Потешки</a:t>
            </a:r>
            <a:endParaRPr lang="ru-RU" altLang="ru-RU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Blip>
                <a:blip r:embed="rId2"/>
              </a:buBlip>
            </a:pPr>
            <a:r>
              <a:rPr lang="ru-RU" altLang="ru-RU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Пестушки</a:t>
            </a:r>
            <a:endParaRPr lang="ru-RU" altLang="ru-RU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Blip>
                <a:blip r:embed="rId2"/>
              </a:buBlip>
            </a:pPr>
            <a:r>
              <a:rPr lang="ru-RU" altLang="ru-RU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  <a:hlinkClick r:id="rId7" action="ppaction://hlinksldjump"/>
              </a:rPr>
              <a:t>Частушки</a:t>
            </a:r>
            <a:endParaRPr lang="ru-RU" altLang="ru-RU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Blip>
                <a:blip r:embed="rId2"/>
              </a:buBlip>
            </a:pPr>
            <a:r>
              <a:rPr lang="ru-RU" altLang="ru-RU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Скороговорки</a:t>
            </a:r>
          </a:p>
          <a:p>
            <a:pPr>
              <a:buFontTx/>
              <a:buNone/>
            </a:pPr>
            <a:endParaRPr lang="ru-RU" altLang="ru-RU" b="1" dirty="0">
              <a:latin typeface="Bookman Old Style" panose="02050604050505020204" pitchFamily="18" charset="0"/>
            </a:endParaRPr>
          </a:p>
        </p:txBody>
      </p:sp>
      <p:pic>
        <p:nvPicPr>
          <p:cNvPr id="100359" name="Picture 7" descr="Емеля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0" y="3429001"/>
            <a:ext cx="3671888" cy="2747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43442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4638"/>
            <a:ext cx="8229600" cy="850900"/>
          </a:xfrm>
        </p:spPr>
        <p:txBody>
          <a:bodyPr/>
          <a:lstStyle/>
          <a:p>
            <a:r>
              <a:rPr lang="ru-RU" altLang="ru-RU" b="1" dirty="0">
                <a:solidFill>
                  <a:srgbClr val="000066"/>
                </a:solidFill>
                <a:latin typeface="Bookman Old Style" panose="02050604050505020204" pitchFamily="18" charset="0"/>
              </a:rPr>
              <a:t>Черты фольклора</a:t>
            </a:r>
          </a:p>
        </p:txBody>
      </p:sp>
      <p:sp>
        <p:nvSpPr>
          <p:cNvPr id="91143" name="Rectangle 7"/>
          <p:cNvSpPr>
            <a:spLocks noGrp="1" noChangeArrowheads="1"/>
          </p:cNvSpPr>
          <p:nvPr>
            <p:ph type="body" sz="half" idx="2"/>
          </p:nvPr>
        </p:nvSpPr>
        <p:spPr>
          <a:xfrm>
            <a:off x="5735638" y="1773239"/>
            <a:ext cx="4475162" cy="4352925"/>
          </a:xfrm>
        </p:spPr>
        <p:txBody>
          <a:bodyPr/>
          <a:lstStyle/>
          <a:p>
            <a:pPr>
              <a:buFontTx/>
              <a:buBlip>
                <a:blip r:embed="rId2"/>
              </a:buBlip>
            </a:pP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устная форма</a:t>
            </a:r>
          </a:p>
          <a:p>
            <a:pPr>
              <a:buFontTx/>
              <a:buBlip>
                <a:blip r:embed="rId2"/>
              </a:buBlip>
            </a:pP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опора на традиции </a:t>
            </a:r>
          </a:p>
          <a:p>
            <a:pPr>
              <a:buFontTx/>
              <a:buBlip>
                <a:blip r:embed="rId2"/>
              </a:buBlip>
            </a:pP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непосредственный контакт исполнителя и слушателя</a:t>
            </a:r>
          </a:p>
          <a:p>
            <a:pPr>
              <a:buFontTx/>
              <a:buBlip>
                <a:blip r:embed="rId2"/>
              </a:buBlip>
            </a:pP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коллективность</a:t>
            </a:r>
          </a:p>
          <a:p>
            <a:pPr>
              <a:buFontTx/>
              <a:buBlip>
                <a:blip r:embed="rId2"/>
              </a:buBlip>
            </a:pP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народность</a:t>
            </a:r>
          </a:p>
          <a:p>
            <a:pPr>
              <a:buFontTx/>
              <a:buBlip>
                <a:blip r:embed="rId2"/>
              </a:buBlip>
            </a:pP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вариативность</a:t>
            </a:r>
          </a:p>
          <a:p>
            <a:endParaRPr lang="ru-RU" altLang="ru-RU" dirty="0"/>
          </a:p>
        </p:txBody>
      </p:sp>
      <p:pic>
        <p:nvPicPr>
          <p:cNvPr id="91141" name="Picture 5" descr="хоровод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851" y="1268414"/>
            <a:ext cx="3311525" cy="2408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1145" name="Picture 9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47851" y="3860800"/>
            <a:ext cx="3311525" cy="27638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12531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7800040"/>
              </p:ext>
            </p:extLst>
          </p:nvPr>
        </p:nvGraphicFramePr>
        <p:xfrm>
          <a:off x="1485899" y="1341438"/>
          <a:ext cx="9692640" cy="51432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463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463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1244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Фольклор</a:t>
                      </a:r>
                      <a:endParaRPr lang="ru-RU" sz="18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4" marR="91444" marT="45725" marB="457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Литература</a:t>
                      </a:r>
                      <a:endParaRPr lang="ru-RU" sz="28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4" marR="91444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1989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Нет персонального создателя.</a:t>
                      </a:r>
                    </a:p>
                    <a:p>
                      <a:pPr algn="ctr"/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4" marR="91444" marT="45725" marB="45725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Есть конкретный писатель.</a:t>
                      </a:r>
                    </a:p>
                    <a:p>
                      <a:pPr algn="ctr"/>
                      <a:endParaRPr lang="ru-RU" sz="1800" dirty="0"/>
                    </a:p>
                  </a:txBody>
                  <a:tcPr marL="91444" marR="91444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3517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Возник и развивается как устное творчество.</a:t>
                      </a:r>
                    </a:p>
                    <a:p>
                      <a:pPr algn="ctr"/>
                      <a:endParaRPr lang="ru-RU" sz="1800" dirty="0"/>
                    </a:p>
                  </a:txBody>
                  <a:tcPr marL="91444" marR="91444" marT="45725" marB="45725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Возникла и развивается с письменностью.</a:t>
                      </a:r>
                    </a:p>
                    <a:p>
                      <a:pPr algn="ctr"/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4" marR="91444"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5730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Живёт во множестве вариантов.</a:t>
                      </a:r>
                    </a:p>
                    <a:p>
                      <a:pPr algn="ctr"/>
                      <a:endParaRPr lang="ru-RU" sz="1800" dirty="0"/>
                    </a:p>
                  </a:txBody>
                  <a:tcPr marL="91444" marR="91444" marT="45725" marB="45725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Имеет один вариант, написанный писателем.</a:t>
                      </a:r>
                    </a:p>
                    <a:p>
                      <a:pPr algn="ctr"/>
                      <a:endParaRPr lang="ru-RU" sz="1800" dirty="0"/>
                    </a:p>
                  </a:txBody>
                  <a:tcPr marL="91444" marR="91444" marT="45725" marB="457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2135560" y="332657"/>
            <a:ext cx="7992888" cy="64633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Отличие </a:t>
            </a:r>
            <a:r>
              <a:rPr lang="ru-RU" sz="3600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фольклора от литературы</a:t>
            </a:r>
          </a:p>
        </p:txBody>
      </p:sp>
    </p:spTree>
    <p:extLst>
      <p:ext uri="{BB962C8B-B14F-4D97-AF65-F5344CB8AC3E}">
        <p14:creationId xmlns:p14="http://schemas.microsoft.com/office/powerpoint/2010/main" val="367369858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64" name="Text Box 16"/>
          <p:cNvSpPr txBox="1">
            <a:spLocks noChangeArrowheads="1"/>
          </p:cNvSpPr>
          <p:nvPr/>
        </p:nvSpPr>
        <p:spPr bwMode="auto">
          <a:xfrm>
            <a:off x="3238501" y="3214688"/>
            <a:ext cx="22336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 i="1" dirty="0">
                <a:solidFill>
                  <a:srgbClr val="0070C0"/>
                </a:solidFill>
                <a:latin typeface="Times New Roman" pitchFamily="18" charset="0"/>
              </a:rPr>
              <a:t>гусляры</a:t>
            </a:r>
          </a:p>
        </p:txBody>
      </p:sp>
      <p:sp>
        <p:nvSpPr>
          <p:cNvPr id="27665" name="Text Box 17"/>
          <p:cNvSpPr txBox="1">
            <a:spLocks noChangeArrowheads="1"/>
          </p:cNvSpPr>
          <p:nvPr/>
        </p:nvSpPr>
        <p:spPr bwMode="auto">
          <a:xfrm>
            <a:off x="7310438" y="6215063"/>
            <a:ext cx="19161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 i="1" dirty="0">
                <a:solidFill>
                  <a:srgbClr val="0070C0"/>
                </a:solidFill>
                <a:latin typeface="Times New Roman" pitchFamily="18" charset="0"/>
              </a:rPr>
              <a:t>скоморохи</a:t>
            </a:r>
          </a:p>
        </p:txBody>
      </p:sp>
      <p:sp>
        <p:nvSpPr>
          <p:cNvPr id="27666" name="Text Box 18"/>
          <p:cNvSpPr txBox="1">
            <a:spLocks noChangeArrowheads="1"/>
          </p:cNvSpPr>
          <p:nvPr/>
        </p:nvSpPr>
        <p:spPr bwMode="auto">
          <a:xfrm>
            <a:off x="7024688" y="3214688"/>
            <a:ext cx="23050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 i="1" dirty="0">
                <a:solidFill>
                  <a:srgbClr val="0070C0"/>
                </a:solidFill>
                <a:latin typeface="Times New Roman" pitchFamily="18" charset="0"/>
              </a:rPr>
              <a:t>кобзарь</a:t>
            </a:r>
          </a:p>
        </p:txBody>
      </p:sp>
      <p:sp>
        <p:nvSpPr>
          <p:cNvPr id="32773" name="Text Box 20"/>
          <p:cNvSpPr txBox="1">
            <a:spLocks noChangeArrowheads="1"/>
          </p:cNvSpPr>
          <p:nvPr/>
        </p:nvSpPr>
        <p:spPr bwMode="auto">
          <a:xfrm>
            <a:off x="6024563" y="649128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solidFill>
                <a:srgbClr val="FFFFFF"/>
              </a:solidFill>
              <a:latin typeface="Tahoma" panose="020B0604030504040204" pitchFamily="34" charset="0"/>
            </a:endParaRPr>
          </a:p>
        </p:txBody>
      </p:sp>
      <p:sp>
        <p:nvSpPr>
          <p:cNvPr id="27670" name="Text Box 22"/>
          <p:cNvSpPr txBox="1">
            <a:spLocks noChangeArrowheads="1"/>
          </p:cNvSpPr>
          <p:nvPr/>
        </p:nvSpPr>
        <p:spPr bwMode="auto">
          <a:xfrm>
            <a:off x="3524250" y="6215063"/>
            <a:ext cx="166528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2400" b="1" i="1" dirty="0">
                <a:solidFill>
                  <a:srgbClr val="0070C0"/>
                </a:solidFill>
                <a:latin typeface="Times New Roman" pitchFamily="18" charset="0"/>
              </a:rPr>
              <a:t>трубадуры</a:t>
            </a:r>
          </a:p>
        </p:txBody>
      </p:sp>
      <p:sp>
        <p:nvSpPr>
          <p:cNvPr id="32775" name="TextBox 15"/>
          <p:cNvSpPr txBox="1">
            <a:spLocks noChangeArrowheads="1"/>
          </p:cNvSpPr>
          <p:nvPr/>
        </p:nvSpPr>
        <p:spPr bwMode="auto">
          <a:xfrm>
            <a:off x="2095500" y="214313"/>
            <a:ext cx="81740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ИСПОЛНИТЕЛИ  ФОЛЬКЛОРНЫХ  ПРОИЗВЕДЕНИЙ</a:t>
            </a:r>
          </a:p>
        </p:txBody>
      </p:sp>
      <p:pic>
        <p:nvPicPr>
          <p:cNvPr id="32776" name="Рисунок 11" descr="Рисунок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125" y="857251"/>
            <a:ext cx="3308350" cy="242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7" name="Рисунок 12" descr="Рисунок3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7439" y="857251"/>
            <a:ext cx="3286125" cy="242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8" name="Рисунок 13" descr="Рисунок4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126" y="3786188"/>
            <a:ext cx="3357563" cy="2513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9" name="Рисунок 14" descr="Рисунок5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8875" y="3786188"/>
            <a:ext cx="3244850" cy="250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1282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Рисунок 8" descr="librar1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251" y="4748214"/>
            <a:ext cx="3286125" cy="1595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3431705" y="476673"/>
            <a:ext cx="6246261" cy="584775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ln w="11430"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ПОСЛОВИЦЫ</a:t>
            </a:r>
            <a:r>
              <a:rPr lang="ru-RU" sz="3200" b="1" dirty="0">
                <a:ln w="11430"/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>
                <a:ln w="11430"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ПОГОВОРКИ</a:t>
            </a:r>
          </a:p>
        </p:txBody>
      </p:sp>
      <p:sp>
        <p:nvSpPr>
          <p:cNvPr id="7" name="Rectangle 3"/>
          <p:cNvSpPr txBox="1">
            <a:spLocks noRot="1" noChangeArrowheads="1"/>
          </p:cNvSpPr>
          <p:nvPr/>
        </p:nvSpPr>
        <p:spPr bwMode="auto">
          <a:xfrm>
            <a:off x="411480" y="1341438"/>
            <a:ext cx="11087100" cy="4030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noAutofit/>
          </a:bodyPr>
          <a:lstStyle/>
          <a:p>
            <a:pPr marL="342900" indent="-342900" algn="ctr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hlink"/>
              </a:buClr>
              <a:buSzPct val="65000"/>
              <a:defRPr/>
            </a:pPr>
            <a:r>
              <a:rPr lang="ru-RU" sz="3200" b="1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Пословица</a:t>
            </a:r>
            <a:r>
              <a:rPr lang="ru-RU" sz="3200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это краткое мудрое изречение, </a:t>
            </a:r>
            <a:r>
              <a:rPr lang="ru-RU" sz="3200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имеющее поучительный </a:t>
            </a:r>
            <a:r>
              <a:rPr lang="ru-RU" sz="32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смысл.</a:t>
            </a:r>
          </a:p>
          <a:p>
            <a:pPr marL="342900" indent="-342900" algn="ctr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hlink"/>
              </a:buClr>
              <a:buSzPct val="65000"/>
              <a:defRPr/>
            </a:pPr>
            <a:r>
              <a:rPr lang="ru-RU" sz="3200" i="1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За </a:t>
            </a:r>
            <a:r>
              <a:rPr lang="ru-RU" sz="3200" i="1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двумя зайцами погонишься — ни одного не поймаешь.</a:t>
            </a:r>
          </a:p>
          <a:p>
            <a:pPr marL="342900" indent="-342900" algn="ctr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hlink"/>
              </a:buClr>
              <a:buSzPct val="65000"/>
              <a:defRPr/>
            </a:pPr>
            <a:r>
              <a:rPr lang="ru-RU" sz="3200" b="1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Поговорки</a:t>
            </a:r>
            <a:r>
              <a:rPr lang="ru-RU" sz="3200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это яркие, бойкие народные </a:t>
            </a:r>
            <a:r>
              <a:rPr lang="ru-RU" sz="3200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выражения, дающие </a:t>
            </a:r>
            <a:r>
              <a:rPr lang="ru-RU" sz="320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меткую оценку событию, поступку, человеку.</a:t>
            </a:r>
          </a:p>
          <a:p>
            <a:pPr marL="342900" indent="-342900" algn="ctr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hlink"/>
              </a:buClr>
              <a:buSzPct val="65000"/>
              <a:defRPr/>
            </a:pPr>
            <a:r>
              <a:rPr lang="ru-RU" sz="3200" i="1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Остаться </a:t>
            </a:r>
            <a:r>
              <a:rPr lang="ru-RU" sz="3200" i="1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 разбитого корыта.</a:t>
            </a:r>
          </a:p>
          <a:p>
            <a:pPr marL="342900" indent="-342900" algn="ctr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hlink"/>
              </a:buClr>
              <a:buSzPct val="65000"/>
              <a:defRPr/>
            </a:pPr>
            <a:endParaRPr lang="ru-RU" sz="3200" i="1" kern="0" dirty="0">
              <a:solidFill>
                <a:srgbClr val="9966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hlink"/>
              </a:buClr>
              <a:buSzPct val="65000"/>
              <a:defRPr/>
            </a:pPr>
            <a:endParaRPr lang="ru-RU" sz="3200" kern="0" dirty="0">
              <a:solidFill>
                <a:srgbClr val="99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9252503"/>
      </p:ext>
    </p:extLst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1089</TotalTime>
  <Words>897</Words>
  <Application>Microsoft Office PowerPoint</Application>
  <PresentationFormat>Широкоэкранный</PresentationFormat>
  <Paragraphs>216</Paragraphs>
  <Slides>26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8" baseType="lpstr">
      <vt:lpstr>Arial</vt:lpstr>
      <vt:lpstr>Arial Black</vt:lpstr>
      <vt:lpstr>Arial Narrow</vt:lpstr>
      <vt:lpstr>Bookman Old Style</vt:lpstr>
      <vt:lpstr>Calibri</vt:lpstr>
      <vt:lpstr>Calibri Light</vt:lpstr>
      <vt:lpstr>Comic Sans MS</vt:lpstr>
      <vt:lpstr>Impact</vt:lpstr>
      <vt:lpstr>Tahoma</vt:lpstr>
      <vt:lpstr>Times New Roman</vt:lpstr>
      <vt:lpstr>Wingdings</vt:lpstr>
      <vt:lpstr>Тема Office</vt:lpstr>
      <vt:lpstr>Презентация PowerPoint</vt:lpstr>
      <vt:lpstr>Цели урока:</vt:lpstr>
      <vt:lpstr>Презентация PowerPoint</vt:lpstr>
      <vt:lpstr>Презентация PowerPoint</vt:lpstr>
      <vt:lpstr>                 Жанры фольклора</vt:lpstr>
      <vt:lpstr>Черты фольклора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Как «сделана» загадка.</vt:lpstr>
      <vt:lpstr>Как «сделана» загадка.</vt:lpstr>
      <vt:lpstr>Презентация PowerPoint</vt:lpstr>
      <vt:lpstr>      Что такое сказка?</vt:lpstr>
      <vt:lpstr>Виды сказок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ТАНЮШКА</dc:creator>
  <cp:lastModifiedBy>Пользователь Windows</cp:lastModifiedBy>
  <cp:revision>23</cp:revision>
  <dcterms:created xsi:type="dcterms:W3CDTF">2020-08-20T14:06:43Z</dcterms:created>
  <dcterms:modified xsi:type="dcterms:W3CDTF">2020-09-07T07:34:40Z</dcterms:modified>
</cp:coreProperties>
</file>