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sldIdLst>
    <p:sldId id="256" r:id="rId4"/>
    <p:sldId id="257" r:id="rId5"/>
    <p:sldId id="258" r:id="rId6"/>
    <p:sldId id="264" r:id="rId7"/>
    <p:sldId id="263" r:id="rId8"/>
    <p:sldId id="259" r:id="rId9"/>
    <p:sldId id="260" r:id="rId10"/>
    <p:sldId id="268" r:id="rId11"/>
    <p:sldId id="265" r:id="rId12"/>
    <p:sldId id="266" r:id="rId13"/>
    <p:sldId id="261" r:id="rId14"/>
    <p:sldId id="267" r:id="rId15"/>
    <p:sldId id="269" r:id="rId16"/>
    <p:sldId id="270" r:id="rId17"/>
    <p:sldId id="262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Средний стиль 4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264" autoAdjust="0"/>
  </p:normalViewPr>
  <p:slideViewPr>
    <p:cSldViewPr snapToGrid="0">
      <p:cViewPr varScale="1">
        <p:scale>
          <a:sx n="60" d="100"/>
          <a:sy n="60" d="100"/>
        </p:scale>
        <p:origin x="81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FB048-B402-4A1B-83C9-891EFCFC0E0E}" type="datetimeFigureOut">
              <a:rPr lang="ru-RU" smtClean="0"/>
              <a:t>19.09.2020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5E93B-3210-4984-8819-2F1E391CE0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3230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FB048-B402-4A1B-83C9-891EFCFC0E0E}" type="datetimeFigureOut">
              <a:rPr lang="ru-RU" smtClean="0"/>
              <a:t>19.09.2020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5E93B-3210-4984-8819-2F1E391CE0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6682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FB048-B402-4A1B-83C9-891EFCFC0E0E}" type="datetimeFigureOut">
              <a:rPr lang="ru-RU" smtClean="0"/>
              <a:t>19.09.2020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5E93B-3210-4984-8819-2F1E391CE0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79433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246A-D6A5-4C74-85E4-2EBB5890F27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19.09.2020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00A02-E345-4911-B7D5-13072366BDF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09961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246A-D6A5-4C74-85E4-2EBB5890F27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19.09.2020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00A02-E345-4911-B7D5-13072366BDF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41772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246A-D6A5-4C74-85E4-2EBB5890F27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19.09.2020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00A02-E345-4911-B7D5-13072366BDF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55103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246A-D6A5-4C74-85E4-2EBB5890F27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19.09.2020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00A02-E345-4911-B7D5-13072366BDF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47294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246A-D6A5-4C74-85E4-2EBB5890F27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19.09.2020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00A02-E345-4911-B7D5-13072366BDF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6516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246A-D6A5-4C74-85E4-2EBB5890F27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19.09.2020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00A02-E345-4911-B7D5-13072366BDF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173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246A-D6A5-4C74-85E4-2EBB5890F27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19.09.2020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00A02-E345-4911-B7D5-13072366BDF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53745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246A-D6A5-4C74-85E4-2EBB5890F27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19.09.2020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00A02-E345-4911-B7D5-13072366BDF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6263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FB048-B402-4A1B-83C9-891EFCFC0E0E}" type="datetimeFigureOut">
              <a:rPr lang="ru-RU" smtClean="0"/>
              <a:t>19.09.2020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5E93B-3210-4984-8819-2F1E391CE0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674095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246A-D6A5-4C74-85E4-2EBB5890F27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19.09.2020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00A02-E345-4911-B7D5-13072366BDF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459942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246A-D6A5-4C74-85E4-2EBB5890F27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19.09.2020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00A02-E345-4911-B7D5-13072366BDF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21376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246A-D6A5-4C74-85E4-2EBB5890F27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19.09.2020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00A02-E345-4911-B7D5-13072366BDF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123390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47B3D-4A72-46D8-9A2D-B9DFA4FC535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19.09.2020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82BF3-2DCA-4B99-B82B-3E270EBD941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968197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47B3D-4A72-46D8-9A2D-B9DFA4FC535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19.09.2020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82BF3-2DCA-4B99-B82B-3E270EBD941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1028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47B3D-4A72-46D8-9A2D-B9DFA4FC535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19.09.2020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82BF3-2DCA-4B99-B82B-3E270EBD941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682724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47B3D-4A72-46D8-9A2D-B9DFA4FC535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19.09.2020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82BF3-2DCA-4B99-B82B-3E270EBD941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926818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47B3D-4A72-46D8-9A2D-B9DFA4FC535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19.09.2020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82BF3-2DCA-4B99-B82B-3E270EBD941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939634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47B3D-4A72-46D8-9A2D-B9DFA4FC535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19.09.2020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82BF3-2DCA-4B99-B82B-3E270EBD941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358991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47B3D-4A72-46D8-9A2D-B9DFA4FC535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19.09.2020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82BF3-2DCA-4B99-B82B-3E270EBD941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5042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FB048-B402-4A1B-83C9-891EFCFC0E0E}" type="datetimeFigureOut">
              <a:rPr lang="ru-RU" smtClean="0"/>
              <a:t>19.09.2020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5E93B-3210-4984-8819-2F1E391CE0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502573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47B3D-4A72-46D8-9A2D-B9DFA4FC535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19.09.2020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82BF3-2DCA-4B99-B82B-3E270EBD941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375096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47B3D-4A72-46D8-9A2D-B9DFA4FC535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19.09.2020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82BF3-2DCA-4B99-B82B-3E270EBD941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544726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47B3D-4A72-46D8-9A2D-B9DFA4FC535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19.09.2020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82BF3-2DCA-4B99-B82B-3E270EBD941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987217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47B3D-4A72-46D8-9A2D-B9DFA4FC535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19.09.2020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82BF3-2DCA-4B99-B82B-3E270EBD941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814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FB048-B402-4A1B-83C9-891EFCFC0E0E}" type="datetimeFigureOut">
              <a:rPr lang="ru-RU" smtClean="0"/>
              <a:t>19.09.2020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5E93B-3210-4984-8819-2F1E391CE0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1825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FB048-B402-4A1B-83C9-891EFCFC0E0E}" type="datetimeFigureOut">
              <a:rPr lang="ru-RU" smtClean="0"/>
              <a:t>19.09.2020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5E93B-3210-4984-8819-2F1E391CE0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0881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FB048-B402-4A1B-83C9-891EFCFC0E0E}" type="datetimeFigureOut">
              <a:rPr lang="ru-RU" smtClean="0"/>
              <a:t>19.09.2020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5E93B-3210-4984-8819-2F1E391CE0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6591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FB048-B402-4A1B-83C9-891EFCFC0E0E}" type="datetimeFigureOut">
              <a:rPr lang="ru-RU" smtClean="0"/>
              <a:t>19.09.2020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5E93B-3210-4984-8819-2F1E391CE0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9730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FB048-B402-4A1B-83C9-891EFCFC0E0E}" type="datetimeFigureOut">
              <a:rPr lang="ru-RU" smtClean="0"/>
              <a:t>19.09.2020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5E93B-3210-4984-8819-2F1E391CE0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1483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FB048-B402-4A1B-83C9-891EFCFC0E0E}" type="datetimeFigureOut">
              <a:rPr lang="ru-RU" smtClean="0"/>
              <a:t>19.09.2020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5E93B-3210-4984-8819-2F1E391CE0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7597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FFB048-B402-4A1B-83C9-891EFCFC0E0E}" type="datetimeFigureOut">
              <a:rPr lang="ru-RU" smtClean="0"/>
              <a:t>19.09.2020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85E93B-3210-4984-8819-2F1E391CE0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4975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1D246A-D6A5-4C74-85E4-2EBB5890F27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19.09.2020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B00A02-E345-4911-B7D5-13072366BDF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6498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047B3D-4A72-46D8-9A2D-B9DFA4FC535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19.09.2020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282BF3-2DCA-4B99-B82B-3E270EBD941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396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571500" y="122237"/>
            <a:ext cx="10929938" cy="1577975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de-DE" sz="8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DEUTSCH</a:t>
            </a:r>
            <a:endParaRPr lang="ru-RU" sz="8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571500" y="1986235"/>
            <a:ext cx="10929938" cy="4504506"/>
          </a:xfrm>
          <a:ln w="381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de-DE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THEMA DER STUNDE:</a:t>
            </a:r>
          </a:p>
          <a:p>
            <a:endParaRPr lang="de-DE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6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„Mein bester Freund“</a:t>
            </a:r>
          </a:p>
          <a:p>
            <a:endParaRPr lang="de-DE" sz="6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544050" y="242887"/>
            <a:ext cx="1518691" cy="13430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54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</a:t>
            </a:r>
            <a:endParaRPr lang="de-DE" sz="54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Klasse</a:t>
            </a:r>
            <a:endParaRPr lang="ru-RU" sz="32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2650" y="4320357"/>
            <a:ext cx="1728788" cy="2170384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428" y="408260"/>
            <a:ext cx="1364098" cy="1005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4530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314324" y="129794"/>
            <a:ext cx="11530013" cy="614363"/>
          </a:xfrm>
          <a:solidFill>
            <a:srgbClr val="00B0F0"/>
          </a:solidFill>
        </p:spPr>
        <p:txBody>
          <a:bodyPr>
            <a:normAutofit/>
          </a:bodyPr>
          <a:lstStyle/>
          <a:p>
            <a:pPr algn="ctr"/>
            <a:r>
              <a:rPr lang="de-DE" sz="3600" b="1" dirty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de-DE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rammatik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14325" y="785813"/>
            <a:ext cx="11530013" cy="5600699"/>
          </a:xfrm>
          <a:ln w="28575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endParaRPr lang="de-DE" sz="4000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460653"/>
              </p:ext>
            </p:extLst>
          </p:nvPr>
        </p:nvGraphicFramePr>
        <p:xfrm>
          <a:off x="314324" y="792480"/>
          <a:ext cx="11530014" cy="606552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7558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57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64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859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060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7224">
                <a:tc gridSpan="4">
                  <a:txBody>
                    <a:bodyPr/>
                    <a:lstStyle/>
                    <a:p>
                      <a:r>
                        <a:rPr lang="de-DE" sz="3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Singular</a:t>
                      </a:r>
                      <a:endParaRPr lang="ru-RU" sz="3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de-DE" sz="3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Plural</a:t>
                      </a:r>
                      <a:endParaRPr lang="ru-RU" sz="3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7224">
                <a:tc>
                  <a:txBody>
                    <a:bodyPr/>
                    <a:lstStyle/>
                    <a:p>
                      <a:endParaRPr lang="ru-RU" sz="3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3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ru-RU" sz="3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3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lang="ru-RU" sz="3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3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</a:t>
                      </a:r>
                      <a:endParaRPr lang="ru-RU" sz="3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59480">
                <a:tc>
                  <a:txBody>
                    <a:bodyPr/>
                    <a:lstStyle/>
                    <a:p>
                      <a:r>
                        <a:rPr lang="de-DE" sz="3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N. </a:t>
                      </a:r>
                    </a:p>
                    <a:p>
                      <a:r>
                        <a:rPr lang="de-DE" sz="25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Kim? Nima?</a:t>
                      </a:r>
                      <a:endParaRPr lang="ru-RU" sz="25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3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mein (Freund)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3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mein (Haus)</a:t>
                      </a:r>
                      <a:endParaRPr lang="ru-RU" sz="3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3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meine (Freundin)</a:t>
                      </a:r>
                      <a:endParaRPr lang="ru-RU" sz="3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3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meine (Ferien)</a:t>
                      </a:r>
                      <a:endParaRPr lang="ru-RU" sz="3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71609">
                <a:tc>
                  <a:txBody>
                    <a:bodyPr/>
                    <a:lstStyle/>
                    <a:p>
                      <a:r>
                        <a:rPr lang="de-DE" sz="3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G.</a:t>
                      </a:r>
                    </a:p>
                    <a:p>
                      <a:r>
                        <a:rPr lang="de-DE" sz="2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Kimning</a:t>
                      </a:r>
                      <a:r>
                        <a:rPr lang="de-DE" sz="2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 </a:t>
                      </a:r>
                      <a:r>
                        <a:rPr lang="de-DE" sz="2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Nimaning</a:t>
                      </a:r>
                      <a:r>
                        <a:rPr lang="de-DE" sz="2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ru-RU" sz="2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3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meines</a:t>
                      </a:r>
                      <a:endParaRPr lang="ru-RU" sz="3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3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meines</a:t>
                      </a:r>
                      <a:endParaRPr lang="ru-RU" sz="3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3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meiner</a:t>
                      </a:r>
                      <a:endParaRPr lang="ru-RU" sz="3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3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meiner</a:t>
                      </a:r>
                      <a:endParaRPr lang="ru-RU" sz="3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71609">
                <a:tc>
                  <a:txBody>
                    <a:bodyPr/>
                    <a:lstStyle/>
                    <a:p>
                      <a:r>
                        <a:rPr lang="de-DE" sz="3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D.</a:t>
                      </a:r>
                    </a:p>
                    <a:p>
                      <a:r>
                        <a:rPr lang="de-DE" sz="2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Kimga</a:t>
                      </a:r>
                      <a:r>
                        <a:rPr lang="de-DE" sz="2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 </a:t>
                      </a:r>
                      <a:r>
                        <a:rPr lang="de-DE" sz="2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Nimaga</a:t>
                      </a:r>
                      <a:r>
                        <a:rPr lang="de-DE" sz="2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ru-RU" sz="2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3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meinem</a:t>
                      </a:r>
                      <a:endParaRPr lang="ru-RU" sz="3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3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meinem</a:t>
                      </a:r>
                      <a:endParaRPr lang="ru-RU" sz="3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3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meiner</a:t>
                      </a:r>
                      <a:endParaRPr lang="ru-RU" sz="3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3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meinen</a:t>
                      </a:r>
                      <a:endParaRPr lang="ru-RU" sz="3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71609">
                <a:tc>
                  <a:txBody>
                    <a:bodyPr/>
                    <a:lstStyle/>
                    <a:p>
                      <a:r>
                        <a:rPr lang="de-DE" sz="3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A.</a:t>
                      </a:r>
                    </a:p>
                    <a:p>
                      <a:r>
                        <a:rPr lang="de-DE" sz="2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Kimni</a:t>
                      </a:r>
                      <a:r>
                        <a:rPr lang="de-DE" sz="2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 </a:t>
                      </a:r>
                      <a:r>
                        <a:rPr lang="de-DE" sz="2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Nimani</a:t>
                      </a:r>
                      <a:r>
                        <a:rPr lang="de-DE" sz="2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ru-RU" sz="2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3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meinen</a:t>
                      </a:r>
                      <a:endParaRPr lang="ru-RU" sz="3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3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mein</a:t>
                      </a:r>
                      <a:endParaRPr lang="ru-RU" sz="3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3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meine</a:t>
                      </a:r>
                      <a:endParaRPr lang="ru-RU" sz="3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3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meine</a:t>
                      </a:r>
                      <a:endParaRPr lang="ru-RU" sz="3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4911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314325" y="0"/>
            <a:ext cx="11530013" cy="614363"/>
          </a:xfrm>
          <a:solidFill>
            <a:srgbClr val="00B0F0"/>
          </a:solidFill>
        </p:spPr>
        <p:txBody>
          <a:bodyPr>
            <a:normAutofit/>
          </a:bodyPr>
          <a:lstStyle/>
          <a:p>
            <a:pPr algn="ctr"/>
            <a:r>
              <a:rPr lang="de-DE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Wir üben Grammatik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14325" y="989351"/>
            <a:ext cx="11530013" cy="5588430"/>
          </a:xfrm>
          <a:ln w="28575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de-DE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 ist             Familie.</a:t>
            </a:r>
          </a:p>
          <a:p>
            <a:pPr algn="l"/>
            <a:r>
              <a:rPr lang="de-DE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 sehe               Freund.</a:t>
            </a:r>
          </a:p>
          <a:p>
            <a:pPr algn="l"/>
            <a:r>
              <a:rPr lang="de-DE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 spreche mit               Freunden.</a:t>
            </a:r>
          </a:p>
          <a:p>
            <a:pPr algn="l"/>
            <a:r>
              <a:rPr lang="de-DE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 ist das Haus               Großeltern.</a:t>
            </a:r>
          </a:p>
          <a:p>
            <a:pPr algn="l"/>
            <a:r>
              <a:rPr lang="de-DE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 </a:t>
            </a:r>
            <a:r>
              <a:rPr lang="de-DE" sz="4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de-DE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reundin               Schwester heißt </a:t>
            </a:r>
            <a:r>
              <a:rPr lang="de-DE" sz="4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de-DE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ola.</a:t>
            </a:r>
          </a:p>
          <a:p>
            <a:pPr algn="l"/>
            <a:endParaRPr lang="de-DE" sz="4000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104357" y="928563"/>
            <a:ext cx="158248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4000" b="0" cap="none" spc="0" dirty="0" smtClean="0">
                <a:ln w="0"/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meine</a:t>
            </a:r>
            <a:endParaRPr lang="ru-RU" sz="4000" b="0" cap="none" spc="0" dirty="0">
              <a:ln w="0"/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47274" y="1596706"/>
            <a:ext cx="186781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4000" b="0" cap="none" spc="0" dirty="0" smtClean="0">
                <a:ln w="0"/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meinen</a:t>
            </a:r>
            <a:endParaRPr lang="ru-RU" sz="4000" b="0" cap="none" spc="0" dirty="0">
              <a:ln w="0"/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481184" y="3620978"/>
            <a:ext cx="175400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4000" b="0" cap="none" spc="0" dirty="0" smtClean="0">
                <a:ln w="0"/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meiner</a:t>
            </a:r>
            <a:endParaRPr lang="ru-RU" sz="4000" b="0" cap="none" spc="0" dirty="0">
              <a:ln w="0"/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211512" y="2289641"/>
            <a:ext cx="186781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4000" b="0" cap="none" spc="0" dirty="0" smtClean="0">
                <a:ln w="0"/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meinen</a:t>
            </a:r>
            <a:endParaRPr lang="ru-RU" sz="4000" b="0" cap="none" spc="0" dirty="0">
              <a:ln w="0"/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579986" y="2913092"/>
            <a:ext cx="175400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4000" b="0" cap="none" spc="0" dirty="0" smtClean="0">
                <a:ln w="0"/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meiner</a:t>
            </a:r>
            <a:endParaRPr lang="ru-RU" sz="4000" b="0" cap="none" spc="0" dirty="0">
              <a:ln w="0"/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2339" y="4264411"/>
            <a:ext cx="2783171" cy="2135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9513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8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314325" y="44970"/>
            <a:ext cx="11530013" cy="614363"/>
          </a:xfrm>
          <a:solidFill>
            <a:srgbClr val="00B0F0"/>
          </a:solidFill>
        </p:spPr>
        <p:txBody>
          <a:bodyPr>
            <a:normAutofit/>
          </a:bodyPr>
          <a:lstStyle/>
          <a:p>
            <a:pPr algn="ctr"/>
            <a:r>
              <a:rPr lang="de-DE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Übung 3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14325" y="785813"/>
            <a:ext cx="11530013" cy="5600699"/>
          </a:xfrm>
          <a:ln w="28575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de-DE" sz="4000" b="1" i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Wie sehen Ihre Freunde aus?</a:t>
            </a:r>
          </a:p>
          <a:p>
            <a:pPr algn="l"/>
            <a:r>
              <a:rPr lang="de-DE" sz="4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 ist Elise.</a:t>
            </a:r>
          </a:p>
          <a:p>
            <a:pPr algn="l"/>
            <a:r>
              <a:rPr lang="de-DE" sz="4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Sie ist nicht so groß von Wuchs.</a:t>
            </a:r>
          </a:p>
          <a:p>
            <a:pPr algn="l"/>
            <a:r>
              <a:rPr lang="de-DE" sz="4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Sie hat große blaue Augen.</a:t>
            </a:r>
          </a:p>
          <a:p>
            <a:pPr algn="l"/>
            <a:r>
              <a:rPr lang="de-DE" sz="4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Sie hat blonde, lange Haare.</a:t>
            </a:r>
          </a:p>
          <a:p>
            <a:pPr algn="l"/>
            <a:r>
              <a:rPr lang="de-DE" sz="4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Ihr Gesicht ist hübsch.</a:t>
            </a:r>
          </a:p>
          <a:p>
            <a:pPr algn="l"/>
            <a:endParaRPr lang="de-DE" sz="4000" b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4098" y="2593297"/>
            <a:ext cx="2850240" cy="3688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4183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314325" y="40789"/>
            <a:ext cx="11530013" cy="614363"/>
          </a:xfrm>
          <a:solidFill>
            <a:srgbClr val="00B0F0"/>
          </a:solidFill>
        </p:spPr>
        <p:txBody>
          <a:bodyPr>
            <a:normAutofit/>
          </a:bodyPr>
          <a:lstStyle/>
          <a:p>
            <a:pPr algn="ctr"/>
            <a:r>
              <a:rPr lang="de-DE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Übung 3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14325" y="785813"/>
            <a:ext cx="11530013" cy="5600699"/>
          </a:xfrm>
          <a:ln w="28575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de-DE" sz="4000" b="1" i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Wie sehen Ihre Freunde aus?</a:t>
            </a:r>
          </a:p>
          <a:p>
            <a:pPr algn="l"/>
            <a:r>
              <a:rPr lang="de-DE" sz="4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 ist </a:t>
            </a:r>
            <a:r>
              <a:rPr lang="de-DE" sz="44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Akmal</a:t>
            </a:r>
            <a:r>
              <a:rPr lang="de-DE" sz="4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l"/>
            <a:r>
              <a:rPr lang="de-DE" sz="4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 ist groß von Wuchs.</a:t>
            </a:r>
          </a:p>
          <a:p>
            <a:pPr algn="l"/>
            <a:r>
              <a:rPr lang="de-DE" sz="4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 hat schwarze Augen.</a:t>
            </a:r>
          </a:p>
          <a:p>
            <a:pPr algn="l"/>
            <a:r>
              <a:rPr lang="de-DE" sz="4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 hat dunkle Haare.</a:t>
            </a:r>
          </a:p>
          <a:p>
            <a:pPr algn="l"/>
            <a:r>
              <a:rPr lang="de-DE" sz="4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Sein Gesicht ist rund.</a:t>
            </a:r>
          </a:p>
          <a:p>
            <a:pPr algn="l"/>
            <a:endParaRPr lang="de-DE" sz="4000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8027" y="1047135"/>
            <a:ext cx="2757948" cy="3510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4522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314325" y="149902"/>
            <a:ext cx="11530013" cy="614363"/>
          </a:xfrm>
          <a:solidFill>
            <a:srgbClr val="00B0F0"/>
          </a:solidFill>
        </p:spPr>
        <p:txBody>
          <a:bodyPr>
            <a:normAutofit/>
          </a:bodyPr>
          <a:lstStyle/>
          <a:p>
            <a:pPr algn="ctr"/>
            <a:r>
              <a:rPr lang="de-DE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Hausaufgabe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14325" y="1019331"/>
            <a:ext cx="11530013" cy="5367181"/>
          </a:xfrm>
          <a:ln w="28575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de-DE" sz="4000" b="1" i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Übung 1 (Beantworten Sie Fragen!), Seite 103</a:t>
            </a:r>
          </a:p>
          <a:p>
            <a:pPr algn="l"/>
            <a:r>
              <a:rPr lang="de-DE" sz="4000" b="1" i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Übung 2 ( Ergänzen Sie die Sätze!), Seite 103</a:t>
            </a:r>
            <a:endParaRPr lang="de-DE" sz="4000" b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de-DE" sz="4000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2128" y="2639962"/>
            <a:ext cx="5589639" cy="3303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9111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501445" y="195874"/>
            <a:ext cx="11120284" cy="583381"/>
          </a:xfrm>
          <a:solidFill>
            <a:srgbClr val="00B0F0"/>
          </a:solidFill>
        </p:spPr>
        <p:txBody>
          <a:bodyPr>
            <a:normAutofit fontScale="90000"/>
          </a:bodyPr>
          <a:lstStyle/>
          <a:p>
            <a:r>
              <a:rPr lang="de-DE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Ende der Stunde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501445" y="942975"/>
            <a:ext cx="11120284" cy="5413579"/>
          </a:xfrm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r>
              <a:rPr lang="de-DE" sz="4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Unsere Stunde ist zu Ende</a:t>
            </a:r>
          </a:p>
          <a:p>
            <a:endParaRPr lang="de-DE" sz="4800" b="1" dirty="0" smtClean="0">
              <a:solidFill>
                <a:schemeClr val="accent4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5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Danke für Aufmerksamkeit!</a:t>
            </a:r>
          </a:p>
          <a:p>
            <a:endParaRPr lang="de-DE" sz="48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5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Auf Wiedersehen!</a:t>
            </a:r>
            <a:endParaRPr lang="ru-RU" sz="5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446" y="3303640"/>
            <a:ext cx="2536722" cy="3052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325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314325" y="149902"/>
            <a:ext cx="11530013" cy="614363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de-DE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PLAN DER STUNDE: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14325" y="1094282"/>
            <a:ext cx="11530013" cy="5292230"/>
          </a:xfrm>
          <a:ln w="28575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l"/>
            <a:endParaRPr lang="de-DE" sz="4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de-DE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Kontrolle der Hausaufgabe</a:t>
            </a: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de-DE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Wir erstellen </a:t>
            </a:r>
            <a:r>
              <a:rPr lang="de-DE" sz="40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Assoziogramm</a:t>
            </a:r>
            <a:endParaRPr lang="de-DE" sz="4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de-DE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Wir lernen Wörter</a:t>
            </a:r>
          </a:p>
          <a:p>
            <a:pPr marL="342900" lvl="0" indent="-342900" algn="l">
              <a:buFont typeface="Wingdings" panose="05000000000000000000" pitchFamily="2" charset="2"/>
              <a:buChar char="v"/>
            </a:pPr>
            <a:r>
              <a:rPr lang="de-DE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Wir </a:t>
            </a:r>
            <a:r>
              <a:rPr lang="de-DE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lesen den </a:t>
            </a:r>
            <a:r>
              <a:rPr lang="de-DE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</a:p>
          <a:p>
            <a:pPr marL="342900" lvl="0" indent="-342900" algn="l">
              <a:buFont typeface="Wingdings" panose="05000000000000000000" pitchFamily="2" charset="2"/>
              <a:buChar char="v"/>
            </a:pPr>
            <a:r>
              <a:rPr lang="de-DE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Wir </a:t>
            </a:r>
            <a:r>
              <a:rPr lang="de-DE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machen Übungen</a:t>
            </a:r>
          </a:p>
          <a:p>
            <a:pPr marL="342900" lvl="0" indent="-342900" algn="l">
              <a:buFont typeface="Wingdings" panose="05000000000000000000" pitchFamily="2" charset="2"/>
              <a:buChar char="v"/>
            </a:pPr>
            <a:r>
              <a:rPr lang="de-DE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Wir üben Grammatik</a:t>
            </a:r>
            <a:endParaRPr lang="de-DE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de-DE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Hausaufgabe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5730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314325" y="96189"/>
            <a:ext cx="11530013" cy="614363"/>
          </a:xfrm>
          <a:solidFill>
            <a:srgbClr val="00B0F0"/>
          </a:solidFill>
        </p:spPr>
        <p:txBody>
          <a:bodyPr>
            <a:normAutofit/>
          </a:bodyPr>
          <a:lstStyle/>
          <a:p>
            <a:pPr algn="ctr"/>
            <a:r>
              <a:rPr lang="de-DE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Kontrolle der Hausaufgabe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14325" y="839449"/>
            <a:ext cx="11530013" cy="5850911"/>
          </a:xfrm>
          <a:ln w="28575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 algn="l"/>
            <a:r>
              <a:rPr lang="de-DE" sz="4000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Antworten Sie auf die Fragen!</a:t>
            </a:r>
          </a:p>
          <a:p>
            <a:pPr lvl="0" algn="l"/>
            <a:r>
              <a:rPr lang="de-DE" sz="3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1.Wo wohnen Sie</a:t>
            </a:r>
            <a:r>
              <a:rPr lang="de-DE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lvl="0" algn="l"/>
            <a:endParaRPr lang="de-DE" sz="36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l"/>
            <a:r>
              <a:rPr lang="de-DE" sz="3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Wie ist Ihre Adresse</a:t>
            </a:r>
            <a:r>
              <a:rPr lang="de-DE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lvl="0" algn="l"/>
            <a:endParaRPr lang="de-DE" sz="36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l"/>
            <a:r>
              <a:rPr lang="de-DE" sz="3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In welchem Haus wohnen Sie</a:t>
            </a:r>
            <a:r>
              <a:rPr lang="de-DE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lvl="0" algn="l"/>
            <a:endParaRPr lang="de-DE" sz="36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l"/>
            <a:r>
              <a:rPr lang="de-DE" sz="3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Wie ist Ihr Haus?</a:t>
            </a:r>
          </a:p>
          <a:p>
            <a:pPr algn="l"/>
            <a:endParaRPr lang="de-DE" sz="2800" b="1" i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80656" y="3100887"/>
            <a:ext cx="631692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3200" b="1" dirty="0" smtClean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Meine Adresse ist </a:t>
            </a:r>
            <a:r>
              <a:rPr lang="de-DE" sz="3200" b="1" dirty="0" err="1" smtClean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de-DE" sz="3200" b="1" cap="none" spc="0" dirty="0" err="1" smtClean="0">
                <a:ln w="0"/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awoistraße</a:t>
            </a:r>
            <a:r>
              <a:rPr lang="de-DE" sz="3200" b="1" cap="none" spc="0" dirty="0" smtClean="0">
                <a:ln w="0"/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cap="none" spc="0" dirty="0">
              <a:ln w="0"/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80656" y="1902113"/>
            <a:ext cx="488627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3200" b="1" cap="none" spc="0" dirty="0" smtClean="0">
                <a:ln w="0"/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 wohne in Taschkent.</a:t>
            </a:r>
            <a:endParaRPr lang="ru-RU" sz="3200" b="1" cap="none" spc="0" dirty="0">
              <a:ln w="0"/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80656" y="4299661"/>
            <a:ext cx="953979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3200" b="1" cap="none" spc="0" dirty="0" smtClean="0">
                <a:ln w="0"/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 wohne in einem Einfamilienhaus/ Hochhaus.</a:t>
            </a:r>
            <a:endParaRPr lang="ru-RU" sz="3200" b="1" cap="none" spc="0" dirty="0">
              <a:ln w="0"/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80656" y="5587411"/>
            <a:ext cx="635141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3200" b="1" cap="none" spc="0" dirty="0" smtClean="0">
                <a:ln w="0"/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Mein Haus ist groß (nicht groß).</a:t>
            </a:r>
            <a:endParaRPr lang="ru-RU" sz="3200" b="1" cap="none" spc="0" dirty="0">
              <a:ln w="0"/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3612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6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314325" y="112000"/>
            <a:ext cx="11530013" cy="614363"/>
          </a:xfrm>
          <a:solidFill>
            <a:srgbClr val="00B0F0"/>
          </a:solidFill>
        </p:spPr>
        <p:txBody>
          <a:bodyPr>
            <a:normAutofit/>
          </a:bodyPr>
          <a:lstStyle/>
          <a:p>
            <a:pPr algn="ctr"/>
            <a:r>
              <a:rPr lang="de-DE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Kontrolle der Hausaufgabe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14325" y="869430"/>
            <a:ext cx="11530013" cy="5820930"/>
          </a:xfrm>
          <a:ln w="28575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 algn="l"/>
            <a:r>
              <a:rPr lang="de-DE" sz="4000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Antworten Sie auf die Fragen!</a:t>
            </a:r>
          </a:p>
          <a:p>
            <a:pPr lvl="0" algn="l"/>
            <a:r>
              <a:rPr lang="de-DE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de-DE" sz="3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In welchem Stock wohnen Sie</a:t>
            </a:r>
            <a:r>
              <a:rPr lang="de-DE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lvl="0" algn="l"/>
            <a:endParaRPr lang="de-DE" sz="36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l"/>
            <a:endParaRPr lang="de-DE" sz="3600" b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l"/>
            <a:r>
              <a:rPr lang="de-DE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de-DE" sz="3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Wo liegt Ihre Schule</a:t>
            </a:r>
            <a:r>
              <a:rPr lang="de-DE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lvl="0" algn="l"/>
            <a:endParaRPr lang="de-DE" sz="36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l"/>
            <a:endParaRPr lang="de-DE" sz="3600" b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l"/>
            <a:r>
              <a:rPr lang="de-DE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de-DE" sz="3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Gehen Sie zu Fuß in die Schule</a:t>
            </a:r>
            <a:r>
              <a:rPr lang="de-DE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lvl="0" algn="l"/>
            <a:endParaRPr lang="de-DE" sz="32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de-DE" sz="2800" b="1" i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58730" y="2099763"/>
            <a:ext cx="1165575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3200" b="1" dirty="0">
                <a:ln w="0"/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 wohne im zweiten </a:t>
            </a:r>
            <a:r>
              <a:rPr lang="de-DE" sz="3200" b="1" dirty="0" smtClean="0">
                <a:ln w="0"/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Stock. /Mein </a:t>
            </a:r>
            <a:r>
              <a:rPr lang="de-DE" sz="3200" b="1" dirty="0">
                <a:ln w="0"/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Haus ist eingeschossig</a:t>
            </a:r>
            <a:r>
              <a:rPr lang="de-DE" sz="3200" dirty="0">
                <a:ln w="0"/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dirty="0">
              <a:ln w="0"/>
              <a:solidFill>
                <a:prstClr val="black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36475" y="3877550"/>
            <a:ext cx="976741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3200" b="1" dirty="0">
                <a:ln w="0"/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Meine Schule liegt (nicht) weit von meinem Haus.</a:t>
            </a:r>
            <a:endParaRPr lang="ru-RU" sz="3200" b="1" dirty="0">
              <a:ln w="0"/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35673" y="5655337"/>
            <a:ext cx="1065548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3200" b="1" dirty="0">
                <a:ln w="0"/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 gehe in die Schule zu Fuß</a:t>
            </a:r>
            <a:r>
              <a:rPr lang="de-DE" sz="3200" b="1" dirty="0" smtClean="0">
                <a:ln w="0"/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./ </a:t>
            </a:r>
            <a:r>
              <a:rPr lang="de-DE" sz="3200" b="1" dirty="0">
                <a:ln w="0"/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 fahre mit dem Bus.</a:t>
            </a:r>
            <a:endParaRPr lang="ru-RU" sz="3200" b="1" dirty="0">
              <a:ln w="0"/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314325" y="226013"/>
            <a:ext cx="11530013" cy="518160"/>
          </a:xfrm>
          <a:solidFill>
            <a:srgbClr val="00B0F0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Was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können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wir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von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unseren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Freunden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erzählen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14325" y="989351"/>
            <a:ext cx="11530013" cy="5576342"/>
          </a:xfrm>
          <a:ln w="28575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endParaRPr lang="de-DE" sz="4000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Выноска-облако 2"/>
          <p:cNvSpPr/>
          <p:nvPr/>
        </p:nvSpPr>
        <p:spPr>
          <a:xfrm>
            <a:off x="4456271" y="1347978"/>
            <a:ext cx="2636520" cy="1249679"/>
          </a:xfrm>
          <a:prstGeom prst="cloudCallou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Name, Vorname</a:t>
            </a:r>
            <a:endParaRPr lang="ru-RU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6822" y="2782062"/>
            <a:ext cx="1435418" cy="1745742"/>
          </a:xfrm>
          <a:prstGeom prst="rect">
            <a:avLst/>
          </a:prstGeom>
        </p:spPr>
      </p:pic>
      <p:sp>
        <p:nvSpPr>
          <p:cNvPr id="7" name="Выноска-облако 6"/>
          <p:cNvSpPr/>
          <p:nvPr/>
        </p:nvSpPr>
        <p:spPr>
          <a:xfrm>
            <a:off x="7493256" y="1347978"/>
            <a:ext cx="2954894" cy="1618488"/>
          </a:xfrm>
          <a:prstGeom prst="cloudCallou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</a:t>
            </a:r>
            <a:endParaRPr lang="ru-RU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Выноска-облако 7"/>
          <p:cNvSpPr/>
          <p:nvPr/>
        </p:nvSpPr>
        <p:spPr>
          <a:xfrm>
            <a:off x="8644592" y="3035808"/>
            <a:ext cx="2512934" cy="1463039"/>
          </a:xfrm>
          <a:prstGeom prst="cloudCallou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Klasse</a:t>
            </a:r>
            <a:endParaRPr lang="ru-RU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Выноска-облако 8"/>
          <p:cNvSpPr/>
          <p:nvPr/>
        </p:nvSpPr>
        <p:spPr>
          <a:xfrm>
            <a:off x="6079331" y="4803647"/>
            <a:ext cx="2941318" cy="1339596"/>
          </a:xfrm>
          <a:prstGeom prst="cloudCallou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de-DE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eine/ihre Familie</a:t>
            </a:r>
            <a:endParaRPr lang="ru-RU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Выноска-облако 9"/>
          <p:cNvSpPr/>
          <p:nvPr/>
        </p:nvSpPr>
        <p:spPr>
          <a:xfrm>
            <a:off x="1055493" y="3047238"/>
            <a:ext cx="2744033" cy="1618487"/>
          </a:xfrm>
          <a:prstGeom prst="cloudCallou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Hobby</a:t>
            </a: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Interesse</a:t>
            </a:r>
            <a:endParaRPr lang="ru-RU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Выноска-облако 10"/>
          <p:cNvSpPr/>
          <p:nvPr/>
        </p:nvSpPr>
        <p:spPr>
          <a:xfrm>
            <a:off x="2585990" y="4803647"/>
            <a:ext cx="2942153" cy="1463039"/>
          </a:xfrm>
          <a:prstGeom prst="cloudCallou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de-DE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eine/ihre Adresse</a:t>
            </a:r>
            <a:endParaRPr lang="ru-RU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Выноска-облако 12"/>
          <p:cNvSpPr/>
          <p:nvPr/>
        </p:nvSpPr>
        <p:spPr>
          <a:xfrm>
            <a:off x="1055493" y="1372300"/>
            <a:ext cx="3000313" cy="1225665"/>
          </a:xfrm>
          <a:prstGeom prst="cloudCallou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Aussehen</a:t>
            </a:r>
            <a:endParaRPr lang="ru-RU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4783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457199" y="110475"/>
            <a:ext cx="11387138" cy="714375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de-DE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Wir lernen neue Wörter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457200" y="714375"/>
            <a:ext cx="11387138" cy="5786437"/>
          </a:xfrm>
          <a:ln w="38100">
            <a:solidFill>
              <a:srgbClr val="00B0F0"/>
            </a:solidFill>
          </a:ln>
        </p:spPr>
        <p:txBody>
          <a:bodyPr/>
          <a:lstStyle/>
          <a:p>
            <a:pPr algn="l"/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2350542"/>
              </p:ext>
            </p:extLst>
          </p:nvPr>
        </p:nvGraphicFramePr>
        <p:xfrm>
          <a:off x="457197" y="1078164"/>
          <a:ext cx="11387140" cy="53630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935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935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7293">
                <a:tc>
                  <a:txBody>
                    <a:bodyPr/>
                    <a:lstStyle/>
                    <a:p>
                      <a:pPr algn="ctr"/>
                      <a:r>
                        <a:rPr lang="de-DE" sz="28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bester</a:t>
                      </a:r>
                      <a:endParaRPr lang="ru-RU" sz="2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eng</a:t>
                      </a:r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yaxshi</a:t>
                      </a:r>
                      <a:endParaRPr lang="ru-RU" sz="2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1716">
                <a:tc>
                  <a:txBody>
                    <a:bodyPr/>
                    <a:lstStyle/>
                    <a:p>
                      <a:pPr algn="ctr"/>
                      <a:r>
                        <a:rPr lang="de-DE" sz="2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Zeit verbringen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vaqt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o‘tkazmoq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9743">
                <a:tc>
                  <a:txBody>
                    <a:bodyPr/>
                    <a:lstStyle/>
                    <a:p>
                      <a:pPr algn="ctr"/>
                      <a:r>
                        <a:rPr lang="de-DE" sz="2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zusammen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birga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8466">
                <a:tc>
                  <a:txBody>
                    <a:bodyPr/>
                    <a:lstStyle/>
                    <a:p>
                      <a:pPr algn="ctr"/>
                      <a:r>
                        <a:rPr lang="de-DE" sz="2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besuchen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borib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ko‘rmoq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8466">
                <a:tc>
                  <a:txBody>
                    <a:bodyPr/>
                    <a:lstStyle/>
                    <a:p>
                      <a:pPr algn="ctr"/>
                      <a:r>
                        <a:rPr lang="de-DE" sz="2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fleißig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tirishqoq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1996">
                <a:tc>
                  <a:txBody>
                    <a:bodyPr/>
                    <a:lstStyle/>
                    <a:p>
                      <a:pPr algn="ctr"/>
                      <a:r>
                        <a:rPr lang="de-DE" sz="2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sich interessieren 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qiziqmoq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8466">
                <a:tc>
                  <a:txBody>
                    <a:bodyPr/>
                    <a:lstStyle/>
                    <a:p>
                      <a:pPr algn="ctr"/>
                      <a:r>
                        <a:rPr lang="de-DE" sz="2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das Vorbild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namuna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08466">
                <a:tc>
                  <a:txBody>
                    <a:bodyPr/>
                    <a:lstStyle/>
                    <a:p>
                      <a:pPr algn="ctr"/>
                      <a:r>
                        <a:rPr lang="de-DE" sz="28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der Wuchs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bo‘y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08466">
                <a:tc>
                  <a:txBody>
                    <a:bodyPr/>
                    <a:lstStyle/>
                    <a:p>
                      <a:pPr algn="ctr"/>
                      <a:r>
                        <a:rPr lang="de-DE" sz="2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das Aussehen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tashqi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ko‘rinish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6023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314325" y="132373"/>
            <a:ext cx="11530013" cy="614363"/>
          </a:xfrm>
          <a:solidFill>
            <a:srgbClr val="00B0F0"/>
          </a:solidFill>
        </p:spPr>
        <p:txBody>
          <a:bodyPr>
            <a:normAutofit/>
          </a:bodyPr>
          <a:lstStyle/>
          <a:p>
            <a:pPr algn="ctr"/>
            <a:r>
              <a:rPr lang="de-DE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Wir lesen den Text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14325" y="974361"/>
            <a:ext cx="11530013" cy="5412151"/>
          </a:xfrm>
          <a:ln w="28575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de-DE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Mein bester Freund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de-DE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Ich habe viele Freunde. Mein bester Freund heißt </a:t>
            </a:r>
            <a:r>
              <a:rPr lang="de-DE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Komil</a:t>
            </a:r>
            <a:r>
              <a:rPr lang="de-DE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DE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Komil</a:t>
            </a:r>
            <a:r>
              <a:rPr lang="de-DE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ist 11 Jahre alt. Er ist Schüler. Er lernt gut. Wir verbringen unsere Zeit oft zusammen. Wir hören Musik, spielen Schach. Manchmal besuchen wir Theater. Mein Freund wohnt in der </a:t>
            </a:r>
            <a:r>
              <a:rPr lang="de-DE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Lolasorstraße</a:t>
            </a:r>
            <a:r>
              <a:rPr lang="de-DE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Nummer 9. Sein Vater heißt Olim. Er arbeitet in der Fabrik. Er ist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de-DE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Mechaniker. Er arbeitet fleißig. Seine Mutter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de-DE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arbeitet in der Schule. Sie ist Deutschlehrerin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de-DE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von Beruf. </a:t>
            </a:r>
            <a:r>
              <a:rPr lang="de-DE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Komil</a:t>
            </a:r>
            <a:r>
              <a:rPr lang="de-DE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interessiert sich für Sport. Nach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de-DE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 Stunde besucht </a:t>
            </a:r>
            <a:r>
              <a:rPr lang="de-DE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Komil</a:t>
            </a:r>
            <a:r>
              <a:rPr lang="de-DE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den Sportsaal. Er ist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de-DE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 Vorbild für mich.</a:t>
            </a:r>
          </a:p>
        </p:txBody>
      </p:sp>
      <p:sp>
        <p:nvSpPr>
          <p:cNvPr id="6" name="Овал 5"/>
          <p:cNvSpPr/>
          <p:nvPr/>
        </p:nvSpPr>
        <p:spPr>
          <a:xfrm>
            <a:off x="9667875" y="200238"/>
            <a:ext cx="1257300" cy="4786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>
                <a:solidFill>
                  <a:prstClr val="white"/>
                </a:solidFill>
              </a:rPr>
              <a:t>S.12</a:t>
            </a:r>
            <a:endParaRPr lang="ru-RU" sz="2400" dirty="0">
              <a:solidFill>
                <a:prstClr val="white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6825" y="3514725"/>
            <a:ext cx="2819400" cy="2767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9105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314324" y="171450"/>
            <a:ext cx="11530013" cy="614363"/>
          </a:xfrm>
          <a:solidFill>
            <a:srgbClr val="00B0F0"/>
          </a:solidFill>
        </p:spPr>
        <p:txBody>
          <a:bodyPr>
            <a:normAutofit/>
          </a:bodyPr>
          <a:lstStyle/>
          <a:p>
            <a:pPr algn="ctr"/>
            <a:r>
              <a:rPr lang="de-DE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Wir machen Übung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14325" y="785813"/>
            <a:ext cx="11530013" cy="5600699"/>
          </a:xfrm>
          <a:ln w="28575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endParaRPr lang="de-DE" sz="4000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8693847"/>
              </p:ext>
            </p:extLst>
          </p:nvPr>
        </p:nvGraphicFramePr>
        <p:xfrm>
          <a:off x="314323" y="914400"/>
          <a:ext cx="11530014" cy="5472113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30630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669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88941">
                <a:tc>
                  <a:txBody>
                    <a:bodyPr/>
                    <a:lstStyle/>
                    <a:p>
                      <a:r>
                        <a:rPr lang="de-DE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Name, Vorname</a:t>
                      </a:r>
                      <a:endParaRPr lang="ru-RU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</a:t>
                      </a:r>
                      <a:r>
                        <a:rPr lang="de-DE" sz="28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ester</a:t>
                      </a:r>
                      <a:r>
                        <a:rPr lang="de-DE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Freund heißt </a:t>
                      </a:r>
                      <a:r>
                        <a:rPr lang="de-DE" sz="28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Komil</a:t>
                      </a:r>
                      <a:r>
                        <a:rPr lang="de-DE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7133">
                <a:tc>
                  <a:txBody>
                    <a:bodyPr/>
                    <a:lstStyle/>
                    <a:p>
                      <a:r>
                        <a:rPr lang="de-DE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Alter</a:t>
                      </a:r>
                      <a:endParaRPr lang="ru-RU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Komil</a:t>
                      </a:r>
                      <a:r>
                        <a:rPr lang="de-DE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ist 11 Jahre alt.</a:t>
                      </a:r>
                      <a:endParaRPr lang="ru-RU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57431">
                <a:tc>
                  <a:txBody>
                    <a:bodyPr/>
                    <a:lstStyle/>
                    <a:p>
                      <a:r>
                        <a:rPr lang="de-DE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Adresse</a:t>
                      </a:r>
                      <a:endParaRPr lang="ru-RU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</a:t>
                      </a:r>
                      <a:r>
                        <a:rPr lang="en-US" sz="28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wohnt in der </a:t>
                      </a:r>
                      <a:r>
                        <a:rPr lang="de-DE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Lolasorstraße</a:t>
                      </a:r>
                      <a:r>
                        <a:rPr lang="de-DE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Nummer 9.</a:t>
                      </a:r>
                      <a:endParaRPr lang="ru-RU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94304">
                <a:tc>
                  <a:txBody>
                    <a:bodyPr/>
                    <a:lstStyle/>
                    <a:p>
                      <a:r>
                        <a:rPr lang="de-DE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Familie</a:t>
                      </a:r>
                      <a:endParaRPr lang="ru-RU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Sein Vater heißt Olim. Er ist</a:t>
                      </a:r>
                      <a:r>
                        <a:rPr lang="de-DE" sz="28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Mechaniker. Seine Mutter ist Deutschlehrerin von Beruf.</a:t>
                      </a:r>
                      <a:endParaRPr lang="ru-RU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94304">
                <a:tc>
                  <a:txBody>
                    <a:bodyPr/>
                    <a:lstStyle/>
                    <a:p>
                      <a:r>
                        <a:rPr lang="de-DE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Hobby/ Interesse</a:t>
                      </a:r>
                      <a:endParaRPr lang="ru-RU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Komil</a:t>
                      </a:r>
                      <a:r>
                        <a:rPr lang="de-DE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interessiert sich für Sport.</a:t>
                      </a:r>
                      <a:endParaRPr lang="ru-RU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1720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314325" y="194872"/>
            <a:ext cx="11530013" cy="614363"/>
          </a:xfrm>
          <a:solidFill>
            <a:srgbClr val="00B0F0"/>
          </a:solidFill>
        </p:spPr>
        <p:txBody>
          <a:bodyPr>
            <a:normAutofit/>
          </a:bodyPr>
          <a:lstStyle/>
          <a:p>
            <a:pPr algn="ctr"/>
            <a:r>
              <a:rPr lang="de-DE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Grammatik ( Possessivpronomen)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14325" y="1064302"/>
            <a:ext cx="11530013" cy="5322210"/>
          </a:xfrm>
          <a:ln w="28575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de-DE" sz="4000" b="1" i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Jede Person hat im Deutschen ihr </a:t>
            </a:r>
            <a:r>
              <a:rPr lang="de-DE" sz="4000" b="1" i="1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Possessivpronomen</a:t>
            </a:r>
            <a:r>
              <a:rPr lang="de-DE" sz="4000" b="1" i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de-DE" sz="4000" b="1" i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 Possessivpronomen haben im Singular die Endungen des unbestimmten Artikels und im Plural die Endungen des bestimmten Artikels.</a:t>
            </a:r>
          </a:p>
          <a:p>
            <a:pPr algn="just"/>
            <a:r>
              <a:rPr lang="de-DE" sz="4000" b="1" i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Sie stehen gewöhnlich vor einem Substantiv und antworten auf die Frage </a:t>
            </a:r>
            <a:r>
              <a:rPr lang="de-DE" sz="4000" b="1" i="1" u="sng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wessen?</a:t>
            </a:r>
          </a:p>
        </p:txBody>
      </p:sp>
    </p:spTree>
    <p:extLst>
      <p:ext uri="{BB962C8B-B14F-4D97-AF65-F5344CB8AC3E}">
        <p14:creationId xmlns:p14="http://schemas.microsoft.com/office/powerpoint/2010/main" val="2909245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3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445</TotalTime>
  <Words>639</Words>
  <Application>Microsoft Office PowerPoint</Application>
  <PresentationFormat>Широкоэкранный</PresentationFormat>
  <Paragraphs>156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15</vt:i4>
      </vt:variant>
    </vt:vector>
  </HeadingPairs>
  <TitlesOfParts>
    <vt:vector size="22" baseType="lpstr">
      <vt:lpstr>Arial</vt:lpstr>
      <vt:lpstr>Calibri</vt:lpstr>
      <vt:lpstr>Calibri Light</vt:lpstr>
      <vt:lpstr>Wingdings</vt:lpstr>
      <vt:lpstr>Тема Office</vt:lpstr>
      <vt:lpstr>Office Theme</vt:lpstr>
      <vt:lpstr>1_Тема Office</vt:lpstr>
      <vt:lpstr>DEUTSCH</vt:lpstr>
      <vt:lpstr>PLAN DER STUNDE:</vt:lpstr>
      <vt:lpstr>Kontrolle der Hausaufgabe</vt:lpstr>
      <vt:lpstr>Kontrolle der Hausaufgabe</vt:lpstr>
      <vt:lpstr>Was können wir von unseren Freunden erzählen?</vt:lpstr>
      <vt:lpstr>Wir lernen neue Wörter</vt:lpstr>
      <vt:lpstr>Wir lesen den Text</vt:lpstr>
      <vt:lpstr>Wir machen Übung</vt:lpstr>
      <vt:lpstr>Grammatik ( Possessivpronomen)</vt:lpstr>
      <vt:lpstr>Grammatik</vt:lpstr>
      <vt:lpstr>Wir üben Grammatik</vt:lpstr>
      <vt:lpstr>Übung 3</vt:lpstr>
      <vt:lpstr>Übung 3</vt:lpstr>
      <vt:lpstr>Hausaufgabe</vt:lpstr>
      <vt:lpstr>Ende der Stunde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DEUTSCH</dc:title>
  <dc:creator>Пользователь</dc:creator>
  <cp:lastModifiedBy>Пользователь</cp:lastModifiedBy>
  <cp:revision>33</cp:revision>
  <dcterms:created xsi:type="dcterms:W3CDTF">2020-09-11T20:14:10Z</dcterms:created>
  <dcterms:modified xsi:type="dcterms:W3CDTF">2020-09-19T10:23:21Z</dcterms:modified>
</cp:coreProperties>
</file>