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344" r:id="rId4"/>
    <p:sldId id="346" r:id="rId5"/>
    <p:sldId id="347" r:id="rId6"/>
    <p:sldId id="348" r:id="rId7"/>
    <p:sldId id="349" r:id="rId8"/>
    <p:sldId id="362" r:id="rId9"/>
    <p:sldId id="363" r:id="rId10"/>
    <p:sldId id="350" r:id="rId11"/>
    <p:sldId id="356" r:id="rId12"/>
    <p:sldId id="355" r:id="rId13"/>
    <p:sldId id="352" r:id="rId14"/>
    <p:sldId id="357" r:id="rId15"/>
    <p:sldId id="358" r:id="rId16"/>
    <p:sldId id="351" r:id="rId17"/>
    <p:sldId id="353" r:id="rId18"/>
    <p:sldId id="359" r:id="rId19"/>
    <p:sldId id="354" r:id="rId20"/>
    <p:sldId id="360" r:id="rId21"/>
    <p:sldId id="364" r:id="rId22"/>
    <p:sldId id="365" r:id="rId23"/>
    <p:sldId id="345" r:id="rId24"/>
    <p:sldId id="361" r:id="rId25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2" autoAdjust="0"/>
  </p:normalViewPr>
  <p:slideViewPr>
    <p:cSldViewPr>
      <p:cViewPr varScale="1">
        <p:scale>
          <a:sx n="136" d="100"/>
          <a:sy n="136" d="100"/>
        </p:scale>
        <p:origin x="612" y="12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7CF2A-017E-4E9B-BCE5-3E1644249DD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57EEBA-119E-4B7B-8032-A6041415BDDA}">
      <dgm:prSet phldrT="[Текст]"/>
      <dgm:spPr/>
      <dgm:t>
        <a:bodyPr/>
        <a:lstStyle/>
        <a:p>
          <a:r>
            <a:rPr lang="en-GB" b="0" i="0" dirty="0" err="1" smtClean="0"/>
            <a:t>Matnli</a:t>
          </a:r>
          <a:r>
            <a:rPr lang="en-GB" b="0" i="0" dirty="0" smtClean="0"/>
            <a:t> </a:t>
          </a:r>
          <a:r>
            <a:rPr lang="en-GB" b="0" i="0" dirty="0" err="1" smtClean="0"/>
            <a:t>axborot</a:t>
          </a:r>
          <a:endParaRPr lang="ru-RU" dirty="0"/>
        </a:p>
      </dgm:t>
    </dgm:pt>
    <dgm:pt modelId="{D31D2D8E-393A-44FF-9B50-C0CEB8CEF6F0}" type="parTrans" cxnId="{EDB680EF-484C-4F3B-8B5B-696B6D118469}">
      <dgm:prSet/>
      <dgm:spPr/>
      <dgm:t>
        <a:bodyPr/>
        <a:lstStyle/>
        <a:p>
          <a:endParaRPr lang="ru-RU"/>
        </a:p>
      </dgm:t>
    </dgm:pt>
    <dgm:pt modelId="{2D967439-C206-4C44-9EA6-722A22968F0F}" type="sibTrans" cxnId="{EDB680EF-484C-4F3B-8B5B-696B6D118469}">
      <dgm:prSet/>
      <dgm:spPr/>
      <dgm:t>
        <a:bodyPr/>
        <a:lstStyle/>
        <a:p>
          <a:endParaRPr lang="ru-RU"/>
        </a:p>
      </dgm:t>
    </dgm:pt>
    <dgm:pt modelId="{3CF67B09-8F0B-47F9-9AFB-23B97E4D528C}">
      <dgm:prSet phldrT="[Текст]"/>
      <dgm:spPr/>
      <dgm:t>
        <a:bodyPr/>
        <a:lstStyle/>
        <a:p>
          <a:r>
            <a:rPr lang="en-GB" b="0" i="0" dirty="0" err="1" smtClean="0"/>
            <a:t>Grafikli</a:t>
          </a:r>
          <a:r>
            <a:rPr lang="en-GB" b="0" i="0" dirty="0" smtClean="0"/>
            <a:t> </a:t>
          </a:r>
          <a:r>
            <a:rPr lang="en-GB" b="0" i="0" dirty="0" err="1" smtClean="0"/>
            <a:t>axborot</a:t>
          </a:r>
          <a:endParaRPr lang="ru-RU" dirty="0"/>
        </a:p>
      </dgm:t>
    </dgm:pt>
    <dgm:pt modelId="{8439F1EC-D84D-445A-9A3C-49AFD0C16FE1}" type="parTrans" cxnId="{8D9C69DF-17C0-45C9-B4F4-7BEBB7FCBD6B}">
      <dgm:prSet/>
      <dgm:spPr/>
      <dgm:t>
        <a:bodyPr/>
        <a:lstStyle/>
        <a:p>
          <a:endParaRPr lang="ru-RU"/>
        </a:p>
      </dgm:t>
    </dgm:pt>
    <dgm:pt modelId="{D9BFE0F1-311F-4C01-952C-E5631F46FFDC}" type="sibTrans" cxnId="{8D9C69DF-17C0-45C9-B4F4-7BEBB7FCBD6B}">
      <dgm:prSet/>
      <dgm:spPr/>
      <dgm:t>
        <a:bodyPr/>
        <a:lstStyle/>
        <a:p>
          <a:endParaRPr lang="ru-RU"/>
        </a:p>
      </dgm:t>
    </dgm:pt>
    <dgm:pt modelId="{E1E70C57-7D31-46A6-B3D0-122EED560259}">
      <dgm:prSet phldrT="[Текст]"/>
      <dgm:spPr/>
      <dgm:t>
        <a:bodyPr/>
        <a:lstStyle/>
        <a:p>
          <a:r>
            <a:rPr lang="en-GB" b="0" i="0" dirty="0" err="1" smtClean="0"/>
            <a:t>Tovushli</a:t>
          </a:r>
          <a:r>
            <a:rPr lang="en-GB" b="0" i="0" dirty="0" smtClean="0"/>
            <a:t> </a:t>
          </a:r>
          <a:r>
            <a:rPr lang="en-GB" b="0" i="0" dirty="0" err="1" smtClean="0"/>
            <a:t>axborot</a:t>
          </a:r>
          <a:endParaRPr lang="ru-RU" dirty="0"/>
        </a:p>
      </dgm:t>
    </dgm:pt>
    <dgm:pt modelId="{76743739-8F7B-40FB-83CD-9A0E004E3641}" type="parTrans" cxnId="{F054A4C1-AD5B-4BB9-8757-D758AB1B3751}">
      <dgm:prSet/>
      <dgm:spPr/>
      <dgm:t>
        <a:bodyPr/>
        <a:lstStyle/>
        <a:p>
          <a:endParaRPr lang="ru-RU"/>
        </a:p>
      </dgm:t>
    </dgm:pt>
    <dgm:pt modelId="{04254609-4687-43F8-BE33-D43952B01222}" type="sibTrans" cxnId="{F054A4C1-AD5B-4BB9-8757-D758AB1B3751}">
      <dgm:prSet/>
      <dgm:spPr/>
      <dgm:t>
        <a:bodyPr/>
        <a:lstStyle/>
        <a:p>
          <a:endParaRPr lang="ru-RU"/>
        </a:p>
      </dgm:t>
    </dgm:pt>
    <dgm:pt modelId="{EEE895BB-6917-4A35-BFEA-F25D25D2384B}">
      <dgm:prSet phldrT="[Текст]"/>
      <dgm:spPr/>
      <dgm:t>
        <a:bodyPr/>
        <a:lstStyle/>
        <a:p>
          <a:r>
            <a:rPr lang="en-GB" b="0" i="0" dirty="0" err="1" smtClean="0"/>
            <a:t>Videolavhali</a:t>
          </a:r>
          <a:r>
            <a:rPr lang="en-GB" b="0" i="0" dirty="0" smtClean="0"/>
            <a:t> </a:t>
          </a:r>
          <a:r>
            <a:rPr lang="en-GB" b="0" i="0" dirty="0" err="1" smtClean="0"/>
            <a:t>axborot</a:t>
          </a:r>
          <a:endParaRPr lang="ru-RU" dirty="0"/>
        </a:p>
      </dgm:t>
    </dgm:pt>
    <dgm:pt modelId="{FF256998-985B-44CB-AE81-83AE0AB09EFD}" type="parTrans" cxnId="{DD992851-F203-42CC-A0E5-F4311FB85898}">
      <dgm:prSet/>
      <dgm:spPr/>
      <dgm:t>
        <a:bodyPr/>
        <a:lstStyle/>
        <a:p>
          <a:endParaRPr lang="ru-RU"/>
        </a:p>
      </dgm:t>
    </dgm:pt>
    <dgm:pt modelId="{FDB66AA3-64B6-4D08-9979-6EE55935EE25}" type="sibTrans" cxnId="{DD992851-F203-42CC-A0E5-F4311FB85898}">
      <dgm:prSet/>
      <dgm:spPr/>
      <dgm:t>
        <a:bodyPr/>
        <a:lstStyle/>
        <a:p>
          <a:endParaRPr lang="ru-RU"/>
        </a:p>
      </dgm:t>
    </dgm:pt>
    <dgm:pt modelId="{488A93D1-352C-44DE-8D79-D28EDA1107FB}">
      <dgm:prSet phldrT="[Текст]"/>
      <dgm:spPr/>
      <dgm:t>
        <a:bodyPr/>
        <a:lstStyle/>
        <a:p>
          <a:r>
            <a:rPr lang="en-GB" b="0" i="0" dirty="0" err="1" smtClean="0"/>
            <a:t>Belgili</a:t>
          </a:r>
          <a:r>
            <a:rPr lang="en-GB" b="0" i="0" dirty="0" smtClean="0"/>
            <a:t> </a:t>
          </a:r>
          <a:r>
            <a:rPr lang="en-GB" b="0" i="0" dirty="0" err="1" smtClean="0"/>
            <a:t>axborot</a:t>
          </a:r>
          <a:endParaRPr lang="ru-RU" dirty="0"/>
        </a:p>
      </dgm:t>
    </dgm:pt>
    <dgm:pt modelId="{0D02F7F6-097F-49F5-9ED6-9E3371A1B387}" type="parTrans" cxnId="{FEE4BD36-3E62-43EB-AE37-A424BD28BF64}">
      <dgm:prSet/>
      <dgm:spPr/>
      <dgm:t>
        <a:bodyPr/>
        <a:lstStyle/>
        <a:p>
          <a:endParaRPr lang="ru-RU"/>
        </a:p>
      </dgm:t>
    </dgm:pt>
    <dgm:pt modelId="{21F760FC-8EB1-426E-AD1C-334262976C0B}" type="sibTrans" cxnId="{FEE4BD36-3E62-43EB-AE37-A424BD28BF64}">
      <dgm:prSet/>
      <dgm:spPr/>
      <dgm:t>
        <a:bodyPr/>
        <a:lstStyle/>
        <a:p>
          <a:endParaRPr lang="ru-RU"/>
        </a:p>
      </dgm:t>
    </dgm:pt>
    <dgm:pt modelId="{6177924D-A999-412A-9EC3-C054DF9B0862}">
      <dgm:prSet phldrT="[Текст]"/>
      <dgm:spPr/>
      <dgm:t>
        <a:bodyPr/>
        <a:lstStyle/>
        <a:p>
          <a:r>
            <a:rPr lang="en-GB" b="0" i="0" dirty="0" err="1" smtClean="0"/>
            <a:t>Raqamli</a:t>
          </a:r>
          <a:r>
            <a:rPr lang="en-GB" b="0" i="0" dirty="0" smtClean="0"/>
            <a:t> </a:t>
          </a:r>
          <a:r>
            <a:rPr lang="en-GB" b="0" i="0" dirty="0" err="1" smtClean="0"/>
            <a:t>axborot</a:t>
          </a:r>
          <a:endParaRPr lang="ru-RU" dirty="0"/>
        </a:p>
      </dgm:t>
    </dgm:pt>
    <dgm:pt modelId="{B8B83603-E68E-40EE-96D9-B73D6CFAB68F}" type="parTrans" cxnId="{8FA3D38B-6E04-4322-9481-A2AC7C0B3B8E}">
      <dgm:prSet/>
      <dgm:spPr/>
      <dgm:t>
        <a:bodyPr/>
        <a:lstStyle/>
        <a:p>
          <a:endParaRPr lang="ru-RU"/>
        </a:p>
      </dgm:t>
    </dgm:pt>
    <dgm:pt modelId="{98A4BE92-13F1-4F73-B6FF-A987C147F68C}" type="sibTrans" cxnId="{8FA3D38B-6E04-4322-9481-A2AC7C0B3B8E}">
      <dgm:prSet/>
      <dgm:spPr/>
      <dgm:t>
        <a:bodyPr/>
        <a:lstStyle/>
        <a:p>
          <a:endParaRPr lang="ru-RU"/>
        </a:p>
      </dgm:t>
    </dgm:pt>
    <dgm:pt modelId="{60090110-18EA-4276-8386-9CA228E302B8}" type="pres">
      <dgm:prSet presAssocID="{AF87CF2A-017E-4E9B-BCE5-3E1644249D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EA4A9A-0DF8-4169-B952-B2033B61883E}" type="pres">
      <dgm:prSet presAssocID="{7D57EEBA-119E-4B7B-8032-A6041415BDDA}" presName="root" presStyleCnt="0"/>
      <dgm:spPr/>
    </dgm:pt>
    <dgm:pt modelId="{E4328981-48C0-4B83-80A1-A29305CB6D93}" type="pres">
      <dgm:prSet presAssocID="{7D57EEBA-119E-4B7B-8032-A6041415BDDA}" presName="rootComposite" presStyleCnt="0"/>
      <dgm:spPr/>
    </dgm:pt>
    <dgm:pt modelId="{A3DE8ADB-ECB5-43E7-A8FF-0D2B28CDC28A}" type="pres">
      <dgm:prSet presAssocID="{7D57EEBA-119E-4B7B-8032-A6041415BDDA}" presName="rootText" presStyleLbl="node1" presStyleIdx="0" presStyleCnt="2" custLinFactX="-15056" custLinFactNeighborX="-100000" custLinFactNeighborY="14078"/>
      <dgm:spPr/>
      <dgm:t>
        <a:bodyPr/>
        <a:lstStyle/>
        <a:p>
          <a:endParaRPr lang="ru-RU"/>
        </a:p>
      </dgm:t>
    </dgm:pt>
    <dgm:pt modelId="{B29CCEC5-D5F4-46E0-BD3A-6678C5111E9E}" type="pres">
      <dgm:prSet presAssocID="{7D57EEBA-119E-4B7B-8032-A6041415BDDA}" presName="rootConnector" presStyleLbl="node1" presStyleIdx="0" presStyleCnt="2"/>
      <dgm:spPr/>
      <dgm:t>
        <a:bodyPr/>
        <a:lstStyle/>
        <a:p>
          <a:endParaRPr lang="ru-RU"/>
        </a:p>
      </dgm:t>
    </dgm:pt>
    <dgm:pt modelId="{9D1A246F-E3BB-468C-BC70-0CD99E69D40C}" type="pres">
      <dgm:prSet presAssocID="{7D57EEBA-119E-4B7B-8032-A6041415BDDA}" presName="childShape" presStyleCnt="0"/>
      <dgm:spPr/>
    </dgm:pt>
    <dgm:pt modelId="{73BCBFDC-FB2A-4FCF-971A-DD9632B761C6}" type="pres">
      <dgm:prSet presAssocID="{8439F1EC-D84D-445A-9A3C-49AFD0C16FE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E8AFC0B-A2CA-4E63-8B6A-C79A0BD41EAB}" type="pres">
      <dgm:prSet presAssocID="{3CF67B09-8F0B-47F9-9AFB-23B97E4D528C}" presName="childText" presStyleLbl="bgAcc1" presStyleIdx="0" presStyleCnt="4" custLinFactNeighborX="-26597" custLinFactNeighborY="2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43970-52B7-4817-B717-801073BF1990}" type="pres">
      <dgm:prSet presAssocID="{76743739-8F7B-40FB-83CD-9A0E004E364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E2AD00A-9BC4-49EE-B827-BA783E04420F}" type="pres">
      <dgm:prSet presAssocID="{E1E70C57-7D31-46A6-B3D0-122EED560259}" presName="childText" presStyleLbl="bgAcc1" presStyleIdx="1" presStyleCnt="4" custLinFactNeighborX="17847" custLinFactNeighborY="5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1F573-F5CF-4AD0-A40C-B5055A3AB672}" type="pres">
      <dgm:prSet presAssocID="{EEE895BB-6917-4A35-BFEA-F25D25D2384B}" presName="root" presStyleCnt="0"/>
      <dgm:spPr/>
    </dgm:pt>
    <dgm:pt modelId="{A3AEE2C2-EE09-4EDD-BB40-16188862B5B0}" type="pres">
      <dgm:prSet presAssocID="{EEE895BB-6917-4A35-BFEA-F25D25D2384B}" presName="rootComposite" presStyleCnt="0"/>
      <dgm:spPr/>
    </dgm:pt>
    <dgm:pt modelId="{3FAB8F52-D6BE-4D8E-9E3F-0A43836F88BF}" type="pres">
      <dgm:prSet presAssocID="{EEE895BB-6917-4A35-BFEA-F25D25D2384B}" presName="rootText" presStyleLbl="node1" presStyleIdx="1" presStyleCnt="2" custLinFactNeighborX="-5389" custLinFactNeighborY="14078"/>
      <dgm:spPr/>
      <dgm:t>
        <a:bodyPr/>
        <a:lstStyle/>
        <a:p>
          <a:endParaRPr lang="ru-RU"/>
        </a:p>
      </dgm:t>
    </dgm:pt>
    <dgm:pt modelId="{A3116583-DECB-43F9-B665-E567478D42DC}" type="pres">
      <dgm:prSet presAssocID="{EEE895BB-6917-4A35-BFEA-F25D25D2384B}" presName="rootConnector" presStyleLbl="node1" presStyleIdx="1" presStyleCnt="2"/>
      <dgm:spPr/>
      <dgm:t>
        <a:bodyPr/>
        <a:lstStyle/>
        <a:p>
          <a:endParaRPr lang="ru-RU"/>
        </a:p>
      </dgm:t>
    </dgm:pt>
    <dgm:pt modelId="{7D30FF42-1E50-4C89-9D83-B8A344A9D627}" type="pres">
      <dgm:prSet presAssocID="{EEE895BB-6917-4A35-BFEA-F25D25D2384B}" presName="childShape" presStyleCnt="0"/>
      <dgm:spPr/>
    </dgm:pt>
    <dgm:pt modelId="{E123F12D-1096-4BB8-8E5A-0BA84857410A}" type="pres">
      <dgm:prSet presAssocID="{0D02F7F6-097F-49F5-9ED6-9E3371A1B38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62CBDF71-FEA0-4740-A22F-73E4401D6315}" type="pres">
      <dgm:prSet presAssocID="{488A93D1-352C-44DE-8D79-D28EDA1107FB}" presName="childText" presStyleLbl="bgAcc1" presStyleIdx="2" presStyleCnt="4" custLinFactX="10486" custLinFactNeighborX="100000" custLinFactNeighborY="2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ADA0A-1AB7-4EDD-83A2-D0CAB402F75B}" type="pres">
      <dgm:prSet presAssocID="{B8B83603-E68E-40EE-96D9-B73D6CFAB68F}" presName="Name13" presStyleLbl="parChTrans1D2" presStyleIdx="3" presStyleCnt="4"/>
      <dgm:spPr/>
      <dgm:t>
        <a:bodyPr/>
        <a:lstStyle/>
        <a:p>
          <a:endParaRPr lang="ru-RU"/>
        </a:p>
      </dgm:t>
    </dgm:pt>
    <dgm:pt modelId="{72874406-3A4B-4C27-A114-0EC6E8044B89}" type="pres">
      <dgm:prSet presAssocID="{6177924D-A999-412A-9EC3-C054DF9B0862}" presName="childText" presStyleLbl="bgAcc1" presStyleIdx="3" presStyleCnt="4" custLinFactNeighborX="92708" custLinFactNeighborY="-8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C85DF5-CEFF-4DB5-A309-A9368C29BBAD}" type="presOf" srcId="{76743739-8F7B-40FB-83CD-9A0E004E3641}" destId="{48243970-52B7-4817-B717-801073BF1990}" srcOrd="0" destOrd="0" presId="urn:microsoft.com/office/officeart/2005/8/layout/hierarchy3"/>
    <dgm:cxn modelId="{315BCF3D-C7FD-40CE-9B9B-D080EEAA731C}" type="presOf" srcId="{EEE895BB-6917-4A35-BFEA-F25D25D2384B}" destId="{A3116583-DECB-43F9-B665-E567478D42DC}" srcOrd="1" destOrd="0" presId="urn:microsoft.com/office/officeart/2005/8/layout/hierarchy3"/>
    <dgm:cxn modelId="{AA0AF903-33F6-4854-852B-7602AB16CABF}" type="presOf" srcId="{E1E70C57-7D31-46A6-B3D0-122EED560259}" destId="{0E2AD00A-9BC4-49EE-B827-BA783E04420F}" srcOrd="0" destOrd="0" presId="urn:microsoft.com/office/officeart/2005/8/layout/hierarchy3"/>
    <dgm:cxn modelId="{B91517E4-D93B-409C-88E0-4D923052BCE5}" type="presOf" srcId="{8439F1EC-D84D-445A-9A3C-49AFD0C16FE1}" destId="{73BCBFDC-FB2A-4FCF-971A-DD9632B761C6}" srcOrd="0" destOrd="0" presId="urn:microsoft.com/office/officeart/2005/8/layout/hierarchy3"/>
    <dgm:cxn modelId="{B89BDD68-02C2-48F1-B5A1-403123FC96D5}" type="presOf" srcId="{B8B83603-E68E-40EE-96D9-B73D6CFAB68F}" destId="{258ADA0A-1AB7-4EDD-83A2-D0CAB402F75B}" srcOrd="0" destOrd="0" presId="urn:microsoft.com/office/officeart/2005/8/layout/hierarchy3"/>
    <dgm:cxn modelId="{EDB680EF-484C-4F3B-8B5B-696B6D118469}" srcId="{AF87CF2A-017E-4E9B-BCE5-3E1644249DD9}" destId="{7D57EEBA-119E-4B7B-8032-A6041415BDDA}" srcOrd="0" destOrd="0" parTransId="{D31D2D8E-393A-44FF-9B50-C0CEB8CEF6F0}" sibTransId="{2D967439-C206-4C44-9EA6-722A22968F0F}"/>
    <dgm:cxn modelId="{A01A5B1A-195A-4A80-B8B7-A4F3A836EE1A}" type="presOf" srcId="{488A93D1-352C-44DE-8D79-D28EDA1107FB}" destId="{62CBDF71-FEA0-4740-A22F-73E4401D6315}" srcOrd="0" destOrd="0" presId="urn:microsoft.com/office/officeart/2005/8/layout/hierarchy3"/>
    <dgm:cxn modelId="{99C27368-B729-42CC-A98F-EF9B65F0DCC2}" type="presOf" srcId="{AF87CF2A-017E-4E9B-BCE5-3E1644249DD9}" destId="{60090110-18EA-4276-8386-9CA228E302B8}" srcOrd="0" destOrd="0" presId="urn:microsoft.com/office/officeart/2005/8/layout/hierarchy3"/>
    <dgm:cxn modelId="{FEE4BD36-3E62-43EB-AE37-A424BD28BF64}" srcId="{EEE895BB-6917-4A35-BFEA-F25D25D2384B}" destId="{488A93D1-352C-44DE-8D79-D28EDA1107FB}" srcOrd="0" destOrd="0" parTransId="{0D02F7F6-097F-49F5-9ED6-9E3371A1B387}" sibTransId="{21F760FC-8EB1-426E-AD1C-334262976C0B}"/>
    <dgm:cxn modelId="{DD992851-F203-42CC-A0E5-F4311FB85898}" srcId="{AF87CF2A-017E-4E9B-BCE5-3E1644249DD9}" destId="{EEE895BB-6917-4A35-BFEA-F25D25D2384B}" srcOrd="1" destOrd="0" parTransId="{FF256998-985B-44CB-AE81-83AE0AB09EFD}" sibTransId="{FDB66AA3-64B6-4D08-9979-6EE55935EE25}"/>
    <dgm:cxn modelId="{8FA3D38B-6E04-4322-9481-A2AC7C0B3B8E}" srcId="{EEE895BB-6917-4A35-BFEA-F25D25D2384B}" destId="{6177924D-A999-412A-9EC3-C054DF9B0862}" srcOrd="1" destOrd="0" parTransId="{B8B83603-E68E-40EE-96D9-B73D6CFAB68F}" sibTransId="{98A4BE92-13F1-4F73-B6FF-A987C147F68C}"/>
    <dgm:cxn modelId="{87DFB1B8-A3A9-4803-9C07-9285D469E774}" type="presOf" srcId="{3CF67B09-8F0B-47F9-9AFB-23B97E4D528C}" destId="{3E8AFC0B-A2CA-4E63-8B6A-C79A0BD41EAB}" srcOrd="0" destOrd="0" presId="urn:microsoft.com/office/officeart/2005/8/layout/hierarchy3"/>
    <dgm:cxn modelId="{8D9C69DF-17C0-45C9-B4F4-7BEBB7FCBD6B}" srcId="{7D57EEBA-119E-4B7B-8032-A6041415BDDA}" destId="{3CF67B09-8F0B-47F9-9AFB-23B97E4D528C}" srcOrd="0" destOrd="0" parTransId="{8439F1EC-D84D-445A-9A3C-49AFD0C16FE1}" sibTransId="{D9BFE0F1-311F-4C01-952C-E5631F46FFDC}"/>
    <dgm:cxn modelId="{23EF8DB2-217D-4714-84B1-24303E7D540A}" type="presOf" srcId="{6177924D-A999-412A-9EC3-C054DF9B0862}" destId="{72874406-3A4B-4C27-A114-0EC6E8044B89}" srcOrd="0" destOrd="0" presId="urn:microsoft.com/office/officeart/2005/8/layout/hierarchy3"/>
    <dgm:cxn modelId="{F054A4C1-AD5B-4BB9-8757-D758AB1B3751}" srcId="{7D57EEBA-119E-4B7B-8032-A6041415BDDA}" destId="{E1E70C57-7D31-46A6-B3D0-122EED560259}" srcOrd="1" destOrd="0" parTransId="{76743739-8F7B-40FB-83CD-9A0E004E3641}" sibTransId="{04254609-4687-43F8-BE33-D43952B01222}"/>
    <dgm:cxn modelId="{12492145-BD5B-40A1-AA75-F5A74012A7AE}" type="presOf" srcId="{0D02F7F6-097F-49F5-9ED6-9E3371A1B387}" destId="{E123F12D-1096-4BB8-8E5A-0BA84857410A}" srcOrd="0" destOrd="0" presId="urn:microsoft.com/office/officeart/2005/8/layout/hierarchy3"/>
    <dgm:cxn modelId="{70D85ABD-2FCE-4B91-8CDF-1541B2AC1782}" type="presOf" srcId="{7D57EEBA-119E-4B7B-8032-A6041415BDDA}" destId="{B29CCEC5-D5F4-46E0-BD3A-6678C5111E9E}" srcOrd="1" destOrd="0" presId="urn:microsoft.com/office/officeart/2005/8/layout/hierarchy3"/>
    <dgm:cxn modelId="{7FE1BD07-D765-4332-8D33-BDE1D71A37CD}" type="presOf" srcId="{7D57EEBA-119E-4B7B-8032-A6041415BDDA}" destId="{A3DE8ADB-ECB5-43E7-A8FF-0D2B28CDC28A}" srcOrd="0" destOrd="0" presId="urn:microsoft.com/office/officeart/2005/8/layout/hierarchy3"/>
    <dgm:cxn modelId="{B9D11937-C70F-4B2F-BF38-5A74A966F7E4}" type="presOf" srcId="{EEE895BB-6917-4A35-BFEA-F25D25D2384B}" destId="{3FAB8F52-D6BE-4D8E-9E3F-0A43836F88BF}" srcOrd="0" destOrd="0" presId="urn:microsoft.com/office/officeart/2005/8/layout/hierarchy3"/>
    <dgm:cxn modelId="{68B6D11C-1EDF-4D78-99D9-1A5AB6B965B1}" type="presParOf" srcId="{60090110-18EA-4276-8386-9CA228E302B8}" destId="{C1EA4A9A-0DF8-4169-B952-B2033B61883E}" srcOrd="0" destOrd="0" presId="urn:microsoft.com/office/officeart/2005/8/layout/hierarchy3"/>
    <dgm:cxn modelId="{E15B200F-1A2A-4774-82B7-9D6AC3B7DEB9}" type="presParOf" srcId="{C1EA4A9A-0DF8-4169-B952-B2033B61883E}" destId="{E4328981-48C0-4B83-80A1-A29305CB6D93}" srcOrd="0" destOrd="0" presId="urn:microsoft.com/office/officeart/2005/8/layout/hierarchy3"/>
    <dgm:cxn modelId="{7AF44122-F2E7-4A82-B92F-5CED6E012BEF}" type="presParOf" srcId="{E4328981-48C0-4B83-80A1-A29305CB6D93}" destId="{A3DE8ADB-ECB5-43E7-A8FF-0D2B28CDC28A}" srcOrd="0" destOrd="0" presId="urn:microsoft.com/office/officeart/2005/8/layout/hierarchy3"/>
    <dgm:cxn modelId="{E61ACFD8-E3CF-4F78-AF58-C94183E997D8}" type="presParOf" srcId="{E4328981-48C0-4B83-80A1-A29305CB6D93}" destId="{B29CCEC5-D5F4-46E0-BD3A-6678C5111E9E}" srcOrd="1" destOrd="0" presId="urn:microsoft.com/office/officeart/2005/8/layout/hierarchy3"/>
    <dgm:cxn modelId="{DD764E37-6FF9-4EA0-87D5-2ACC266275A1}" type="presParOf" srcId="{C1EA4A9A-0DF8-4169-B952-B2033B61883E}" destId="{9D1A246F-E3BB-468C-BC70-0CD99E69D40C}" srcOrd="1" destOrd="0" presId="urn:microsoft.com/office/officeart/2005/8/layout/hierarchy3"/>
    <dgm:cxn modelId="{6E909CB6-B102-4DDC-BD8F-A5C1BE461482}" type="presParOf" srcId="{9D1A246F-E3BB-468C-BC70-0CD99E69D40C}" destId="{73BCBFDC-FB2A-4FCF-971A-DD9632B761C6}" srcOrd="0" destOrd="0" presId="urn:microsoft.com/office/officeart/2005/8/layout/hierarchy3"/>
    <dgm:cxn modelId="{1107B990-C003-4897-8E8A-F635CC11B95A}" type="presParOf" srcId="{9D1A246F-E3BB-468C-BC70-0CD99E69D40C}" destId="{3E8AFC0B-A2CA-4E63-8B6A-C79A0BD41EAB}" srcOrd="1" destOrd="0" presId="urn:microsoft.com/office/officeart/2005/8/layout/hierarchy3"/>
    <dgm:cxn modelId="{51463104-521D-4EBF-9D3C-3F39C0029CA4}" type="presParOf" srcId="{9D1A246F-E3BB-468C-BC70-0CD99E69D40C}" destId="{48243970-52B7-4817-B717-801073BF1990}" srcOrd="2" destOrd="0" presId="urn:microsoft.com/office/officeart/2005/8/layout/hierarchy3"/>
    <dgm:cxn modelId="{A7A113EF-CE6F-45B9-9CB4-D188A1D1DE0E}" type="presParOf" srcId="{9D1A246F-E3BB-468C-BC70-0CD99E69D40C}" destId="{0E2AD00A-9BC4-49EE-B827-BA783E04420F}" srcOrd="3" destOrd="0" presId="urn:microsoft.com/office/officeart/2005/8/layout/hierarchy3"/>
    <dgm:cxn modelId="{1F4CC6B8-75A6-40A7-A236-F5B463AE2FC4}" type="presParOf" srcId="{60090110-18EA-4276-8386-9CA228E302B8}" destId="{0F51F573-F5CF-4AD0-A40C-B5055A3AB672}" srcOrd="1" destOrd="0" presId="urn:microsoft.com/office/officeart/2005/8/layout/hierarchy3"/>
    <dgm:cxn modelId="{743D63B4-8EFF-4CB2-8F0E-9F182FE27CF1}" type="presParOf" srcId="{0F51F573-F5CF-4AD0-A40C-B5055A3AB672}" destId="{A3AEE2C2-EE09-4EDD-BB40-16188862B5B0}" srcOrd="0" destOrd="0" presId="urn:microsoft.com/office/officeart/2005/8/layout/hierarchy3"/>
    <dgm:cxn modelId="{9B841301-8206-48BE-9E93-D59A0A0F0388}" type="presParOf" srcId="{A3AEE2C2-EE09-4EDD-BB40-16188862B5B0}" destId="{3FAB8F52-D6BE-4D8E-9E3F-0A43836F88BF}" srcOrd="0" destOrd="0" presId="urn:microsoft.com/office/officeart/2005/8/layout/hierarchy3"/>
    <dgm:cxn modelId="{2E120F70-A451-45C0-AEDA-D92AA361C758}" type="presParOf" srcId="{A3AEE2C2-EE09-4EDD-BB40-16188862B5B0}" destId="{A3116583-DECB-43F9-B665-E567478D42DC}" srcOrd="1" destOrd="0" presId="urn:microsoft.com/office/officeart/2005/8/layout/hierarchy3"/>
    <dgm:cxn modelId="{F93CB6FC-14A8-4B43-B5ED-05FB6D9928D8}" type="presParOf" srcId="{0F51F573-F5CF-4AD0-A40C-B5055A3AB672}" destId="{7D30FF42-1E50-4C89-9D83-B8A344A9D627}" srcOrd="1" destOrd="0" presId="urn:microsoft.com/office/officeart/2005/8/layout/hierarchy3"/>
    <dgm:cxn modelId="{E601D156-1C8C-4675-88D5-39AE60206C3C}" type="presParOf" srcId="{7D30FF42-1E50-4C89-9D83-B8A344A9D627}" destId="{E123F12D-1096-4BB8-8E5A-0BA84857410A}" srcOrd="0" destOrd="0" presId="urn:microsoft.com/office/officeart/2005/8/layout/hierarchy3"/>
    <dgm:cxn modelId="{FE755886-0C92-440A-84BE-371CD359AA16}" type="presParOf" srcId="{7D30FF42-1E50-4C89-9D83-B8A344A9D627}" destId="{62CBDF71-FEA0-4740-A22F-73E4401D6315}" srcOrd="1" destOrd="0" presId="urn:microsoft.com/office/officeart/2005/8/layout/hierarchy3"/>
    <dgm:cxn modelId="{3DB2F3C6-0F7F-4B01-B1F3-C0B77D514D2C}" type="presParOf" srcId="{7D30FF42-1E50-4C89-9D83-B8A344A9D627}" destId="{258ADA0A-1AB7-4EDD-83A2-D0CAB402F75B}" srcOrd="2" destOrd="0" presId="urn:microsoft.com/office/officeart/2005/8/layout/hierarchy3"/>
    <dgm:cxn modelId="{AB2FC060-E72F-44EC-A3D4-D05BD8ED08E4}" type="presParOf" srcId="{7D30FF42-1E50-4C89-9D83-B8A344A9D627}" destId="{72874406-3A4B-4C27-A114-0EC6E8044B8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83CD5-805B-4A48-B883-82EFBD8FDF8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41B7E-6EE8-4B0E-B162-4C7B383F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6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41B7E-6EE8-4B0E-B162-4C7B383F64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0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41B7E-6EE8-4B0E-B162-4C7B383F644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14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B43B-F9C4-4F07-8928-1FF846DD1A8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plus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709"/>
            <a:ext cx="5760085" cy="9226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071" y="140549"/>
            <a:ext cx="4195227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2400" dirty="0" err="1" smtClean="0"/>
              <a:t>Informatika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axborot</a:t>
            </a:r>
            <a:r>
              <a:rPr lang="en-US" sz="2400" dirty="0" smtClean="0"/>
              <a:t> </a:t>
            </a:r>
            <a:r>
              <a:rPr lang="en-US" sz="2400" dirty="0" err="1" smtClean="0"/>
              <a:t>texnologiyalari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901700" y="1179760"/>
            <a:ext cx="4343400" cy="174663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AXBOROT VA RAQAMLI TEXNOLOGIYALAR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b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b="1" i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b="1" i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en-US" sz="16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Oʻqituvchi</a:t>
            </a:r>
            <a:r>
              <a:rPr lang="en-US" sz="16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600" b="1" i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Qurbonova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Nozima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Ulugʻbek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endParaRPr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348865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8"/>
          <p:cNvGrpSpPr/>
          <p:nvPr/>
        </p:nvGrpSpPr>
        <p:grpSpPr>
          <a:xfrm>
            <a:off x="4569776" y="212867"/>
            <a:ext cx="824679" cy="634365"/>
            <a:chOff x="4686759" y="212867"/>
            <a:chExt cx="634365" cy="634365"/>
          </a:xfrm>
        </p:grpSpPr>
        <p:sp>
          <p:nvSpPr>
            <p:cNvPr id="15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1"/>
          <p:cNvSpPr txBox="1"/>
          <p:nvPr/>
        </p:nvSpPr>
        <p:spPr>
          <a:xfrm>
            <a:off x="4656455" y="364383"/>
            <a:ext cx="173355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7" name="object 12"/>
          <p:cNvSpPr txBox="1"/>
          <p:nvPr/>
        </p:nvSpPr>
        <p:spPr>
          <a:xfrm>
            <a:off x="4864100" y="452506"/>
            <a:ext cx="53340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b="1" spc="5" dirty="0" smtClean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lang="en-US" sz="1300" b="1" spc="5" dirty="0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" y="550855"/>
            <a:ext cx="5638800" cy="615553"/>
          </a:xfrm>
        </p:spPr>
        <p:txBody>
          <a:bodyPr/>
          <a:lstStyle/>
          <a:p>
            <a:pPr algn="ctr"/>
            <a:r>
              <a:rPr lang="en-GB" sz="2000" b="0" dirty="0" err="1">
                <a:solidFill>
                  <a:schemeClr val="tx1"/>
                </a:solidFill>
              </a:rPr>
              <a:t>Axborotlar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turli-tuman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 smtClean="0">
                <a:solidFill>
                  <a:schemeClr val="tx1"/>
                </a:solidFill>
              </a:rPr>
              <a:t>ko</a:t>
            </a:r>
            <a:r>
              <a:rPr lang="en-GB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000" b="0" dirty="0" err="1" smtClean="0">
                <a:solidFill>
                  <a:schemeClr val="tx1"/>
                </a:solidFill>
              </a:rPr>
              <a:t>rinishda</a:t>
            </a:r>
            <a:r>
              <a:rPr lang="en-GB" sz="2000" b="0" dirty="0" smtClean="0">
                <a:solidFill>
                  <a:schemeClr val="tx1"/>
                </a:solidFill>
              </a:rPr>
              <a:t> </a:t>
            </a:r>
            <a:r>
              <a:rPr lang="en-GB" sz="2000" b="0" dirty="0" err="1" smtClean="0">
                <a:solidFill>
                  <a:schemeClr val="tx1"/>
                </a:solidFill>
              </a:rPr>
              <a:t>bo</a:t>
            </a:r>
            <a:r>
              <a:rPr lang="en-GB" sz="20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000" b="0" dirty="0" err="1" smtClean="0">
                <a:solidFill>
                  <a:schemeClr val="tx1"/>
                </a:solidFill>
              </a:rPr>
              <a:t>lib</a:t>
            </a:r>
            <a:r>
              <a:rPr lang="en-GB" sz="2000" b="0" dirty="0">
                <a:solidFill>
                  <a:schemeClr val="tx1"/>
                </a:solidFill>
              </a:rPr>
              <a:t>, </a:t>
            </a:r>
            <a:r>
              <a:rPr lang="en-GB" sz="2000" b="0" dirty="0" err="1">
                <a:solidFill>
                  <a:schemeClr val="tx1"/>
                </a:solidFill>
              </a:rPr>
              <a:t>ularni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quyidagicha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ifodalash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 smtClean="0">
                <a:solidFill>
                  <a:schemeClr val="tx1"/>
                </a:solidFill>
              </a:rPr>
              <a:t>mumkin</a:t>
            </a:r>
            <a:r>
              <a:rPr lang="en-GB" sz="2000" b="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72090326"/>
              </p:ext>
            </p:extLst>
          </p:nvPr>
        </p:nvGraphicFramePr>
        <p:xfrm>
          <a:off x="368300" y="1241425"/>
          <a:ext cx="4876800" cy="1876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kern="0" smtClean="0"/>
              <a:t>AXBOROT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98582453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DE8ADB-ECB5-43E7-A8FF-0D2B28CDC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A3DE8ADB-ECB5-43E7-A8FF-0D2B28CDC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BCBFDC-FB2A-4FCF-971A-DD9632B76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73BCBFDC-FB2A-4FCF-971A-DD9632B76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8AFC0B-A2CA-4E63-8B6A-C79A0BD41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3E8AFC0B-A2CA-4E63-8B6A-C79A0BD41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243970-52B7-4817-B717-801073BF1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48243970-52B7-4817-B717-801073BF1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2AD00A-9BC4-49EE-B827-BA783E044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0E2AD00A-9BC4-49EE-B827-BA783E044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AB8F52-D6BE-4D8E-9E3F-0A43836F8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3FAB8F52-D6BE-4D8E-9E3F-0A43836F8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23F12D-1096-4BB8-8E5A-0BA848574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E123F12D-1096-4BB8-8E5A-0BA848574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CBDF71-FEA0-4740-A22F-73E4401D6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62CBDF71-FEA0-4740-A22F-73E4401D6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8ADA0A-1AB7-4EDD-83A2-D0CAB402F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258ADA0A-1AB7-4EDD-83A2-D0CAB402F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874406-3A4B-4C27-A114-0EC6E8044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72874406-3A4B-4C27-A114-0EC6E8044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59" y="617502"/>
            <a:ext cx="5668982" cy="246221"/>
          </a:xfrm>
        </p:spPr>
        <p:txBody>
          <a:bodyPr anchor="ctr"/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</a:rPr>
              <a:t>Axborot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tr-TR" sz="1600" dirty="0" smtClean="0">
                <a:solidFill>
                  <a:srgbClr val="002060"/>
                </a:solidFill>
              </a:rPr>
              <a:t>muhim </a:t>
            </a:r>
            <a:r>
              <a:rPr lang="tr-TR" sz="1600" dirty="0">
                <a:solidFill>
                  <a:srgbClr val="002060"/>
                </a:solidFill>
              </a:rPr>
              <a:t>uchta xususiyatga ega  bo‘lishi lozim</a:t>
            </a:r>
            <a:r>
              <a:rPr lang="tr-TR" sz="1600" dirty="0" smtClean="0"/>
              <a:t>: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646" y="863723"/>
            <a:ext cx="5486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24000"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a’lum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darajada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qimmatli bo‘lishi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Aks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undan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foy­dalanish 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ehtiyoji  tug‘ilmaydi.  Qimmatli  axborot  vaqt  o‘tishi  bilan  o‘z qimmatini yo‘qotishi mumkin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755953"/>
            <a:ext cx="3187700" cy="13990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6636" y="110257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AXBOROTNING 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 XUSUS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7153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9700" y="544761"/>
            <a:ext cx="5562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2000"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o‘liq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Ya’ni axborot o‘rganilayotgan narsa yoki 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ho­disani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har taraflama to‘liq ifodalashi lozim. Aks holda axborotni noto‘g‘ri tushunishga va natijada, xato qaror qabul qilishga olib keladi.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52" y="1774825"/>
            <a:ext cx="2882900" cy="13716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AXBOROTNING 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 XUSUS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1672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400" cy="923330"/>
          </a:xfrm>
        </p:spPr>
        <p:txBody>
          <a:bodyPr/>
          <a:lstStyle/>
          <a:p>
            <a:pPr lvl="0" indent="252000" algn="just"/>
            <a:r>
              <a:rPr lang="en-US" sz="2000" b="1" i="0" dirty="0" smtClean="0"/>
              <a:t>I</a:t>
            </a:r>
            <a:r>
              <a:rPr lang="tr-TR" sz="2000" b="1" i="0" dirty="0" smtClean="0"/>
              <a:t>shonchli </a:t>
            </a:r>
            <a:r>
              <a:rPr lang="tr-TR" sz="2000" b="1" i="0" dirty="0"/>
              <a:t>bo‘lishi</a:t>
            </a:r>
            <a:r>
              <a:rPr lang="tr-TR" sz="2000" i="0" dirty="0"/>
              <a:t>.  Aks  </a:t>
            </a:r>
            <a:r>
              <a:rPr lang="tr-TR" sz="2000" i="0" dirty="0" smtClean="0"/>
              <a:t>holda</a:t>
            </a:r>
            <a:r>
              <a:rPr lang="en-US" sz="2000" i="0" dirty="0" smtClean="0"/>
              <a:t>,</a:t>
            </a:r>
            <a:r>
              <a:rPr lang="tr-TR" sz="2000" i="0" dirty="0" smtClean="0"/>
              <a:t>  </a:t>
            </a:r>
            <a:r>
              <a:rPr lang="tr-TR" sz="2000" i="0" dirty="0"/>
              <a:t>undan  foydalanish  xato  </a:t>
            </a:r>
            <a:r>
              <a:rPr lang="tr-TR" sz="2000" i="0" dirty="0" smtClean="0"/>
              <a:t>qaror </a:t>
            </a:r>
            <a:r>
              <a:rPr lang="tr-TR" sz="2000" i="0" dirty="0"/>
              <a:t>qabul qilishga va </a:t>
            </a:r>
            <a:r>
              <a:rPr lang="tr-TR" sz="2000" i="0" dirty="0" smtClean="0"/>
              <a:t>no</a:t>
            </a:r>
            <a:r>
              <a:rPr lang="en-US" sz="2000" i="0" dirty="0"/>
              <a:t>h</a:t>
            </a:r>
            <a:r>
              <a:rPr lang="tr-TR" sz="2000" i="0" dirty="0" smtClean="0"/>
              <a:t>ush </a:t>
            </a:r>
            <a:r>
              <a:rPr lang="tr-TR" sz="2000" i="0" dirty="0"/>
              <a:t>natijalarga olib keladi.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546225"/>
            <a:ext cx="3429000" cy="158115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AXBOROTNING 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 XUSUS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1979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551512" cy="315471"/>
          </a:xfrm>
        </p:spPr>
        <p:txBody>
          <a:bodyPr/>
          <a:lstStyle/>
          <a:p>
            <a:pPr algn="ctr"/>
            <a:r>
              <a:rPr lang="en-US" dirty="0" smtClean="0"/>
              <a:t>AXBOROT TASHUVCHI VOSITLAR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0" t="31545" r="24274" b="44267"/>
          <a:stretch/>
        </p:blipFill>
        <p:spPr bwMode="auto">
          <a:xfrm>
            <a:off x="139700" y="631825"/>
            <a:ext cx="5486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98468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74625"/>
            <a:ext cx="5638800" cy="261610"/>
          </a:xfrm>
        </p:spPr>
        <p:txBody>
          <a:bodyPr/>
          <a:lstStyle/>
          <a:p>
            <a:pPr algn="ctr"/>
            <a:r>
              <a:rPr lang="en-US" sz="1700" dirty="0" smtClean="0"/>
              <a:t>Ob-</a:t>
            </a:r>
            <a:r>
              <a:rPr lang="en-US" sz="1700" dirty="0" err="1" smtClean="0"/>
              <a:t>havo</a:t>
            </a:r>
            <a:r>
              <a:rPr lang="en-US" sz="1700" dirty="0" smtClean="0"/>
              <a:t> </a:t>
            </a:r>
            <a:r>
              <a:rPr lang="en-US" sz="1700" dirty="0" err="1" smtClean="0"/>
              <a:t>ma’lumotlarini</a:t>
            </a:r>
            <a:r>
              <a:rPr lang="en-US" sz="1700" dirty="0" smtClean="0"/>
              <a:t> </a:t>
            </a:r>
            <a:r>
              <a:rPr lang="en-US" sz="1700" dirty="0" err="1" smtClean="0"/>
              <a:t>to‘plash</a:t>
            </a:r>
            <a:r>
              <a:rPr lang="en-US" sz="1700" dirty="0" smtClean="0"/>
              <a:t> </a:t>
            </a:r>
            <a:r>
              <a:rPr lang="en-US" sz="1700" dirty="0" err="1" smtClean="0"/>
              <a:t>va</a:t>
            </a:r>
            <a:r>
              <a:rPr lang="en-US" sz="1700" dirty="0" smtClean="0"/>
              <a:t> </a:t>
            </a:r>
            <a:r>
              <a:rPr lang="en-US" sz="1700" dirty="0" err="1" smtClean="0"/>
              <a:t>uzatish</a:t>
            </a:r>
            <a:r>
              <a:rPr lang="en-US" sz="1700" dirty="0" smtClean="0"/>
              <a:t> </a:t>
            </a:r>
            <a:endParaRPr lang="ru-RU" sz="1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2" t="33387" r="27918" b="14430"/>
          <a:stretch/>
        </p:blipFill>
        <p:spPr bwMode="auto">
          <a:xfrm>
            <a:off x="139700" y="555625"/>
            <a:ext cx="5562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41004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700" y="555625"/>
            <a:ext cx="556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nformatikada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uzluksiz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raqamli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diskret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axborotlar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sezgi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a’zolari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uzluksiz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ko‘rishga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moslashgan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texnikasi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raqamli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diskret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ishlaydi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15471"/>
          </a:xfrm>
        </p:spPr>
        <p:txBody>
          <a:bodyPr/>
          <a:lstStyle/>
          <a:p>
            <a:pPr algn="ctr"/>
            <a:r>
              <a:rPr lang="en-US" dirty="0" smtClean="0"/>
              <a:t>AXBOROT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29" y="1698625"/>
            <a:ext cx="3260043" cy="146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1611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t="45680" r="29032" b="31040"/>
          <a:stretch/>
        </p:blipFill>
        <p:spPr bwMode="auto">
          <a:xfrm>
            <a:off x="186146" y="1165225"/>
            <a:ext cx="543995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AXBOROT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555625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orliq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ta’sirining inson ongida axborot  ko‘rinishida  aks etish jarayonini quyidagi ko‘rinishda tasvirlashimiz mumkin: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864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RAQAMLI TEXNOLOGIYALAR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820" y="516488"/>
            <a:ext cx="5491162" cy="2708434"/>
          </a:xfrm>
        </p:spPr>
        <p:txBody>
          <a:bodyPr/>
          <a:lstStyle/>
          <a:p>
            <a:pPr indent="216000" algn="just"/>
            <a:r>
              <a:rPr lang="tr-TR" sz="1600" b="1" i="0" dirty="0"/>
              <a:t>Raqamli   texnologiyalar   </a:t>
            </a:r>
            <a:r>
              <a:rPr lang="tr-TR" sz="1600" i="0" dirty="0"/>
              <a:t>asl   mazmuni   </a:t>
            </a:r>
            <a:r>
              <a:rPr lang="tr-TR" sz="1600" i="0" dirty="0" smtClean="0"/>
              <a:t>o</a:t>
            </a:r>
            <a:r>
              <a:rPr lang="en-US" sz="1600" i="0" dirty="0" smtClean="0"/>
              <a:t>‘</a:t>
            </a:r>
            <a:r>
              <a:rPr lang="tr-TR" sz="1600" i="0" dirty="0" smtClean="0"/>
              <a:t>zi   </a:t>
            </a:r>
            <a:r>
              <a:rPr lang="tr-TR" sz="1600" i="0" dirty="0"/>
              <a:t>nima?   </a:t>
            </a:r>
            <a:r>
              <a:rPr lang="tr-TR" sz="1600" b="1" i="0" dirty="0"/>
              <a:t>“Texnologiya”   </a:t>
            </a:r>
            <a:r>
              <a:rPr lang="tr-TR" sz="1600" i="0" dirty="0" smtClean="0"/>
              <a:t>so</a:t>
            </a:r>
            <a:r>
              <a:rPr lang="en-US" sz="1600" i="0" dirty="0" smtClean="0"/>
              <a:t>‘</a:t>
            </a:r>
            <a:r>
              <a:rPr lang="tr-TR" sz="1600" i="0" dirty="0" smtClean="0"/>
              <a:t>zi </a:t>
            </a:r>
            <a:r>
              <a:rPr lang="tr-TR" sz="1600" i="0" dirty="0"/>
              <a:t>yunoncha  </a:t>
            </a:r>
            <a:r>
              <a:rPr lang="tr-TR" sz="1600" b="1" i="0" dirty="0"/>
              <a:t>“techne”-</a:t>
            </a:r>
            <a:r>
              <a:rPr lang="tr-TR" sz="1600" b="1" i="0" dirty="0" smtClean="0"/>
              <a:t>san</a:t>
            </a:r>
            <a:r>
              <a:rPr lang="en-US" sz="1600" b="1" i="0" dirty="0" smtClean="0"/>
              <a:t>‘</a:t>
            </a:r>
            <a:r>
              <a:rPr lang="tr-TR" sz="1600" b="1" i="0" dirty="0" smtClean="0"/>
              <a:t>at</a:t>
            </a:r>
            <a:r>
              <a:rPr lang="tr-TR" sz="1600" i="0" dirty="0" smtClean="0"/>
              <a:t>,  </a:t>
            </a:r>
            <a:r>
              <a:rPr lang="tr-TR" sz="1600" i="0" dirty="0"/>
              <a:t>mahorat  va  </a:t>
            </a:r>
            <a:r>
              <a:rPr lang="tr-TR" sz="1600" b="1" i="0" dirty="0"/>
              <a:t>“logos”-  </a:t>
            </a:r>
            <a:r>
              <a:rPr lang="tr-TR" sz="1600" b="1" i="0" dirty="0" smtClean="0"/>
              <a:t>ta</a:t>
            </a:r>
            <a:r>
              <a:rPr lang="en-US" sz="1600" b="1" i="0" dirty="0" smtClean="0"/>
              <a:t>‘</a:t>
            </a:r>
            <a:r>
              <a:rPr lang="tr-TR" sz="1600" b="1" i="0" dirty="0" smtClean="0"/>
              <a:t>limot  </a:t>
            </a:r>
            <a:r>
              <a:rPr lang="tr-TR" sz="1600" i="0" dirty="0" smtClean="0"/>
              <a:t>so</a:t>
            </a:r>
            <a:r>
              <a:rPr lang="en-US" sz="1600" i="0" dirty="0" smtClean="0"/>
              <a:t>‘</a:t>
            </a:r>
            <a:r>
              <a:rPr lang="tr-TR" sz="1600" i="0" dirty="0" smtClean="0"/>
              <a:t>zlaridan  </a:t>
            </a:r>
            <a:r>
              <a:rPr lang="tr-TR" sz="1600" i="0" dirty="0"/>
              <a:t>olingan </a:t>
            </a:r>
            <a:r>
              <a:rPr lang="tr-TR" sz="1600" i="0" dirty="0" smtClean="0"/>
              <a:t>bo</a:t>
            </a:r>
            <a:r>
              <a:rPr lang="en-US" sz="1600" i="0" dirty="0" smtClean="0"/>
              <a:t>‘</a:t>
            </a:r>
            <a:r>
              <a:rPr lang="tr-TR" sz="1600" i="0" dirty="0" smtClean="0"/>
              <a:t>lib</a:t>
            </a:r>
            <a:r>
              <a:rPr lang="tr-TR" sz="1600" i="0" dirty="0"/>
              <a:t>, </a:t>
            </a:r>
            <a:r>
              <a:rPr lang="tr-TR" sz="1600" b="1" i="0" dirty="0" smtClean="0"/>
              <a:t>san</a:t>
            </a:r>
            <a:r>
              <a:rPr lang="en-US" sz="1600" b="1" i="0" dirty="0" smtClean="0"/>
              <a:t>‘</a:t>
            </a:r>
            <a:r>
              <a:rPr lang="tr-TR" sz="1600" b="1" i="0" dirty="0" smtClean="0"/>
              <a:t>at </a:t>
            </a:r>
            <a:r>
              <a:rPr lang="tr-TR" sz="1600" b="1" i="0" dirty="0"/>
              <a:t>haqidagi fan</a:t>
            </a:r>
            <a:r>
              <a:rPr lang="tr-TR" sz="1600" i="0" dirty="0"/>
              <a:t>, </a:t>
            </a:r>
            <a:r>
              <a:rPr lang="tr-TR" sz="1600" b="1" i="0" dirty="0" smtClean="0"/>
              <a:t>ta</a:t>
            </a:r>
            <a:r>
              <a:rPr lang="en-US" sz="1600" b="1" i="0" dirty="0" smtClean="0"/>
              <a:t>‘</a:t>
            </a:r>
            <a:r>
              <a:rPr lang="tr-TR" sz="1600" b="1" i="0" dirty="0" smtClean="0"/>
              <a:t>limot </a:t>
            </a:r>
            <a:r>
              <a:rPr lang="tr-TR" sz="1600" i="0" dirty="0"/>
              <a:t>degan </a:t>
            </a:r>
            <a:r>
              <a:rPr lang="tr-TR" sz="1600" i="0" dirty="0" smtClean="0"/>
              <a:t>ma</a:t>
            </a:r>
            <a:r>
              <a:rPr lang="en-US" sz="1600" i="0" dirty="0" smtClean="0"/>
              <a:t>‘</a:t>
            </a:r>
            <a:r>
              <a:rPr lang="tr-TR" sz="1600" i="0" dirty="0" smtClean="0"/>
              <a:t>noni </a:t>
            </a:r>
            <a:r>
              <a:rPr lang="tr-TR" sz="1600" i="0" dirty="0"/>
              <a:t>bildiradi. Kompyuter xotirasi- bu,  maxsus  elektron  yacheykalar  </a:t>
            </a:r>
            <a:r>
              <a:rPr lang="tr-TR" sz="1600" i="0" dirty="0" smtClean="0"/>
              <a:t>to</a:t>
            </a:r>
            <a:r>
              <a:rPr lang="en-US" sz="1600" i="0" dirty="0" smtClean="0"/>
              <a:t>‘</a:t>
            </a:r>
            <a:r>
              <a:rPr lang="tr-TR" sz="1600" i="0" dirty="0" smtClean="0"/>
              <a:t>plami  bo</a:t>
            </a:r>
            <a:r>
              <a:rPr lang="en-US" sz="1600" i="0" dirty="0" smtClean="0"/>
              <a:t>‘</a:t>
            </a:r>
            <a:r>
              <a:rPr lang="tr-TR" sz="1600" i="0" dirty="0" smtClean="0"/>
              <a:t>lib</a:t>
            </a:r>
            <a:r>
              <a:rPr lang="tr-TR" sz="1600" i="0" dirty="0"/>
              <a:t>,  ularning  har  biri  nol  va  birlar kombinatsiyasidan iborat bir axborot saqlab qoladi</a:t>
            </a:r>
            <a:r>
              <a:rPr lang="tr-TR" sz="1600" i="0" dirty="0" smtClean="0"/>
              <a:t>. </a:t>
            </a:r>
            <a:r>
              <a:rPr lang="tr-TR" sz="1600" i="0" dirty="0"/>
              <a:t>Aynan shu sababli ham bu turdagi texnologiyalar raqamli texnologiyalar deb ataladi. Kompyuterning asosini tashkil etishi bilan bir qatorda raqamli texnologiyalar zamonaviy hayot asosi </a:t>
            </a:r>
            <a:r>
              <a:rPr lang="tr-TR" sz="1600" i="0" dirty="0" smtClean="0"/>
              <a:t>bo</a:t>
            </a:r>
            <a:r>
              <a:rPr lang="en-US" sz="1600" i="0" dirty="0" smtClean="0"/>
              <a:t>‘</a:t>
            </a:r>
            <a:r>
              <a:rPr lang="tr-TR" sz="1600" i="0" dirty="0" smtClean="0"/>
              <a:t>lgan   </a:t>
            </a:r>
            <a:r>
              <a:rPr lang="en-US" sz="1600" i="0" dirty="0"/>
              <a:t>i</a:t>
            </a:r>
            <a:r>
              <a:rPr lang="tr-TR" sz="1600" i="0" dirty="0" smtClean="0"/>
              <a:t>nternetning   o</a:t>
            </a:r>
            <a:r>
              <a:rPr lang="en-US" sz="1600" i="0" dirty="0" smtClean="0"/>
              <a:t>‘</a:t>
            </a:r>
            <a:r>
              <a:rPr lang="tr-TR" sz="1600" i="0" dirty="0" smtClean="0"/>
              <a:t>zagi   </a:t>
            </a:r>
            <a:r>
              <a:rPr lang="tr-TR" sz="1600" i="0" dirty="0"/>
              <a:t>hisoblanadi</a:t>
            </a:r>
            <a:r>
              <a:rPr lang="tr-TR" dirty="0"/>
              <a:t>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596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RAQAMLI TEXNOLOGIYALAR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49" y="479425"/>
            <a:ext cx="5702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Raqamli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texnologiyalar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jamiyatga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mavhum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chinakam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foyda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keltiradi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hayotga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joriy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etilishi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jarayonlarni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shunchaki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takomillashtirmaydi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tubdan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o‘zgartiradi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622424"/>
            <a:ext cx="2697399" cy="14888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77" y="1621510"/>
            <a:ext cx="2646569" cy="149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067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388" y="50789"/>
            <a:ext cx="3026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0612" y="542305"/>
            <a:ext cx="5167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nformatika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faniga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asos 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solindi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/>
          </a:p>
        </p:txBody>
      </p:sp>
      <p:sp>
        <p:nvSpPr>
          <p:cNvPr id="9" name="Облако 8"/>
          <p:cNvSpPr/>
          <p:nvPr/>
        </p:nvSpPr>
        <p:spPr>
          <a:xfrm>
            <a:off x="1054100" y="1622425"/>
            <a:ext cx="3400436" cy="15240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XX  asrning 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yillarida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703779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10200" cy="2800767"/>
          </a:xfrm>
        </p:spPr>
        <p:txBody>
          <a:bodyPr/>
          <a:lstStyle/>
          <a:p>
            <a:pPr algn="ctr"/>
            <a:r>
              <a:rPr lang="en-GB" b="1" i="0" dirty="0" err="1"/>
              <a:t>Texnologiya</a:t>
            </a:r>
            <a:r>
              <a:rPr lang="en-GB" b="1" i="0" dirty="0"/>
              <a:t> </a:t>
            </a:r>
            <a:r>
              <a:rPr lang="en-GB" b="1" i="0" dirty="0" err="1"/>
              <a:t>oshxona</a:t>
            </a:r>
            <a:r>
              <a:rPr lang="en-GB" b="1" i="0" dirty="0"/>
              <a:t>, </a:t>
            </a:r>
            <a:r>
              <a:rPr lang="en-GB" b="1" i="0" dirty="0" err="1"/>
              <a:t>raqamli</a:t>
            </a:r>
            <a:r>
              <a:rPr lang="en-GB" b="1" i="0" dirty="0"/>
              <a:t> </a:t>
            </a:r>
            <a:r>
              <a:rPr lang="en-GB" b="1" i="0" dirty="0" err="1"/>
              <a:t>esa</a:t>
            </a:r>
            <a:r>
              <a:rPr lang="en-GB" b="1" i="0" dirty="0"/>
              <a:t> </a:t>
            </a:r>
            <a:r>
              <a:rPr lang="en-GB" b="1" i="0" dirty="0" err="1"/>
              <a:t>moslama</a:t>
            </a:r>
            <a:r>
              <a:rPr lang="en-GB" b="1" i="0" dirty="0"/>
              <a:t>.</a:t>
            </a:r>
          </a:p>
          <a:p>
            <a:pPr indent="252000" algn="just"/>
            <a:r>
              <a:rPr lang="en-GB" i="0" dirty="0" err="1" smtClean="0"/>
              <a:t>Raqamli</a:t>
            </a:r>
            <a:r>
              <a:rPr lang="en-GB" i="0" dirty="0"/>
              <a:t>, </a:t>
            </a:r>
            <a:r>
              <a:rPr lang="en-GB" i="0" dirty="0" err="1"/>
              <a:t>bu</a:t>
            </a:r>
            <a:r>
              <a:rPr lang="en-GB" i="0" dirty="0"/>
              <a:t> </a:t>
            </a:r>
            <a:r>
              <a:rPr lang="en-GB" i="0" dirty="0" err="1"/>
              <a:t>Rasm</a:t>
            </a:r>
            <a:r>
              <a:rPr lang="en-GB" i="0" dirty="0"/>
              <a:t>, PDF, </a:t>
            </a:r>
            <a:r>
              <a:rPr lang="en-GB" i="0" dirty="0" err="1"/>
              <a:t>Ovoz</a:t>
            </a:r>
            <a:r>
              <a:rPr lang="en-GB" i="0" dirty="0"/>
              <a:t> </a:t>
            </a:r>
            <a:r>
              <a:rPr lang="en-GB" i="0" dirty="0" err="1"/>
              <a:t>yozish</a:t>
            </a:r>
            <a:r>
              <a:rPr lang="en-GB" i="0" dirty="0"/>
              <a:t>, </a:t>
            </a:r>
            <a:r>
              <a:rPr lang="en-GB" i="0" dirty="0" err="1"/>
              <a:t>Veb-sayt</a:t>
            </a:r>
            <a:r>
              <a:rPr lang="en-GB" i="0" dirty="0"/>
              <a:t>, Flash-</a:t>
            </a:r>
            <a:r>
              <a:rPr lang="en-GB" i="0" dirty="0" err="1"/>
              <a:t>kartalar</a:t>
            </a:r>
            <a:r>
              <a:rPr lang="en-GB" i="0" dirty="0"/>
              <a:t>, </a:t>
            </a:r>
            <a:r>
              <a:rPr lang="en-GB" i="0" dirty="0" err="1"/>
              <a:t>ijtimoiy</a:t>
            </a:r>
            <a:r>
              <a:rPr lang="en-GB" i="0" dirty="0"/>
              <a:t> media, </a:t>
            </a:r>
            <a:r>
              <a:rPr lang="en-GB" i="0" dirty="0" err="1"/>
              <a:t>google</a:t>
            </a:r>
            <a:r>
              <a:rPr lang="en-GB" i="0" dirty="0"/>
              <a:t>-ad-</a:t>
            </a:r>
            <a:r>
              <a:rPr lang="en-GB" i="0" dirty="0" err="1"/>
              <a:t>so'zlar</a:t>
            </a:r>
            <a:r>
              <a:rPr lang="en-GB" i="0" dirty="0"/>
              <a:t>, </a:t>
            </a:r>
            <a:r>
              <a:rPr lang="en-GB" i="0" dirty="0" err="1"/>
              <a:t>mobil</a:t>
            </a:r>
            <a:r>
              <a:rPr lang="en-GB" i="0" dirty="0"/>
              <a:t> </a:t>
            </a:r>
            <a:r>
              <a:rPr lang="en-GB" i="0" dirty="0" err="1"/>
              <a:t>ilova</a:t>
            </a:r>
            <a:r>
              <a:rPr lang="en-GB" i="0" dirty="0"/>
              <a:t>, </a:t>
            </a:r>
            <a:r>
              <a:rPr lang="en-GB" i="0" dirty="0" err="1"/>
              <a:t>dasturiy</a:t>
            </a:r>
            <a:r>
              <a:rPr lang="en-GB" i="0" dirty="0"/>
              <a:t> </a:t>
            </a:r>
            <a:r>
              <a:rPr lang="en-GB" i="0" dirty="0" err="1"/>
              <a:t>ta'minot</a:t>
            </a:r>
            <a:r>
              <a:rPr lang="en-GB" i="0" dirty="0"/>
              <a:t> </a:t>
            </a:r>
            <a:r>
              <a:rPr lang="en-GB" i="0" dirty="0" err="1"/>
              <a:t>va</a:t>
            </a:r>
            <a:r>
              <a:rPr lang="en-GB" i="0" dirty="0"/>
              <a:t> </a:t>
            </a:r>
            <a:r>
              <a:rPr lang="en-GB" i="0" dirty="0" err="1"/>
              <a:t>hokazolar</a:t>
            </a:r>
            <a:r>
              <a:rPr lang="en-GB" i="0" dirty="0"/>
              <a:t> </a:t>
            </a:r>
            <a:r>
              <a:rPr lang="en-GB" i="0" dirty="0" err="1"/>
              <a:t>demakdir</a:t>
            </a:r>
            <a:r>
              <a:rPr lang="en-GB" i="0" dirty="0"/>
              <a:t>. </a:t>
            </a:r>
            <a:r>
              <a:rPr lang="en-GB" i="0" dirty="0" err="1"/>
              <a:t>Raqamli</a:t>
            </a:r>
            <a:r>
              <a:rPr lang="en-GB" i="0" dirty="0"/>
              <a:t> </a:t>
            </a:r>
            <a:r>
              <a:rPr lang="en-GB" i="0" dirty="0" err="1"/>
              <a:t>chiqish</a:t>
            </a:r>
            <a:r>
              <a:rPr lang="en-GB" i="0" dirty="0"/>
              <a:t> </a:t>
            </a:r>
            <a:r>
              <a:rPr lang="en-GB" i="0" dirty="0" err="1"/>
              <a:t>texnologiyaga</a:t>
            </a:r>
            <a:r>
              <a:rPr lang="en-GB" i="0" dirty="0"/>
              <a:t> </a:t>
            </a:r>
            <a:r>
              <a:rPr lang="en-GB" i="0" dirty="0" err="1"/>
              <a:t>bog'liq</a:t>
            </a:r>
            <a:r>
              <a:rPr lang="en-GB" i="0" dirty="0"/>
              <a:t>, </a:t>
            </a:r>
            <a:r>
              <a:rPr lang="en-GB" i="0" dirty="0" err="1"/>
              <a:t>masalan</a:t>
            </a:r>
            <a:r>
              <a:rPr lang="en-GB" i="0" dirty="0"/>
              <a:t>, </a:t>
            </a:r>
            <a:r>
              <a:rPr lang="en-GB" i="0" dirty="0" err="1"/>
              <a:t>rasmni</a:t>
            </a:r>
            <a:r>
              <a:rPr lang="en-GB" i="0" dirty="0"/>
              <a:t> </a:t>
            </a:r>
            <a:r>
              <a:rPr lang="en-GB" i="0" dirty="0" err="1"/>
              <a:t>bosganingizda</a:t>
            </a:r>
            <a:r>
              <a:rPr lang="en-GB" i="0" dirty="0"/>
              <a:t> </a:t>
            </a:r>
            <a:r>
              <a:rPr lang="en-GB" i="0" dirty="0" err="1"/>
              <a:t>uni</a:t>
            </a:r>
            <a:r>
              <a:rPr lang="en-GB" i="0" dirty="0"/>
              <a:t> </a:t>
            </a:r>
            <a:r>
              <a:rPr lang="en-GB" i="0" dirty="0" err="1"/>
              <a:t>ikkilik</a:t>
            </a:r>
            <a:r>
              <a:rPr lang="en-GB" i="0" dirty="0"/>
              <a:t> </a:t>
            </a:r>
            <a:r>
              <a:rPr lang="en-GB" i="0" dirty="0" err="1"/>
              <a:t>kodlarda</a:t>
            </a:r>
            <a:r>
              <a:rPr lang="en-GB" i="0" dirty="0"/>
              <a:t> </a:t>
            </a:r>
            <a:r>
              <a:rPr lang="en-GB" i="0" dirty="0" err="1"/>
              <a:t>qayta</a:t>
            </a:r>
            <a:r>
              <a:rPr lang="en-GB" i="0" dirty="0"/>
              <a:t> </a:t>
            </a:r>
            <a:r>
              <a:rPr lang="en-GB" i="0" dirty="0" err="1"/>
              <a:t>ishlash</a:t>
            </a:r>
            <a:r>
              <a:rPr lang="en-GB" i="0" dirty="0"/>
              <a:t> </a:t>
            </a:r>
            <a:r>
              <a:rPr lang="en-GB" i="0" dirty="0" err="1"/>
              <a:t>kerak</a:t>
            </a:r>
            <a:r>
              <a:rPr lang="en-GB" i="0" dirty="0"/>
              <a:t> </a:t>
            </a:r>
            <a:r>
              <a:rPr lang="en-GB" i="0" dirty="0" err="1" smtClean="0"/>
              <a:t>bo‘ladi</a:t>
            </a:r>
            <a:r>
              <a:rPr lang="en-GB" i="0" dirty="0"/>
              <a:t>. 1 </a:t>
            </a:r>
            <a:r>
              <a:rPr lang="en-GB" i="0" dirty="0" err="1"/>
              <a:t>va</a:t>
            </a:r>
            <a:r>
              <a:rPr lang="en-GB" i="0" dirty="0"/>
              <a:t> 0, </a:t>
            </a:r>
            <a:r>
              <a:rPr lang="en-GB" i="0" dirty="0" err="1"/>
              <a:t>keyin</a:t>
            </a:r>
            <a:r>
              <a:rPr lang="en-GB" i="0" dirty="0"/>
              <a:t> </a:t>
            </a:r>
            <a:r>
              <a:rPr lang="en-GB" i="0" dirty="0" err="1"/>
              <a:t>texnologiyalar</a:t>
            </a:r>
            <a:r>
              <a:rPr lang="en-GB" i="0" dirty="0"/>
              <a:t> </a:t>
            </a:r>
            <a:r>
              <a:rPr lang="en-GB" i="0" dirty="0" err="1"/>
              <a:t>sizning</a:t>
            </a:r>
            <a:r>
              <a:rPr lang="en-GB" i="0" dirty="0"/>
              <a:t> </a:t>
            </a:r>
            <a:r>
              <a:rPr lang="en-GB" i="0" dirty="0" err="1"/>
              <a:t>raqamli</a:t>
            </a:r>
            <a:r>
              <a:rPr lang="en-GB" i="0" dirty="0"/>
              <a:t> </a:t>
            </a:r>
            <a:r>
              <a:rPr lang="en-GB" i="0" dirty="0" err="1"/>
              <a:t>telefoningizga</a:t>
            </a:r>
            <a:r>
              <a:rPr lang="en-GB" i="0" dirty="0"/>
              <a:t> </a:t>
            </a:r>
            <a:r>
              <a:rPr lang="en-GB" i="0" dirty="0" err="1"/>
              <a:t>tarjima</a:t>
            </a:r>
            <a:r>
              <a:rPr lang="en-GB" i="0" dirty="0"/>
              <a:t> </a:t>
            </a:r>
            <a:r>
              <a:rPr lang="en-GB" i="0" dirty="0" err="1"/>
              <a:t>qilinadi</a:t>
            </a:r>
            <a:r>
              <a:rPr lang="en-GB" i="0" dirty="0"/>
              <a:t>, </a:t>
            </a:r>
            <a:r>
              <a:rPr lang="en-GB" i="0" dirty="0" err="1"/>
              <a:t>bu</a:t>
            </a:r>
            <a:r>
              <a:rPr lang="en-GB" i="0" dirty="0"/>
              <a:t> </a:t>
            </a:r>
            <a:r>
              <a:rPr lang="en-GB" i="0" dirty="0" err="1"/>
              <a:t>sizning</a:t>
            </a:r>
            <a:r>
              <a:rPr lang="en-GB" i="0" dirty="0"/>
              <a:t> </a:t>
            </a:r>
            <a:r>
              <a:rPr lang="en-GB" i="0" dirty="0" err="1"/>
              <a:t>mobil</a:t>
            </a:r>
            <a:r>
              <a:rPr lang="en-GB" i="0" dirty="0"/>
              <a:t> </a:t>
            </a:r>
            <a:r>
              <a:rPr lang="en-GB" i="0" dirty="0" err="1"/>
              <a:t>telefoningiz</a:t>
            </a:r>
            <a:r>
              <a:rPr lang="en-GB" i="0" dirty="0"/>
              <a:t> </a:t>
            </a:r>
            <a:r>
              <a:rPr lang="en-GB" i="0" dirty="0" err="1" smtClean="0"/>
              <a:t>yoki</a:t>
            </a:r>
            <a:r>
              <a:rPr lang="en-GB" i="0" dirty="0" smtClean="0"/>
              <a:t> </a:t>
            </a:r>
            <a:r>
              <a:rPr lang="en-GB" i="0" dirty="0" err="1"/>
              <a:t>Laptopingiz</a:t>
            </a:r>
            <a:r>
              <a:rPr lang="en-GB" i="0" dirty="0"/>
              <a:t> </a:t>
            </a:r>
            <a:r>
              <a:rPr lang="en-GB" i="0" dirty="0" err="1" smtClean="0"/>
              <a:t>bo‘lishi</a:t>
            </a:r>
            <a:r>
              <a:rPr lang="en-GB" i="0" dirty="0" smtClean="0"/>
              <a:t> </a:t>
            </a:r>
            <a:r>
              <a:rPr lang="en-GB" i="0" dirty="0" err="1"/>
              <a:t>mumkin</a:t>
            </a:r>
            <a:r>
              <a:rPr lang="en-GB" i="0" dirty="0"/>
              <a:t>.</a:t>
            </a:r>
          </a:p>
          <a:p>
            <a:pPr indent="252000" algn="just"/>
            <a:r>
              <a:rPr lang="en-GB" i="0" dirty="0" err="1"/>
              <a:t>Texnologiya</a:t>
            </a:r>
            <a:r>
              <a:rPr lang="en-GB" i="0" dirty="0"/>
              <a:t> </a:t>
            </a:r>
            <a:r>
              <a:rPr lang="en-GB" i="0" dirty="0" err="1"/>
              <a:t>bu</a:t>
            </a:r>
            <a:r>
              <a:rPr lang="en-GB" i="0" dirty="0"/>
              <a:t> </a:t>
            </a:r>
            <a:r>
              <a:rPr lang="en-GB" i="0" dirty="0" err="1"/>
              <a:t>kompyuter</a:t>
            </a:r>
            <a:r>
              <a:rPr lang="en-GB" i="0" dirty="0"/>
              <a:t>, </a:t>
            </a:r>
            <a:r>
              <a:rPr lang="en-GB" i="0" dirty="0" err="1"/>
              <a:t>noutbuk</a:t>
            </a:r>
            <a:r>
              <a:rPr lang="en-GB" i="0" dirty="0"/>
              <a:t>, </a:t>
            </a:r>
            <a:r>
              <a:rPr lang="en-GB" i="0" dirty="0" err="1"/>
              <a:t>avtomobil</a:t>
            </a:r>
            <a:r>
              <a:rPr lang="en-GB" i="0" dirty="0"/>
              <a:t>, </a:t>
            </a:r>
            <a:r>
              <a:rPr lang="en-GB" i="0" dirty="0" err="1"/>
              <a:t>katta</a:t>
            </a:r>
            <a:r>
              <a:rPr lang="en-GB" i="0" dirty="0"/>
              <a:t> </a:t>
            </a:r>
            <a:r>
              <a:rPr lang="en-GB" i="0" dirty="0" err="1" smtClean="0"/>
              <a:t>ma’lumotlar</a:t>
            </a:r>
            <a:r>
              <a:rPr lang="en-GB" i="0" dirty="0" smtClean="0"/>
              <a:t> </a:t>
            </a:r>
            <a:r>
              <a:rPr lang="en-GB" i="0" dirty="0" err="1" smtClean="0"/>
              <a:t>platformasi</a:t>
            </a:r>
            <a:r>
              <a:rPr lang="en-GB" i="0" dirty="0" smtClean="0"/>
              <a:t>, Virtual </a:t>
            </a:r>
            <a:r>
              <a:rPr lang="en-GB" i="0" dirty="0" err="1" smtClean="0"/>
              <a:t>haqiqat</a:t>
            </a:r>
            <a:r>
              <a:rPr lang="en-GB" i="0" dirty="0" smtClean="0"/>
              <a:t>, Blok-</a:t>
            </a:r>
            <a:r>
              <a:rPr lang="en-GB" i="0" dirty="0" err="1" smtClean="0"/>
              <a:t>zanjir</a:t>
            </a:r>
            <a:r>
              <a:rPr lang="en-GB" i="0" dirty="0" smtClean="0"/>
              <a:t> </a:t>
            </a:r>
            <a:r>
              <a:rPr lang="en-GB" i="0" dirty="0" err="1"/>
              <a:t>va</a:t>
            </a:r>
            <a:r>
              <a:rPr lang="en-GB" i="0" dirty="0"/>
              <a:t> </a:t>
            </a:r>
            <a:r>
              <a:rPr lang="en-GB" i="0" dirty="0" err="1"/>
              <a:t>boshqalarni</a:t>
            </a:r>
            <a:r>
              <a:rPr lang="en-GB" i="0" dirty="0"/>
              <a:t> </a:t>
            </a:r>
            <a:r>
              <a:rPr lang="en-GB" i="0" dirty="0" err="1"/>
              <a:t>anglatadi</a:t>
            </a:r>
            <a:r>
              <a:rPr lang="en-GB" i="0" dirty="0"/>
              <a:t>. </a:t>
            </a:r>
            <a:r>
              <a:rPr lang="en-GB" i="0" dirty="0" err="1"/>
              <a:t>Texnologiya</a:t>
            </a:r>
            <a:r>
              <a:rPr lang="en-GB" i="0" dirty="0"/>
              <a:t> </a:t>
            </a:r>
            <a:r>
              <a:rPr lang="en-GB" i="0" dirty="0" err="1"/>
              <a:t>hech</a:t>
            </a:r>
            <a:r>
              <a:rPr lang="en-GB" i="0" dirty="0"/>
              <a:t> </a:t>
            </a:r>
            <a:r>
              <a:rPr lang="en-GB" i="0" dirty="0" err="1"/>
              <a:t>qanday</a:t>
            </a:r>
            <a:r>
              <a:rPr lang="en-GB" i="0" dirty="0"/>
              <a:t> </a:t>
            </a:r>
            <a:r>
              <a:rPr lang="en-GB" i="0" dirty="0" err="1"/>
              <a:t>cheklovlarsiz</a:t>
            </a:r>
            <a:r>
              <a:rPr lang="en-GB" i="0" dirty="0"/>
              <a:t> </a:t>
            </a:r>
            <a:r>
              <a:rPr lang="en-GB" i="0" dirty="0" err="1"/>
              <a:t>foyda</a:t>
            </a:r>
            <a:r>
              <a:rPr lang="en-GB" i="0" dirty="0"/>
              <a:t> </a:t>
            </a:r>
            <a:r>
              <a:rPr lang="en-GB" i="0" dirty="0" err="1"/>
              <a:t>va</a:t>
            </a:r>
            <a:r>
              <a:rPr lang="en-GB" i="0" dirty="0"/>
              <a:t> </a:t>
            </a:r>
            <a:r>
              <a:rPr lang="en-GB" i="0" dirty="0" err="1" smtClean="0"/>
              <a:t>ma’lumotlar</a:t>
            </a:r>
            <a:r>
              <a:rPr lang="en-GB" i="0" dirty="0" smtClean="0"/>
              <a:t> </a:t>
            </a:r>
            <a:r>
              <a:rPr lang="en-GB" i="0" dirty="0" err="1"/>
              <a:t>bilan</a:t>
            </a:r>
            <a:r>
              <a:rPr lang="en-GB" i="0" dirty="0"/>
              <a:t> </a:t>
            </a:r>
            <a:r>
              <a:rPr lang="en-GB" i="0" dirty="0" err="1" smtClean="0"/>
              <a:t>ta’minlaydi</a:t>
            </a:r>
            <a:r>
              <a:rPr lang="en-GB" i="0" dirty="0" smtClean="0"/>
              <a:t> </a:t>
            </a:r>
            <a:r>
              <a:rPr lang="en-GB" i="0" dirty="0" err="1"/>
              <a:t>va</a:t>
            </a:r>
            <a:r>
              <a:rPr lang="en-GB" i="0" dirty="0"/>
              <a:t> </a:t>
            </a:r>
            <a:r>
              <a:rPr lang="en-GB" i="0" dirty="0" err="1"/>
              <a:t>kulga</a:t>
            </a:r>
            <a:r>
              <a:rPr lang="en-GB" i="0" dirty="0"/>
              <a:t> </a:t>
            </a:r>
            <a:r>
              <a:rPr lang="en-GB" i="0" dirty="0" err="1"/>
              <a:t>aylanishi</a:t>
            </a:r>
            <a:r>
              <a:rPr lang="en-GB" i="0" dirty="0"/>
              <a:t> </a:t>
            </a:r>
            <a:r>
              <a:rPr lang="en-GB" i="0" dirty="0" err="1"/>
              <a:t>mumkin</a:t>
            </a:r>
            <a:r>
              <a:rPr lang="en-GB" i="0" dirty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RAQAMLI TEXNOLOGIYALAR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08975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RAQAMLI AXBOROT TIZIMI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8" y="1118369"/>
            <a:ext cx="11357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18768" y="614313"/>
            <a:ext cx="5544616" cy="2520280"/>
            <a:chOff x="118768" y="614313"/>
            <a:chExt cx="5544616" cy="25202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80000" contrast="8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30"/>
            <a:stretch/>
          </p:blipFill>
          <p:spPr bwMode="auto">
            <a:xfrm>
              <a:off x="118768" y="614313"/>
              <a:ext cx="5544616" cy="2520280"/>
            </a:xfrm>
            <a:prstGeom prst="rect">
              <a:avLst/>
            </a:prstGeom>
            <a:noFill/>
            <a:ln w="9525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18768" y="758329"/>
              <a:ext cx="1467988" cy="2880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AXBOROT TURI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15012" y="758329"/>
              <a:ext cx="1152128" cy="2880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YETKAZISH USLUBI</a:t>
              </a:r>
              <a:endParaRPr lang="ru-RU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179044" y="758329"/>
              <a:ext cx="1475015" cy="2880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QABUL QILUVCHI QURILMALAR</a:t>
              </a:r>
              <a:endParaRPr lang="ru-R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18768" y="1154373"/>
            <a:ext cx="1135776" cy="2520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8768" y="1504961"/>
            <a:ext cx="1135776" cy="2520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8768" y="1874453"/>
            <a:ext cx="1135776" cy="2520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8768" y="2236992"/>
            <a:ext cx="1135776" cy="2520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0480" y="2599436"/>
            <a:ext cx="1135776" cy="2520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05280" y="1083267"/>
            <a:ext cx="1158104" cy="2520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05423" y="1378947"/>
            <a:ext cx="1135776" cy="2520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27608" y="1663432"/>
            <a:ext cx="1135776" cy="2520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05280" y="1976175"/>
            <a:ext cx="1135776" cy="2520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09593" y="2274947"/>
            <a:ext cx="1135776" cy="2520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27608" y="2599436"/>
            <a:ext cx="1135776" cy="2520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18283" y="2882565"/>
            <a:ext cx="1135776" cy="2520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7621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MUSTAHKAMLASH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88" y="536964"/>
            <a:ext cx="56166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texnologiyalari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faoliyatining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sohalarida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axborotlarni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izlash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to‘plash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ishlatiladigan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usullar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texnik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vositalar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bajarilishiga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4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638" y="2221231"/>
            <a:ext cx="2016182" cy="3166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aloqa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vositalari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0810" y="2221231"/>
            <a:ext cx="3096344" cy="3166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telekommunikatsiya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vositalari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654" y="2593668"/>
            <a:ext cx="2016182" cy="462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internet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0910" y="2593667"/>
            <a:ext cx="3096244" cy="485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kompyuterlar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vositalari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0125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8581" y="-10184"/>
            <a:ext cx="3388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MUSTAHKAMLASH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89772"/>
              </p:ext>
            </p:extLst>
          </p:nvPr>
        </p:nvGraphicFramePr>
        <p:xfrm>
          <a:off x="139700" y="574591"/>
          <a:ext cx="5562600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4032127"/>
                <a:gridCol w="1530473"/>
              </a:tblGrid>
              <a:tr h="809227">
                <a:tc rowSpan="2">
                  <a:txBody>
                    <a:bodyPr/>
                    <a:lstStyle/>
                    <a:p>
                      <a:pPr marL="50800">
                        <a:lnSpc>
                          <a:spcPct val="103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Axborotlar ustida bajariladigan amallar bilan bog‘liq barcha jarayonlar … deb</a:t>
                      </a:r>
                      <a:r>
                        <a:rPr lang="tr-TR" sz="2400" spc="26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ataladi.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50800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diskret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09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analog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9946">
                <a:tc>
                  <a:txBody>
                    <a:bodyPr/>
                    <a:lstStyle/>
                    <a:p>
                      <a:pPr marL="50800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Axborotlar … va … turlarga ajratiladi.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axborotli jarayonlar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Стрелка вправо 1"/>
          <p:cNvSpPr/>
          <p:nvPr/>
        </p:nvSpPr>
        <p:spPr>
          <a:xfrm rot="2274141">
            <a:off x="3262495" y="1801622"/>
            <a:ext cx="1126442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8734648">
            <a:off x="3680240" y="2247462"/>
            <a:ext cx="1174347" cy="12683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3461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5" y="614313"/>
            <a:ext cx="4893589" cy="553998"/>
          </a:xfrm>
        </p:spPr>
        <p:txBody>
          <a:bodyPr/>
          <a:lstStyle/>
          <a:p>
            <a:pPr algn="just"/>
            <a:r>
              <a:rPr lang="en-US" sz="1800" i="0" dirty="0" err="1" smtClean="0"/>
              <a:t>Axborotlarni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uzoq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masofaga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uzatish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usullariga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misollar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yozing</a:t>
            </a:r>
            <a:r>
              <a:rPr lang="en-US" sz="1800" i="0" dirty="0" smtClean="0"/>
              <a:t>.</a:t>
            </a:r>
            <a:endParaRPr lang="ru-RU" sz="1800" i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38852" r="24250" b="28386"/>
          <a:stretch/>
        </p:blipFill>
        <p:spPr bwMode="auto">
          <a:xfrm>
            <a:off x="520700" y="1262385"/>
            <a:ext cx="4724400" cy="18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77622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700" y="98425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NFORMAT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B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RLAMCH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ASOS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TUSHUNCHALAR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555625"/>
            <a:ext cx="2133600" cy="1219200"/>
          </a:xfrm>
          <a:prstGeom prst="rect">
            <a:avLst/>
          </a:prstGeom>
        </p:spPr>
      </p:pic>
      <p:sp>
        <p:nvSpPr>
          <p:cNvPr id="6" name="Штриховая стрелка вправо 5"/>
          <p:cNvSpPr/>
          <p:nvPr/>
        </p:nvSpPr>
        <p:spPr>
          <a:xfrm rot="7776955">
            <a:off x="812420" y="1764498"/>
            <a:ext cx="914400" cy="318605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7247" y="2308225"/>
            <a:ext cx="112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AXBOROT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6273737">
            <a:off x="1872921" y="1945688"/>
            <a:ext cx="914400" cy="318605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35100" y="2479129"/>
            <a:ext cx="2052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AXBOROTL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tr-TR" b="1" dirty="0" smtClean="0">
                <a:solidFill>
                  <a:srgbClr val="002060"/>
                </a:solidFill>
              </a:rPr>
              <a:t> MODEL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 rot="2401336">
            <a:off x="2863986" y="1879133"/>
            <a:ext cx="914400" cy="318605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87970" y="2294463"/>
            <a:ext cx="189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ALGOR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tr-TR" b="1" dirty="0" smtClean="0">
                <a:solidFill>
                  <a:srgbClr val="002060"/>
                </a:solidFill>
              </a:rPr>
              <a:t>TM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02100" y="1853769"/>
            <a:ext cx="1774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KOMPYUTERLAR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723565">
            <a:off x="3330643" y="1592362"/>
            <a:ext cx="914400" cy="318605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2238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 animBg="1"/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0243" y="555625"/>
            <a:ext cx="54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uzatiladigan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hisoblanib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yingi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chiqarishni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jalashtirish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sharoitlarini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taraqqiyot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lgilashda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659105" y="2019510"/>
            <a:ext cx="2648229" cy="11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8302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AXBOROTGA MISOLLAR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500" y="479425"/>
            <a:ext cx="5638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Biolik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o‘simliklarni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to‘grisidagi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axborotlarni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yig‘adi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axborotlar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o‘simliklarni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tabiatdagi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rolini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ko‘payishini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rakli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tomonlarini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aniqlaydi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7" y="2051053"/>
            <a:ext cx="2206625" cy="105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32739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600" cy="1877437"/>
          </a:xfrm>
        </p:spPr>
        <p:txBody>
          <a:bodyPr/>
          <a:lstStyle/>
          <a:p>
            <a:r>
              <a:rPr lang="en-GB" sz="18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Avtobus</a:t>
            </a:r>
            <a:r>
              <a:rPr lang="en-GB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8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arakatlanish</a:t>
            </a:r>
            <a:r>
              <a:rPr lang="en-GB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motorning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ovozi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boshqacha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chiqmoqda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Avtobusdagi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yo‘lovchilar</a:t>
            </a:r>
            <a:r>
              <a:rPr lang="en-GB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uncha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ahamiyatsiz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malakali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8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aydovchi</a:t>
            </a:r>
            <a:r>
              <a:rPr lang="en-GB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hisoblanib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GB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motordan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chiqayotgan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ovozga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motorni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8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olatini</a:t>
            </a:r>
            <a:r>
              <a:rPr lang="en-GB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0" dirty="0" err="1">
                <a:latin typeface="Arial" panose="020B0604020202020204" pitchFamily="34" charset="0"/>
                <a:cs typeface="Arial" panose="020B0604020202020204" pitchFamily="34" charset="0"/>
              </a:rPr>
              <a:t>aniqlaydi</a:t>
            </a:r>
            <a:r>
              <a:rPr lang="en-GB" sz="180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44" y="1927224"/>
            <a:ext cx="2362200" cy="123066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15471"/>
          </a:xfrm>
        </p:spPr>
        <p:txBody>
          <a:bodyPr/>
          <a:lstStyle/>
          <a:p>
            <a:pPr algn="ctr"/>
            <a:r>
              <a:rPr lang="en-US" dirty="0" smtClean="0"/>
              <a:t>AXBOROTGA MISOLLAR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42661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AXBOROT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555626"/>
            <a:ext cx="484177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1668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0275" y="1050683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atrof-muhitni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ranglarni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obrazlarni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3439" t="33814" r="56641" b="56126"/>
          <a:stretch/>
        </p:blipFill>
        <p:spPr bwMode="auto">
          <a:xfrm>
            <a:off x="137365" y="1037909"/>
            <a:ext cx="2520280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/>
          <a:srcRect l="25102" t="45072" r="58581" b="41515"/>
          <a:stretch/>
        </p:blipFill>
        <p:spPr bwMode="auto">
          <a:xfrm>
            <a:off x="155802" y="2126481"/>
            <a:ext cx="2403231" cy="890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37594" y="2078771"/>
            <a:ext cx="28829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eshitish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musiqa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axborotni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365" y="550357"/>
            <a:ext cx="5691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qilishda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sezgi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retseptorlar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o‘ynaydi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636" y="110257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 QABUL QILISH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5721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13453" t="60162" r="59340" b="26904"/>
          <a:stretch/>
        </p:blipFill>
        <p:spPr bwMode="auto">
          <a:xfrm>
            <a:off x="290612" y="631234"/>
            <a:ext cx="5328592" cy="106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588" y="1694434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sezish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ta’m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bilish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 his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retseptorlari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algn="ctr"/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retseptorlar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miyasida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saqlanib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 QABUL QILISH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6533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3274</TotalTime>
  <Words>765</Words>
  <Application>Microsoft Office PowerPoint</Application>
  <PresentationFormat>Произвольный</PresentationFormat>
  <Paragraphs>83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Informatika va axborot texnologiyalari</vt:lpstr>
      <vt:lpstr>Презентация PowerPoint</vt:lpstr>
      <vt:lpstr>Презентация PowerPoint</vt:lpstr>
      <vt:lpstr>AXBOROT</vt:lpstr>
      <vt:lpstr>AXBOROTGA MISOLLAR</vt:lpstr>
      <vt:lpstr>AXBOROTGA MISOLLAR</vt:lpstr>
      <vt:lpstr>AXBOROT</vt:lpstr>
      <vt:lpstr>Презентация PowerPoint</vt:lpstr>
      <vt:lpstr> AXBOROTNI QABUL QILISH </vt:lpstr>
      <vt:lpstr>Axborotlar turli-tuman ko‘rinishda bo‘lib, ularni quyidagicha ifodalash mumkin.</vt:lpstr>
      <vt:lpstr>Axborot muhim uchta xususiyatga ega  bo‘lishi lozim:</vt:lpstr>
      <vt:lpstr>AXBOROTNING MUHIM  XUSUSIYATI</vt:lpstr>
      <vt:lpstr>AXBOROTNING MUHIM  XUSUSIYATI</vt:lpstr>
      <vt:lpstr>AXBOROT TASHUVCHI VOSITLAR</vt:lpstr>
      <vt:lpstr>Ob-havo ma’lumotlarini to‘plash va uzatish </vt:lpstr>
      <vt:lpstr>AXBOROT </vt:lpstr>
      <vt:lpstr>AXBOROT </vt:lpstr>
      <vt:lpstr>RAQAMLI TEXNOLOGIYALAR</vt:lpstr>
      <vt:lpstr>RAQAMLI TEXNOLOGIYALAR</vt:lpstr>
      <vt:lpstr>RAQAMLI TEXNOLOGIYALAR</vt:lpstr>
      <vt:lpstr>RAQAMLI AXBOROT TIZIMI</vt:lpstr>
      <vt:lpstr>MUSTAHKAMLASH</vt:lpstr>
      <vt:lpstr>Презентация PowerPoint</vt:lpstr>
      <vt:lpstr>Mustaqil bajarish uchun topshiriq: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va AT</dc:title>
  <dc:creator>user1</dc:creator>
  <cp:lastModifiedBy>Учетная запись Майкрософт</cp:lastModifiedBy>
  <cp:revision>143</cp:revision>
  <dcterms:created xsi:type="dcterms:W3CDTF">2020-04-13T08:05:16Z</dcterms:created>
  <dcterms:modified xsi:type="dcterms:W3CDTF">2021-02-23T11:13:28Z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