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72" r:id="rId3"/>
    <p:sldId id="269" r:id="rId4"/>
    <p:sldId id="285" r:id="rId5"/>
    <p:sldId id="268" r:id="rId6"/>
    <p:sldId id="289" r:id="rId7"/>
    <p:sldId id="287" r:id="rId8"/>
    <p:sldId id="288" r:id="rId9"/>
    <p:sldId id="290" r:id="rId10"/>
    <p:sldId id="291" r:id="rId11"/>
    <p:sldId id="279" r:id="rId12"/>
    <p:sldId id="277" r:id="rId13"/>
    <p:sldId id="278"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BE21"/>
    <a:srgbClr val="F33D68"/>
    <a:srgbClr val="EB45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60"/>
  </p:normalViewPr>
  <p:slideViewPr>
    <p:cSldViewPr snapToGrid="0">
      <p:cViewPr varScale="1">
        <p:scale>
          <a:sx n="61" d="100"/>
          <a:sy n="61" d="100"/>
        </p:scale>
        <p:origin x="7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1EB4A-7CAA-48DF-AE27-60C412795D77}" type="datetimeFigureOut">
              <a:rPr lang="ru-RU" smtClean="0"/>
              <a:t>11.09.2020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00BBF-5946-4209-978B-0B8435A71D8A}" type="slidenum">
              <a:rPr lang="ru-RU" smtClean="0"/>
              <a:t>‹#›</a:t>
            </a:fld>
            <a:endParaRPr lang="ru-RU"/>
          </a:p>
        </p:txBody>
      </p:sp>
    </p:spTree>
    <p:extLst>
      <p:ext uri="{BB962C8B-B14F-4D97-AF65-F5344CB8AC3E}">
        <p14:creationId xmlns:p14="http://schemas.microsoft.com/office/powerpoint/2010/main" val="231409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500BBF-5946-4209-978B-0B8435A71D8A}" type="slidenum">
              <a:rPr lang="ru-RU" smtClean="0"/>
              <a:t>5</a:t>
            </a:fld>
            <a:endParaRPr lang="ru-RU"/>
          </a:p>
        </p:txBody>
      </p:sp>
    </p:spTree>
    <p:extLst>
      <p:ext uri="{BB962C8B-B14F-4D97-AF65-F5344CB8AC3E}">
        <p14:creationId xmlns:p14="http://schemas.microsoft.com/office/powerpoint/2010/main" val="394849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CF9F6427-7211-444C-B0E9-9D7623CC965E}" type="datetimeFigureOut">
              <a:rPr lang="ru-RU" smtClean="0"/>
              <a:t>11.09.2020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962690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9F6427-7211-444C-B0E9-9D7623CC965E}" type="datetimeFigureOut">
              <a:rPr lang="ru-RU" smtClean="0"/>
              <a:t>11.09.2020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131924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9F6427-7211-444C-B0E9-9D7623CC965E}" type="datetimeFigureOut">
              <a:rPr lang="ru-RU" smtClean="0"/>
              <a:t>11.09.2020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479189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4" y="279962"/>
            <a:ext cx="10363201"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399"/>
            </a:lvl1pPr>
          </a:lstStyle>
          <a:p>
            <a:pPr lvl="0"/>
            <a:endParaRPr lang="en-US"/>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399"/>
            </a:lvl1pPr>
          </a:lstStyle>
          <a:p>
            <a:pPr lvl="0"/>
            <a:endParaRPr lang="en-US"/>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399"/>
            </a:lvl1pPr>
          </a:lstStyle>
          <a:p>
            <a:pPr lvl="0"/>
            <a:endParaRPr lang="en-US"/>
          </a:p>
        </p:txBody>
      </p:sp>
      <p:sp>
        <p:nvSpPr>
          <p:cNvPr id="8" name="Text Placeholder 9"/>
          <p:cNvSpPr>
            <a:spLocks noGrp="1"/>
          </p:cNvSpPr>
          <p:nvPr>
            <p:ph type="body" sz="quarter" idx="14"/>
          </p:nvPr>
        </p:nvSpPr>
        <p:spPr>
          <a:xfrm>
            <a:off x="914401"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3"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914404" y="933453"/>
            <a:ext cx="10363201" cy="406400"/>
          </a:xfrm>
        </p:spPr>
        <p:txBody>
          <a:bodyPr>
            <a:normAutofit/>
          </a:bodyPr>
          <a:lstStyle>
            <a:lvl1pPr marL="0" indent="0" algn="ctr">
              <a:lnSpc>
                <a:spcPct val="86000"/>
              </a:lnSpc>
              <a:spcBef>
                <a:spcPts val="0"/>
              </a:spcBef>
              <a:buNone/>
              <a:defRPr sz="1799" baseline="0"/>
            </a:lvl1pPr>
          </a:lstStyle>
          <a:p>
            <a:pPr lvl="0"/>
            <a:r>
              <a:rPr lang="en-US" dirty="0"/>
              <a:t>Click here to edit subtitle</a:t>
            </a:r>
          </a:p>
        </p:txBody>
      </p:sp>
    </p:spTree>
    <p:extLst>
      <p:ext uri="{BB962C8B-B14F-4D97-AF65-F5344CB8AC3E}">
        <p14:creationId xmlns:p14="http://schemas.microsoft.com/office/powerpoint/2010/main" val="1705456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9F6427-7211-444C-B0E9-9D7623CC965E}" type="datetimeFigureOut">
              <a:rPr lang="ru-RU" smtClean="0"/>
              <a:t>11.09.2020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350407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F9F6427-7211-444C-B0E9-9D7623CC965E}" type="datetimeFigureOut">
              <a:rPr lang="ru-RU" smtClean="0"/>
              <a:t>11.09.2020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1836481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F9F6427-7211-444C-B0E9-9D7623CC965E}" type="datetimeFigureOut">
              <a:rPr lang="ru-RU" smtClean="0"/>
              <a:t>11.09.2020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404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F9F6427-7211-444C-B0E9-9D7623CC965E}" type="datetimeFigureOut">
              <a:rPr lang="ru-RU" smtClean="0"/>
              <a:t>11.09.2020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36183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F9F6427-7211-444C-B0E9-9D7623CC965E}" type="datetimeFigureOut">
              <a:rPr lang="ru-RU" smtClean="0"/>
              <a:t>11.09.2020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098312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F9F6427-7211-444C-B0E9-9D7623CC965E}" type="datetimeFigureOut">
              <a:rPr lang="ru-RU" smtClean="0"/>
              <a:t>11.09.2020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178390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F9F6427-7211-444C-B0E9-9D7623CC965E}" type="datetimeFigureOut">
              <a:rPr lang="ru-RU" smtClean="0"/>
              <a:t>11.09.2020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845766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F9F6427-7211-444C-B0E9-9D7623CC965E}" type="datetimeFigureOut">
              <a:rPr lang="ru-RU" smtClean="0"/>
              <a:t>11.09.2020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264941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F6427-7211-444C-B0E9-9D7623CC965E}" type="datetimeFigureOut">
              <a:rPr lang="ru-RU" smtClean="0"/>
              <a:t>11.09.2020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C43924-36BD-44A4-B824-EB87702FAEEB}" type="slidenum">
              <a:rPr lang="ru-RU" smtClean="0"/>
              <a:t>‹#›</a:t>
            </a:fld>
            <a:endParaRPr lang="ru-RU"/>
          </a:p>
        </p:txBody>
      </p:sp>
    </p:spTree>
    <p:extLst>
      <p:ext uri="{BB962C8B-B14F-4D97-AF65-F5344CB8AC3E}">
        <p14:creationId xmlns:p14="http://schemas.microsoft.com/office/powerpoint/2010/main" val="1140047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E80F0AA-4DF1-4DBF-9AA2-5439157D8912}"/>
              </a:ext>
            </a:extLst>
          </p:cNvPr>
          <p:cNvSpPr/>
          <p:nvPr/>
        </p:nvSpPr>
        <p:spPr>
          <a:xfrm>
            <a:off x="18043" y="43309"/>
            <a:ext cx="12173957" cy="1663700"/>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15" name="object 4">
            <a:extLst>
              <a:ext uri="{FF2B5EF4-FFF2-40B4-BE49-F238E27FC236}">
                <a16:creationId xmlns:a16="http://schemas.microsoft.com/office/drawing/2014/main" id="{96789AA7-9596-4F83-89FD-AEC28EE179F1}"/>
              </a:ext>
            </a:extLst>
          </p:cNvPr>
          <p:cNvSpPr txBox="1"/>
          <p:nvPr/>
        </p:nvSpPr>
        <p:spPr>
          <a:xfrm>
            <a:off x="959149" y="2229397"/>
            <a:ext cx="9912874" cy="1876473"/>
          </a:xfrm>
          <a:prstGeom prst="rect">
            <a:avLst/>
          </a:prstGeom>
        </p:spPr>
        <p:txBody>
          <a:bodyPr vert="horz" wrap="square" lIns="0" tIns="29525" rIns="0" bIns="0" rtlCol="0">
            <a:spAutoFit/>
          </a:bodyPr>
          <a:lstStyle/>
          <a:p>
            <a:pPr marL="38918">
              <a:spcBef>
                <a:spcPts val="233"/>
              </a:spcBef>
            </a:pPr>
            <a:r>
              <a:rPr lang="en-US" sz="6000" b="1" dirty="0" err="1" smtClean="0">
                <a:solidFill>
                  <a:srgbClr val="2365C7"/>
                </a:solidFill>
                <a:latin typeface="Arial" panose="020B0604020202020204" pitchFamily="34" charset="0"/>
                <a:cs typeface="Arial" panose="020B0604020202020204" pitchFamily="34" charset="0"/>
              </a:rPr>
              <a:t>Thème</a:t>
            </a:r>
            <a:r>
              <a:rPr lang="en-US" sz="6000" b="1" dirty="0" smtClean="0">
                <a:solidFill>
                  <a:srgbClr val="2365C7"/>
                </a:solidFill>
                <a:latin typeface="Arial" panose="020B0604020202020204" pitchFamily="34" charset="0"/>
                <a:cs typeface="Arial" panose="020B0604020202020204" pitchFamily="34" charset="0"/>
              </a:rPr>
              <a:t>: </a:t>
            </a:r>
            <a:r>
              <a:rPr lang="fr-FR" sz="6000" b="1" dirty="0" smtClean="0">
                <a:latin typeface="Arial" panose="020B0604020202020204" pitchFamily="34" charset="0"/>
                <a:cs typeface="Arial" panose="020B0604020202020204" pitchFamily="34" charset="0"/>
              </a:rPr>
              <a:t>Marc est au musée des </a:t>
            </a:r>
            <a:r>
              <a:rPr lang="fr-FR" sz="6000" b="1" dirty="0" smtClean="0">
                <a:latin typeface="Arial" panose="020B0604020202020204" pitchFamily="34" charset="0"/>
                <a:cs typeface="Arial" panose="020B0604020202020204" pitchFamily="34" charset="0"/>
              </a:rPr>
              <a:t>voitures</a:t>
            </a:r>
            <a:endParaRPr lang="en-US" sz="6000" b="1" dirty="0">
              <a:latin typeface="Arial" panose="020B0604020202020204" pitchFamily="34" charset="0"/>
              <a:cs typeface="Arial" panose="020B0604020202020204" pitchFamily="34" charset="0"/>
            </a:endParaRPr>
          </a:p>
        </p:txBody>
      </p:sp>
      <p:sp>
        <p:nvSpPr>
          <p:cNvPr id="16" name="object 5">
            <a:extLst>
              <a:ext uri="{FF2B5EF4-FFF2-40B4-BE49-F238E27FC236}">
                <a16:creationId xmlns:a16="http://schemas.microsoft.com/office/drawing/2014/main" id="{A8BAE388-D6D2-40E9-8208-E39C1E0E7029}"/>
              </a:ext>
            </a:extLst>
          </p:cNvPr>
          <p:cNvSpPr/>
          <p:nvPr/>
        </p:nvSpPr>
        <p:spPr>
          <a:xfrm>
            <a:off x="261495" y="2229398"/>
            <a:ext cx="569777" cy="1876473"/>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lang="ru-RU" sz="2396" dirty="0" smtClean="0"/>
          </a:p>
          <a:p>
            <a:endParaRPr lang="ru-RU" sz="2396" dirty="0"/>
          </a:p>
          <a:p>
            <a:endParaRPr lang="ru-RU" sz="2396" dirty="0" smtClean="0"/>
          </a:p>
          <a:p>
            <a:endParaRPr sz="2396" dirty="0"/>
          </a:p>
        </p:txBody>
      </p:sp>
      <p:sp>
        <p:nvSpPr>
          <p:cNvPr id="20" name="object 9">
            <a:extLst>
              <a:ext uri="{FF2B5EF4-FFF2-40B4-BE49-F238E27FC236}">
                <a16:creationId xmlns:a16="http://schemas.microsoft.com/office/drawing/2014/main" id="{F294EAD7-CAB8-401C-B12D-6064AA1177E0}"/>
              </a:ext>
            </a:extLst>
          </p:cNvPr>
          <p:cNvSpPr/>
          <p:nvPr/>
        </p:nvSpPr>
        <p:spPr>
          <a:xfrm>
            <a:off x="9949172" y="145675"/>
            <a:ext cx="1405368" cy="1276313"/>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wrap="square" lIns="0" tIns="0" rIns="0" bIns="0" rtlCol="0"/>
          <a:lstStyle/>
          <a:p>
            <a:endParaRPr sz="2396" dirty="0"/>
          </a:p>
        </p:txBody>
      </p:sp>
      <p:sp>
        <p:nvSpPr>
          <p:cNvPr id="21" name="object 10">
            <a:extLst>
              <a:ext uri="{FF2B5EF4-FFF2-40B4-BE49-F238E27FC236}">
                <a16:creationId xmlns:a16="http://schemas.microsoft.com/office/drawing/2014/main" id="{27824596-7DE1-4136-95E4-49A51856B6D3}"/>
              </a:ext>
            </a:extLst>
          </p:cNvPr>
          <p:cNvSpPr/>
          <p:nvPr/>
        </p:nvSpPr>
        <p:spPr>
          <a:xfrm>
            <a:off x="9949173" y="163244"/>
            <a:ext cx="1405367" cy="1276313"/>
          </a:xfrm>
          <a:custGeom>
            <a:avLst/>
            <a:gdLst/>
            <a:ahLst/>
            <a:cxnLst/>
            <a:rect l="l" t="t" r="r" b="b"/>
            <a:pathLst>
              <a:path w="603885" h="603885">
                <a:moveTo>
                  <a:pt x="0" y="0"/>
                </a:moveTo>
                <a:lnTo>
                  <a:pt x="603605" y="0"/>
                </a:lnTo>
                <a:lnTo>
                  <a:pt x="603605" y="603618"/>
                </a:lnTo>
                <a:lnTo>
                  <a:pt x="0" y="603618"/>
                </a:lnTo>
                <a:lnTo>
                  <a:pt x="0" y="0"/>
                </a:lnTo>
                <a:close/>
              </a:path>
            </a:pathLst>
          </a:custGeom>
          <a:ln w="30481">
            <a:solidFill>
              <a:srgbClr val="FEFEFE"/>
            </a:solidFill>
          </a:ln>
        </p:spPr>
        <p:txBody>
          <a:bodyPr wrap="square" lIns="0" tIns="0" rIns="0" bIns="0" rtlCol="0"/>
          <a:lstStyle/>
          <a:p>
            <a:endParaRPr sz="2396"/>
          </a:p>
        </p:txBody>
      </p:sp>
      <p:sp>
        <p:nvSpPr>
          <p:cNvPr id="22" name="object 12">
            <a:extLst>
              <a:ext uri="{FF2B5EF4-FFF2-40B4-BE49-F238E27FC236}">
                <a16:creationId xmlns:a16="http://schemas.microsoft.com/office/drawing/2014/main" id="{CAFE6579-511C-4CCB-9A5C-300ACC2F553A}"/>
              </a:ext>
            </a:extLst>
          </p:cNvPr>
          <p:cNvSpPr txBox="1"/>
          <p:nvPr/>
        </p:nvSpPr>
        <p:spPr>
          <a:xfrm>
            <a:off x="10013699" y="449537"/>
            <a:ext cx="1276313" cy="526322"/>
          </a:xfrm>
          <a:prstGeom prst="rect">
            <a:avLst/>
          </a:prstGeom>
        </p:spPr>
        <p:txBody>
          <a:bodyPr vert="horz" wrap="square" lIns="0" tIns="33552" rIns="0" bIns="0" rtlCol="0">
            <a:spAutoFit/>
          </a:bodyPr>
          <a:lstStyle/>
          <a:p>
            <a:pPr algn="ctr">
              <a:spcBef>
                <a:spcPts val="265"/>
              </a:spcBef>
            </a:pPr>
            <a:r>
              <a:rPr lang="en-US" sz="3200" b="1" spc="21" dirty="0" smtClean="0">
                <a:solidFill>
                  <a:srgbClr val="FEFEFE"/>
                </a:solidFill>
                <a:latin typeface="Arial"/>
                <a:cs typeface="Arial"/>
              </a:rPr>
              <a:t>5</a:t>
            </a:r>
            <a:r>
              <a:rPr lang="ru-RU" sz="3200" b="1" spc="21" dirty="0" smtClean="0">
                <a:solidFill>
                  <a:srgbClr val="FEFEFE"/>
                </a:solidFill>
                <a:latin typeface="Arial"/>
                <a:cs typeface="Arial"/>
              </a:rPr>
              <a:t>-</a:t>
            </a:r>
            <a:r>
              <a:rPr lang="en-US" sz="3200" b="1" spc="21" dirty="0" err="1" smtClean="0">
                <a:solidFill>
                  <a:srgbClr val="FEFEFE"/>
                </a:solidFill>
                <a:latin typeface="Arial"/>
                <a:cs typeface="Arial"/>
              </a:rPr>
              <a:t>sinf</a:t>
            </a:r>
            <a:endParaRPr lang="en-US" sz="3200" b="1" spc="21" dirty="0" smtClean="0">
              <a:solidFill>
                <a:srgbClr val="FEFEFE"/>
              </a:solidFill>
              <a:latin typeface="Arial"/>
              <a:cs typeface="Arial"/>
            </a:endParaRPr>
          </a:p>
        </p:txBody>
      </p:sp>
      <p:sp>
        <p:nvSpPr>
          <p:cNvPr id="31" name="object 2">
            <a:extLst>
              <a:ext uri="{FF2B5EF4-FFF2-40B4-BE49-F238E27FC236}">
                <a16:creationId xmlns:a16="http://schemas.microsoft.com/office/drawing/2014/main" id="{E8C26469-BDF9-400E-A3A8-3B2271BBD373}"/>
              </a:ext>
            </a:extLst>
          </p:cNvPr>
          <p:cNvSpPr txBox="1">
            <a:spLocks/>
          </p:cNvSpPr>
          <p:nvPr/>
        </p:nvSpPr>
        <p:spPr>
          <a:xfrm>
            <a:off x="2830473" y="235427"/>
            <a:ext cx="6170227" cy="954543"/>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defTabSz="1935419">
              <a:spcBef>
                <a:spcPts val="241"/>
              </a:spcBef>
              <a:defRPr/>
            </a:pPr>
            <a:r>
              <a:rPr lang="en-US" sz="6000" kern="0" spc="-519" dirty="0" smtClean="0">
                <a:solidFill>
                  <a:sysClr val="window" lastClr="FFFFFF"/>
                </a:solidFill>
              </a:rPr>
              <a:t>        </a:t>
            </a:r>
            <a:r>
              <a:rPr lang="en-US" sz="6000" kern="0" spc="-519" dirty="0" err="1" smtClean="0">
                <a:solidFill>
                  <a:sysClr val="window" lastClr="FFFFFF"/>
                </a:solidFill>
              </a:rPr>
              <a:t>Fransuz</a:t>
            </a:r>
            <a:r>
              <a:rPr lang="en-US" sz="6000" kern="0" spc="-519" dirty="0" smtClean="0">
                <a:solidFill>
                  <a:sysClr val="window" lastClr="FFFFFF"/>
                </a:solidFill>
              </a:rPr>
              <a:t> </a:t>
            </a:r>
            <a:r>
              <a:rPr lang="en-US" sz="6000" kern="0" spc="-519" dirty="0" err="1" smtClean="0">
                <a:solidFill>
                  <a:sysClr val="window" lastClr="FFFFFF"/>
                </a:solidFill>
              </a:rPr>
              <a:t>tili</a:t>
            </a:r>
            <a:endParaRPr lang="en-US" sz="6000" kern="0" spc="11" dirty="0">
              <a:solidFill>
                <a:sysClr val="window" lastClr="FFFFFF"/>
              </a:solidFill>
            </a:endParaRPr>
          </a:p>
        </p:txBody>
      </p:sp>
      <p:pic>
        <p:nvPicPr>
          <p:cNvPr id="1030" name="Picture 6" descr="French Clipart Book 691 - Clipart1001 - Free Clipar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478" y="294539"/>
            <a:ext cx="1534680" cy="11612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Aventure Peugeot - Innlegg | Fac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901" y="3136079"/>
            <a:ext cx="3417122" cy="3417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275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A8BAE388-D6D2-40E9-8208-E39C1E0E7029}"/>
              </a:ext>
            </a:extLst>
          </p:cNvPr>
          <p:cNvSpPr/>
          <p:nvPr/>
        </p:nvSpPr>
        <p:spPr>
          <a:xfrm>
            <a:off x="0" y="112301"/>
            <a:ext cx="9712037" cy="232994"/>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a:p>
        </p:txBody>
      </p:sp>
      <p:sp>
        <p:nvSpPr>
          <p:cNvPr id="17" name="object 6">
            <a:extLst>
              <a:ext uri="{FF2B5EF4-FFF2-40B4-BE49-F238E27FC236}">
                <a16:creationId xmlns:a16="http://schemas.microsoft.com/office/drawing/2014/main" id="{ACB4B4C4-B96E-4D3D-A3B1-019ECDA735A1}"/>
              </a:ext>
            </a:extLst>
          </p:cNvPr>
          <p:cNvSpPr/>
          <p:nvPr/>
        </p:nvSpPr>
        <p:spPr>
          <a:xfrm>
            <a:off x="2479964" y="387267"/>
            <a:ext cx="9712036" cy="250451"/>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2396"/>
          </a:p>
        </p:txBody>
      </p:sp>
      <p:sp>
        <p:nvSpPr>
          <p:cNvPr id="2" name="TextBox 1"/>
          <p:cNvSpPr txBox="1"/>
          <p:nvPr/>
        </p:nvSpPr>
        <p:spPr>
          <a:xfrm>
            <a:off x="2479964" y="678870"/>
            <a:ext cx="7876170" cy="707886"/>
          </a:xfrm>
          <a:prstGeom prst="rect">
            <a:avLst/>
          </a:prstGeom>
          <a:noFill/>
        </p:spPr>
        <p:txBody>
          <a:bodyPr wrap="square" rtlCol="0">
            <a:spAutoFit/>
          </a:bodyPr>
          <a:lstStyle/>
          <a:p>
            <a:pPr algn="ctr"/>
            <a:r>
              <a:rPr lang="fr-FR" sz="4000" b="1" dirty="0" smtClean="0">
                <a:solidFill>
                  <a:srgbClr val="002060"/>
                </a:solidFill>
                <a:latin typeface="Arial" panose="020B0604020202020204" pitchFamily="34" charset="0"/>
                <a:cs typeface="Arial" panose="020B0604020202020204" pitchFamily="34" charset="0"/>
              </a:rPr>
              <a:t>À retenir:</a:t>
            </a:r>
            <a:endParaRPr lang="ru-RU" sz="4000" b="1" dirty="0">
              <a:solidFill>
                <a:srgbClr val="002060"/>
              </a:solidFill>
              <a:latin typeface="Arial" panose="020B0604020202020204" pitchFamily="34" charset="0"/>
              <a:cs typeface="Arial" panose="020B0604020202020204" pitchFamily="34" charset="0"/>
            </a:endParaRPr>
          </a:p>
        </p:txBody>
      </p:sp>
      <p:sp>
        <p:nvSpPr>
          <p:cNvPr id="3" name="AutoShape 6" descr="Le français الفرنسية - Главная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8" descr="Le français الفرنسية - Главная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p:cNvPicPr>
            <a:picLocks noChangeAspect="1"/>
          </p:cNvPicPr>
          <p:nvPr/>
        </p:nvPicPr>
        <p:blipFill rotWithShape="1">
          <a:blip r:embed="rId2"/>
          <a:srcRect l="7408" t="27368" r="14754" b="22822"/>
          <a:stretch/>
        </p:blipFill>
        <p:spPr>
          <a:xfrm>
            <a:off x="0" y="1427908"/>
            <a:ext cx="11783531" cy="5236128"/>
          </a:xfrm>
          <a:prstGeom prst="rect">
            <a:avLst/>
          </a:prstGeom>
        </p:spPr>
      </p:pic>
    </p:spTree>
    <p:extLst>
      <p:ext uri="{BB962C8B-B14F-4D97-AF65-F5344CB8AC3E}">
        <p14:creationId xmlns:p14="http://schemas.microsoft.com/office/powerpoint/2010/main" val="30502996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A8BAE388-D6D2-40E9-8208-E39C1E0E7029}"/>
              </a:ext>
            </a:extLst>
          </p:cNvPr>
          <p:cNvSpPr/>
          <p:nvPr/>
        </p:nvSpPr>
        <p:spPr>
          <a:xfrm>
            <a:off x="0" y="112301"/>
            <a:ext cx="9712037" cy="232994"/>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a:p>
        </p:txBody>
      </p:sp>
      <p:sp>
        <p:nvSpPr>
          <p:cNvPr id="17" name="object 6">
            <a:extLst>
              <a:ext uri="{FF2B5EF4-FFF2-40B4-BE49-F238E27FC236}">
                <a16:creationId xmlns:a16="http://schemas.microsoft.com/office/drawing/2014/main" id="{ACB4B4C4-B96E-4D3D-A3B1-019ECDA735A1}"/>
              </a:ext>
            </a:extLst>
          </p:cNvPr>
          <p:cNvSpPr/>
          <p:nvPr/>
        </p:nvSpPr>
        <p:spPr>
          <a:xfrm>
            <a:off x="2479964" y="387267"/>
            <a:ext cx="9712036" cy="250451"/>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2396"/>
          </a:p>
        </p:txBody>
      </p:sp>
      <p:sp>
        <p:nvSpPr>
          <p:cNvPr id="2" name="TextBox 1"/>
          <p:cNvSpPr txBox="1"/>
          <p:nvPr/>
        </p:nvSpPr>
        <p:spPr>
          <a:xfrm>
            <a:off x="2479964" y="678870"/>
            <a:ext cx="7876170" cy="707886"/>
          </a:xfrm>
          <a:prstGeom prst="rect">
            <a:avLst/>
          </a:prstGeom>
          <a:noFill/>
        </p:spPr>
        <p:txBody>
          <a:bodyPr wrap="square" rtlCol="0">
            <a:spAutoFit/>
          </a:bodyPr>
          <a:lstStyle/>
          <a:p>
            <a:pPr algn="ctr"/>
            <a:r>
              <a:rPr lang="fr-FR" sz="4000" b="1" dirty="0" smtClean="0">
                <a:solidFill>
                  <a:srgbClr val="002060"/>
                </a:solidFill>
                <a:latin typeface="Arial" panose="020B0604020202020204" pitchFamily="34" charset="0"/>
                <a:cs typeface="Arial" panose="020B0604020202020204" pitchFamily="34" charset="0"/>
              </a:rPr>
              <a:t>Activité à faire:</a:t>
            </a:r>
            <a:endParaRPr lang="ru-RU" sz="4000" b="1" dirty="0">
              <a:solidFill>
                <a:srgbClr val="002060"/>
              </a:solidFill>
              <a:latin typeface="Arial" panose="020B0604020202020204" pitchFamily="34" charset="0"/>
              <a:cs typeface="Arial" panose="020B0604020202020204" pitchFamily="34" charset="0"/>
            </a:endParaRPr>
          </a:p>
        </p:txBody>
      </p:sp>
      <p:sp>
        <p:nvSpPr>
          <p:cNvPr id="3" name="AutoShape 6" descr="Le français الفرنسية - Главная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8" descr="Le français الفرنسية - Главная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0601" t="33239" r="12412" b="10322"/>
          <a:stretch/>
        </p:blipFill>
        <p:spPr>
          <a:xfrm>
            <a:off x="-2816" y="1427908"/>
            <a:ext cx="11897036" cy="5333110"/>
          </a:xfrm>
          <a:prstGeom prst="rect">
            <a:avLst/>
          </a:prstGeom>
        </p:spPr>
      </p:pic>
      <p:cxnSp>
        <p:nvCxnSpPr>
          <p:cNvPr id="13" name="Прямая со стрелкой 12"/>
          <p:cNvCxnSpPr/>
          <p:nvPr/>
        </p:nvCxnSpPr>
        <p:spPr>
          <a:xfrm>
            <a:off x="2479964" y="2424545"/>
            <a:ext cx="2798618" cy="3380510"/>
          </a:xfrm>
          <a:prstGeom prst="straightConnector1">
            <a:avLst/>
          </a:prstGeom>
          <a:ln w="38100">
            <a:solidFill>
              <a:srgbClr val="02BE2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2479964" y="2930236"/>
            <a:ext cx="2798618" cy="48491"/>
          </a:xfrm>
          <a:prstGeom prst="straightConnector1">
            <a:avLst/>
          </a:prstGeom>
          <a:ln w="38100">
            <a:solidFill>
              <a:srgbClr val="02BE2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V="1">
            <a:off x="2479965" y="2587105"/>
            <a:ext cx="2798618" cy="981926"/>
          </a:xfrm>
          <a:prstGeom prst="straightConnector1">
            <a:avLst/>
          </a:prstGeom>
          <a:ln w="38100">
            <a:solidFill>
              <a:srgbClr val="02BE2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a:off x="2479964" y="4094463"/>
            <a:ext cx="2895600" cy="2334046"/>
          </a:xfrm>
          <a:prstGeom prst="straightConnector1">
            <a:avLst/>
          </a:prstGeom>
          <a:ln w="38100">
            <a:solidFill>
              <a:srgbClr val="02BE2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V="1">
            <a:off x="2479964" y="3582924"/>
            <a:ext cx="2798618" cy="1160956"/>
          </a:xfrm>
          <a:prstGeom prst="straightConnector1">
            <a:avLst/>
          </a:prstGeom>
          <a:ln w="38100">
            <a:solidFill>
              <a:srgbClr val="02BE2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flipV="1">
            <a:off x="2479964" y="4163402"/>
            <a:ext cx="2798618" cy="1092017"/>
          </a:xfrm>
          <a:prstGeom prst="straightConnector1">
            <a:avLst/>
          </a:prstGeom>
          <a:ln w="38100">
            <a:solidFill>
              <a:srgbClr val="02BE2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flipV="1">
            <a:off x="2479964" y="4785032"/>
            <a:ext cx="2798618" cy="1092018"/>
          </a:xfrm>
          <a:prstGeom prst="straightConnector1">
            <a:avLst/>
          </a:prstGeom>
          <a:ln w="38100">
            <a:solidFill>
              <a:srgbClr val="02BE2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flipV="1">
            <a:off x="2479964" y="5353925"/>
            <a:ext cx="2798618" cy="1075086"/>
          </a:xfrm>
          <a:prstGeom prst="straightConnector1">
            <a:avLst/>
          </a:prstGeom>
          <a:ln w="38100">
            <a:solidFill>
              <a:srgbClr val="02BE2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05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E80F0AA-4DF1-4DBF-9AA2-5439157D8912}"/>
              </a:ext>
            </a:extLst>
          </p:cNvPr>
          <p:cNvSpPr/>
          <p:nvPr/>
        </p:nvSpPr>
        <p:spPr>
          <a:xfrm>
            <a:off x="185151" y="245312"/>
            <a:ext cx="11902073" cy="1399309"/>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31" name="object 2">
            <a:extLst>
              <a:ext uri="{FF2B5EF4-FFF2-40B4-BE49-F238E27FC236}">
                <a16:creationId xmlns:a16="http://schemas.microsoft.com/office/drawing/2014/main" id="{E8C26469-BDF9-400E-A3A8-3B2271BBD373}"/>
              </a:ext>
            </a:extLst>
          </p:cNvPr>
          <p:cNvSpPr txBox="1">
            <a:spLocks/>
          </p:cNvSpPr>
          <p:nvPr/>
        </p:nvSpPr>
        <p:spPr>
          <a:xfrm>
            <a:off x="185152" y="481559"/>
            <a:ext cx="11902072" cy="954543"/>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algn="ctr"/>
            <a:r>
              <a:rPr lang="en-US" sz="6000" dirty="0" smtClean="0">
                <a:latin typeface="Arial" panose="020B0604020202020204" pitchFamily="34" charset="0"/>
                <a:cs typeface="Arial" panose="020B0604020202020204" pitchFamily="34" charset="0"/>
              </a:rPr>
              <a:t>Devoir:</a:t>
            </a:r>
            <a:r>
              <a:rPr lang="en-US" sz="4400" dirty="0" smtClean="0">
                <a:latin typeface="Arial" panose="020B0604020202020204" pitchFamily="34" charset="0"/>
                <a:cs typeface="Arial" panose="020B0604020202020204" pitchFamily="34" charset="0"/>
              </a:rPr>
              <a:t>  </a:t>
            </a:r>
            <a:endParaRPr lang="ru-RU" sz="4400" dirty="0">
              <a:latin typeface="Arial" panose="020B0604020202020204" pitchFamily="34" charset="0"/>
              <a:cs typeface="Arial" panose="020B0604020202020204" pitchFamily="34" charset="0"/>
            </a:endParaRPr>
          </a:p>
        </p:txBody>
      </p:sp>
      <p:sp>
        <p:nvSpPr>
          <p:cNvPr id="37" name="object 16">
            <a:extLst>
              <a:ext uri="{FF2B5EF4-FFF2-40B4-BE49-F238E27FC236}">
                <a16:creationId xmlns:a16="http://schemas.microsoft.com/office/drawing/2014/main" id="{AB479926-0BB4-44D5-91E3-BBC35FBEBF55}"/>
              </a:ext>
            </a:extLst>
          </p:cNvPr>
          <p:cNvSpPr/>
          <p:nvPr/>
        </p:nvSpPr>
        <p:spPr>
          <a:xfrm>
            <a:off x="755030" y="1426126"/>
            <a:ext cx="30911" cy="30911"/>
          </a:xfrm>
          <a:custGeom>
            <a:avLst/>
            <a:gdLst/>
            <a:ahLst/>
            <a:cxnLst/>
            <a:rect l="l" t="t" r="r" b="b"/>
            <a:pathLst>
              <a:path w="14604" h="14604">
                <a:moveTo>
                  <a:pt x="0" y="14094"/>
                </a:moveTo>
                <a:lnTo>
                  <a:pt x="14097" y="14094"/>
                </a:lnTo>
                <a:lnTo>
                  <a:pt x="14097" y="0"/>
                </a:lnTo>
                <a:lnTo>
                  <a:pt x="0" y="0"/>
                </a:lnTo>
                <a:lnTo>
                  <a:pt x="0" y="14094"/>
                </a:lnTo>
                <a:close/>
              </a:path>
            </a:pathLst>
          </a:custGeom>
          <a:solidFill>
            <a:srgbClr val="00AEEF"/>
          </a:solidFill>
        </p:spPr>
        <p:txBody>
          <a:bodyPr wrap="square" lIns="0" tIns="0" rIns="0" bIns="0" rtlCol="0"/>
          <a:lstStyle/>
          <a:p>
            <a:pPr defTabSz="1935419"/>
            <a:endParaRPr sz="3810">
              <a:solidFill>
                <a:prstClr val="black"/>
              </a:solidFill>
              <a:latin typeface="Calibri"/>
            </a:endParaRPr>
          </a:p>
        </p:txBody>
      </p:sp>
      <p:sp>
        <p:nvSpPr>
          <p:cNvPr id="39" name="object 18">
            <a:extLst>
              <a:ext uri="{FF2B5EF4-FFF2-40B4-BE49-F238E27FC236}">
                <a16:creationId xmlns:a16="http://schemas.microsoft.com/office/drawing/2014/main" id="{07DFB1AC-87BB-4442-B240-3DBDCD29CDF1}"/>
              </a:ext>
            </a:extLst>
          </p:cNvPr>
          <p:cNvSpPr/>
          <p:nvPr/>
        </p:nvSpPr>
        <p:spPr>
          <a:xfrm>
            <a:off x="1545607" y="590807"/>
            <a:ext cx="30911" cy="30911"/>
          </a:xfrm>
          <a:custGeom>
            <a:avLst/>
            <a:gdLst/>
            <a:ahLst/>
            <a:cxnLst/>
            <a:rect l="l" t="t" r="r" b="b"/>
            <a:pathLst>
              <a:path w="14604" h="14604">
                <a:moveTo>
                  <a:pt x="0" y="14094"/>
                </a:moveTo>
                <a:lnTo>
                  <a:pt x="14093" y="14094"/>
                </a:lnTo>
                <a:lnTo>
                  <a:pt x="14093" y="0"/>
                </a:lnTo>
                <a:lnTo>
                  <a:pt x="0" y="0"/>
                </a:lnTo>
                <a:lnTo>
                  <a:pt x="0" y="14094"/>
                </a:lnTo>
                <a:close/>
              </a:path>
            </a:pathLst>
          </a:custGeom>
          <a:solidFill>
            <a:srgbClr val="00AEEF"/>
          </a:solidFill>
        </p:spPr>
        <p:txBody>
          <a:bodyPr wrap="square" lIns="0" tIns="0" rIns="0" bIns="0" rtlCol="0"/>
          <a:lstStyle/>
          <a:p>
            <a:pPr defTabSz="1935419"/>
            <a:endParaRPr sz="3810">
              <a:solidFill>
                <a:prstClr val="black"/>
              </a:solidFill>
              <a:latin typeface="Calibri"/>
            </a:endParaRPr>
          </a:p>
        </p:txBody>
      </p:sp>
      <p:sp>
        <p:nvSpPr>
          <p:cNvPr id="40" name="object 19">
            <a:extLst>
              <a:ext uri="{FF2B5EF4-FFF2-40B4-BE49-F238E27FC236}">
                <a16:creationId xmlns:a16="http://schemas.microsoft.com/office/drawing/2014/main" id="{0C8F708C-B355-43C0-B3E0-E1210BF24EBE}"/>
              </a:ext>
            </a:extLst>
          </p:cNvPr>
          <p:cNvSpPr/>
          <p:nvPr/>
        </p:nvSpPr>
        <p:spPr>
          <a:xfrm>
            <a:off x="1545607" y="650476"/>
            <a:ext cx="30911" cy="30911"/>
          </a:xfrm>
          <a:custGeom>
            <a:avLst/>
            <a:gdLst/>
            <a:ahLst/>
            <a:cxnLst/>
            <a:rect l="l" t="t" r="r" b="b"/>
            <a:pathLst>
              <a:path w="14604" h="14604">
                <a:moveTo>
                  <a:pt x="0" y="14094"/>
                </a:moveTo>
                <a:lnTo>
                  <a:pt x="14093" y="14094"/>
                </a:lnTo>
                <a:lnTo>
                  <a:pt x="14093" y="0"/>
                </a:lnTo>
                <a:lnTo>
                  <a:pt x="0" y="0"/>
                </a:lnTo>
                <a:lnTo>
                  <a:pt x="0" y="14094"/>
                </a:lnTo>
                <a:close/>
              </a:path>
            </a:pathLst>
          </a:custGeom>
          <a:solidFill>
            <a:srgbClr val="00AEEF"/>
          </a:solidFill>
        </p:spPr>
        <p:txBody>
          <a:bodyPr wrap="square" lIns="0" tIns="0" rIns="0" bIns="0" rtlCol="0"/>
          <a:lstStyle/>
          <a:p>
            <a:pPr defTabSz="1935419"/>
            <a:endParaRPr sz="3810">
              <a:solidFill>
                <a:prstClr val="black"/>
              </a:solidFill>
              <a:latin typeface="Calibri"/>
            </a:endParaRPr>
          </a:p>
        </p:txBody>
      </p:sp>
      <p:sp>
        <p:nvSpPr>
          <p:cNvPr id="8" name="object 4">
            <a:extLst>
              <a:ext uri="{FF2B5EF4-FFF2-40B4-BE49-F238E27FC236}">
                <a16:creationId xmlns:a16="http://schemas.microsoft.com/office/drawing/2014/main" id="{96789AA7-9596-4F83-89FD-AEC28EE179F1}"/>
              </a:ext>
            </a:extLst>
          </p:cNvPr>
          <p:cNvSpPr txBox="1"/>
          <p:nvPr/>
        </p:nvSpPr>
        <p:spPr>
          <a:xfrm>
            <a:off x="380958" y="2610449"/>
            <a:ext cx="11159878" cy="2107305"/>
          </a:xfrm>
          <a:prstGeom prst="rect">
            <a:avLst/>
          </a:prstGeom>
        </p:spPr>
        <p:txBody>
          <a:bodyPr vert="horz" wrap="square" lIns="0" tIns="29525" rIns="0" bIns="0" rtlCol="0">
            <a:spAutoFit/>
          </a:bodyPr>
          <a:lstStyle/>
          <a:p>
            <a:pPr algn="just"/>
            <a:r>
              <a:rPr lang="fr-FR" sz="4500" b="1" dirty="0">
                <a:latin typeface="Arial" panose="020B0604020202020204" pitchFamily="34" charset="0"/>
                <a:cs typeface="Arial" panose="020B0604020202020204" pitchFamily="34" charset="0"/>
              </a:rPr>
              <a:t>1</a:t>
            </a:r>
            <a:r>
              <a:rPr lang="fr-FR" sz="4500" b="1" dirty="0" smtClean="0">
                <a:latin typeface="Arial" panose="020B0604020202020204" pitchFamily="34" charset="0"/>
                <a:cs typeface="Arial" panose="020B0604020202020204" pitchFamily="34" charset="0"/>
              </a:rPr>
              <a:t>. Apprendre par coeur les verbes qui se conjuguent avec auxiliaire « être ».</a:t>
            </a:r>
            <a:endParaRPr lang="ru-RU" sz="4500" b="1" dirty="0" smtClean="0">
              <a:latin typeface="Arial" panose="020B0604020202020204" pitchFamily="34" charset="0"/>
              <a:cs typeface="Arial" panose="020B0604020202020204" pitchFamily="34" charset="0"/>
            </a:endParaRPr>
          </a:p>
          <a:p>
            <a:pPr algn="just"/>
            <a:r>
              <a:rPr lang="fr-FR" sz="4500" b="1" dirty="0" smtClean="0">
                <a:latin typeface="Arial" panose="020B0604020202020204" pitchFamily="34" charset="0"/>
                <a:cs typeface="Arial" panose="020B0604020202020204" pitchFamily="34" charset="0"/>
              </a:rPr>
              <a:t>2.Faire l’activité 5 à la </a:t>
            </a:r>
            <a:r>
              <a:rPr lang="fr-FR" sz="4500" b="1" smtClean="0">
                <a:latin typeface="Arial" panose="020B0604020202020204" pitchFamily="34" charset="0"/>
                <a:cs typeface="Arial" panose="020B0604020202020204" pitchFamily="34" charset="0"/>
              </a:rPr>
              <a:t>page 15.</a:t>
            </a:r>
            <a:endParaRPr lang="ru-RU" sz="4500" b="1" dirty="0">
              <a:latin typeface="Arial" panose="020B0604020202020204" pitchFamily="34" charset="0"/>
              <a:cs typeface="Arial" panose="020B0604020202020204" pitchFamily="34" charset="0"/>
            </a:endParaRPr>
          </a:p>
        </p:txBody>
      </p:sp>
      <p:pic>
        <p:nvPicPr>
          <p:cNvPr id="1026" name="Picture 2" descr="FEMMES ACTIVES ET FOYER - Union Nationale : Les devoirs à la maison... sans  s'éner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7201" y="311512"/>
            <a:ext cx="1325707" cy="126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55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E80F0AA-4DF1-4DBF-9AA2-5439157D8912}"/>
              </a:ext>
            </a:extLst>
          </p:cNvPr>
          <p:cNvSpPr/>
          <p:nvPr/>
        </p:nvSpPr>
        <p:spPr>
          <a:xfrm>
            <a:off x="185151" y="245312"/>
            <a:ext cx="11902073" cy="2581015"/>
          </a:xfrm>
          <a:custGeom>
            <a:avLst/>
            <a:gdLst/>
            <a:ahLst/>
            <a:cxnLst/>
            <a:rect l="l" t="t" r="r" b="b"/>
            <a:pathLst>
              <a:path w="5760085" h="1021080">
                <a:moveTo>
                  <a:pt x="5759640" y="0"/>
                </a:moveTo>
                <a:lnTo>
                  <a:pt x="0" y="0"/>
                </a:lnTo>
                <a:lnTo>
                  <a:pt x="0" y="1020953"/>
                </a:lnTo>
                <a:lnTo>
                  <a:pt x="5759640" y="1020953"/>
                </a:lnTo>
                <a:lnTo>
                  <a:pt x="5759640" y="0"/>
                </a:lnTo>
                <a:close/>
              </a:path>
            </a:pathLst>
          </a:custGeom>
          <a:ln w="57150">
            <a:solidFill>
              <a:srgbClr val="0070C0"/>
            </a:solidFill>
            <a:prstDash val="sysDot"/>
          </a:ln>
        </p:spPr>
        <p:style>
          <a:lnRef idx="2">
            <a:schemeClr val="accent1"/>
          </a:lnRef>
          <a:fillRef idx="1">
            <a:schemeClr val="lt1"/>
          </a:fillRef>
          <a:effectRef idx="0">
            <a:schemeClr val="accent1"/>
          </a:effectRef>
          <a:fontRef idx="minor">
            <a:schemeClr val="dk1"/>
          </a:fontRef>
        </p:style>
        <p:txBody>
          <a:bodyPr wrap="square" lIns="0" tIns="0" rIns="0" bIns="0" rtlCol="0"/>
          <a:lstStyle/>
          <a:p>
            <a:pPr algn="ctr"/>
            <a:r>
              <a:rPr lang="fr-FR" sz="8000" b="1" dirty="0" smtClean="0">
                <a:solidFill>
                  <a:srgbClr val="0070C0"/>
                </a:solidFill>
                <a:latin typeface="Arial" panose="020B0604020202020204" pitchFamily="34" charset="0"/>
                <a:cs typeface="Arial" panose="020B0604020202020204" pitchFamily="34" charset="0"/>
              </a:rPr>
              <a:t>La leçon est finie et merci pour l’attention!!!</a:t>
            </a:r>
            <a:endParaRPr sz="8000" b="1" dirty="0">
              <a:solidFill>
                <a:srgbClr val="0070C0"/>
              </a:solidFill>
              <a:latin typeface="Arial" panose="020B0604020202020204" pitchFamily="34" charset="0"/>
              <a:cs typeface="Arial" panose="020B0604020202020204" pitchFamily="34" charset="0"/>
            </a:endParaRPr>
          </a:p>
        </p:txBody>
      </p:sp>
      <p:sp>
        <p:nvSpPr>
          <p:cNvPr id="31" name="object 2">
            <a:extLst>
              <a:ext uri="{FF2B5EF4-FFF2-40B4-BE49-F238E27FC236}">
                <a16:creationId xmlns:a16="http://schemas.microsoft.com/office/drawing/2014/main" id="{E8C26469-BDF9-400E-A3A8-3B2271BBD373}"/>
              </a:ext>
            </a:extLst>
          </p:cNvPr>
          <p:cNvSpPr txBox="1">
            <a:spLocks/>
          </p:cNvSpPr>
          <p:nvPr/>
        </p:nvSpPr>
        <p:spPr>
          <a:xfrm>
            <a:off x="185152" y="481559"/>
            <a:ext cx="11902072" cy="708321"/>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algn="ctr"/>
            <a:r>
              <a:rPr lang="en-US" sz="4400" dirty="0" smtClean="0">
                <a:latin typeface="Arial" panose="020B0604020202020204" pitchFamily="34" charset="0"/>
                <a:cs typeface="Arial" panose="020B0604020202020204" pitchFamily="34" charset="0"/>
              </a:rPr>
              <a:t>  </a:t>
            </a:r>
            <a:endParaRPr lang="ru-RU" sz="4400" dirty="0">
              <a:latin typeface="Arial" panose="020B0604020202020204" pitchFamily="34" charset="0"/>
              <a:cs typeface="Arial" panose="020B0604020202020204" pitchFamily="34" charset="0"/>
            </a:endParaRPr>
          </a:p>
        </p:txBody>
      </p:sp>
      <p:sp>
        <p:nvSpPr>
          <p:cNvPr id="37" name="object 16">
            <a:extLst>
              <a:ext uri="{FF2B5EF4-FFF2-40B4-BE49-F238E27FC236}">
                <a16:creationId xmlns:a16="http://schemas.microsoft.com/office/drawing/2014/main" id="{AB479926-0BB4-44D5-91E3-BBC35FBEBF55}"/>
              </a:ext>
            </a:extLst>
          </p:cNvPr>
          <p:cNvSpPr/>
          <p:nvPr/>
        </p:nvSpPr>
        <p:spPr>
          <a:xfrm>
            <a:off x="755030" y="1426126"/>
            <a:ext cx="30911" cy="30911"/>
          </a:xfrm>
          <a:custGeom>
            <a:avLst/>
            <a:gdLst/>
            <a:ahLst/>
            <a:cxnLst/>
            <a:rect l="l" t="t" r="r" b="b"/>
            <a:pathLst>
              <a:path w="14604" h="14604">
                <a:moveTo>
                  <a:pt x="0" y="14094"/>
                </a:moveTo>
                <a:lnTo>
                  <a:pt x="14097" y="14094"/>
                </a:lnTo>
                <a:lnTo>
                  <a:pt x="14097" y="0"/>
                </a:lnTo>
                <a:lnTo>
                  <a:pt x="0" y="0"/>
                </a:lnTo>
                <a:lnTo>
                  <a:pt x="0" y="14094"/>
                </a:lnTo>
                <a:close/>
              </a:path>
            </a:pathLst>
          </a:custGeom>
          <a:solidFill>
            <a:srgbClr val="00AEEF"/>
          </a:solidFill>
        </p:spPr>
        <p:txBody>
          <a:bodyPr wrap="square" lIns="0" tIns="0" rIns="0" bIns="0" rtlCol="0"/>
          <a:lstStyle/>
          <a:p>
            <a:pPr defTabSz="1935419"/>
            <a:endParaRPr sz="3810">
              <a:solidFill>
                <a:prstClr val="black"/>
              </a:solidFill>
              <a:latin typeface="Calibri"/>
            </a:endParaRPr>
          </a:p>
        </p:txBody>
      </p:sp>
      <p:sp>
        <p:nvSpPr>
          <p:cNvPr id="39" name="object 18">
            <a:extLst>
              <a:ext uri="{FF2B5EF4-FFF2-40B4-BE49-F238E27FC236}">
                <a16:creationId xmlns:a16="http://schemas.microsoft.com/office/drawing/2014/main" id="{07DFB1AC-87BB-4442-B240-3DBDCD29CDF1}"/>
              </a:ext>
            </a:extLst>
          </p:cNvPr>
          <p:cNvSpPr/>
          <p:nvPr/>
        </p:nvSpPr>
        <p:spPr>
          <a:xfrm>
            <a:off x="1545607" y="590807"/>
            <a:ext cx="30911" cy="30911"/>
          </a:xfrm>
          <a:custGeom>
            <a:avLst/>
            <a:gdLst/>
            <a:ahLst/>
            <a:cxnLst/>
            <a:rect l="l" t="t" r="r" b="b"/>
            <a:pathLst>
              <a:path w="14604" h="14604">
                <a:moveTo>
                  <a:pt x="0" y="14094"/>
                </a:moveTo>
                <a:lnTo>
                  <a:pt x="14093" y="14094"/>
                </a:lnTo>
                <a:lnTo>
                  <a:pt x="14093" y="0"/>
                </a:lnTo>
                <a:lnTo>
                  <a:pt x="0" y="0"/>
                </a:lnTo>
                <a:lnTo>
                  <a:pt x="0" y="14094"/>
                </a:lnTo>
                <a:close/>
              </a:path>
            </a:pathLst>
          </a:custGeom>
          <a:solidFill>
            <a:srgbClr val="00AEEF"/>
          </a:solidFill>
        </p:spPr>
        <p:txBody>
          <a:bodyPr wrap="square" lIns="0" tIns="0" rIns="0" bIns="0" rtlCol="0"/>
          <a:lstStyle/>
          <a:p>
            <a:pPr defTabSz="1935419"/>
            <a:endParaRPr sz="3810">
              <a:solidFill>
                <a:prstClr val="black"/>
              </a:solidFill>
              <a:latin typeface="Calibri"/>
            </a:endParaRPr>
          </a:p>
        </p:txBody>
      </p:sp>
      <p:sp>
        <p:nvSpPr>
          <p:cNvPr id="40" name="object 19">
            <a:extLst>
              <a:ext uri="{FF2B5EF4-FFF2-40B4-BE49-F238E27FC236}">
                <a16:creationId xmlns:a16="http://schemas.microsoft.com/office/drawing/2014/main" id="{0C8F708C-B355-43C0-B3E0-E1210BF24EBE}"/>
              </a:ext>
            </a:extLst>
          </p:cNvPr>
          <p:cNvSpPr/>
          <p:nvPr/>
        </p:nvSpPr>
        <p:spPr>
          <a:xfrm>
            <a:off x="1545607" y="650476"/>
            <a:ext cx="30911" cy="30911"/>
          </a:xfrm>
          <a:custGeom>
            <a:avLst/>
            <a:gdLst/>
            <a:ahLst/>
            <a:cxnLst/>
            <a:rect l="l" t="t" r="r" b="b"/>
            <a:pathLst>
              <a:path w="14604" h="14604">
                <a:moveTo>
                  <a:pt x="0" y="14094"/>
                </a:moveTo>
                <a:lnTo>
                  <a:pt x="14093" y="14094"/>
                </a:lnTo>
                <a:lnTo>
                  <a:pt x="14093" y="0"/>
                </a:lnTo>
                <a:lnTo>
                  <a:pt x="0" y="0"/>
                </a:lnTo>
                <a:lnTo>
                  <a:pt x="0" y="14094"/>
                </a:lnTo>
                <a:close/>
              </a:path>
            </a:pathLst>
          </a:custGeom>
          <a:solidFill>
            <a:srgbClr val="00AEEF"/>
          </a:solidFill>
        </p:spPr>
        <p:txBody>
          <a:bodyPr wrap="square" lIns="0" tIns="0" rIns="0" bIns="0" rtlCol="0"/>
          <a:lstStyle/>
          <a:p>
            <a:pPr defTabSz="1935419"/>
            <a:endParaRPr sz="3810">
              <a:solidFill>
                <a:prstClr val="black"/>
              </a:solidFill>
              <a:latin typeface="Calibri"/>
            </a:endParaRPr>
          </a:p>
        </p:txBody>
      </p:sp>
      <p:pic>
        <p:nvPicPr>
          <p:cNvPr id="8" name="Picture 2" descr="je me présente (παρουσιάζομαι)"/>
          <p:cNvPicPr>
            <a:picLocks noChangeAspect="1" noChangeArrowheads="1"/>
          </p:cNvPicPr>
          <p:nvPr/>
        </p:nvPicPr>
        <p:blipFill rotWithShape="1">
          <a:blip r:embed="rId2">
            <a:extLst>
              <a:ext uri="{28A0092B-C50C-407E-A947-70E740481C1C}">
                <a14:useLocalDpi xmlns:a14="http://schemas.microsoft.com/office/drawing/2010/main" val="0"/>
              </a:ext>
            </a:extLst>
          </a:blip>
          <a:srcRect l="2492" r="3854" b="19513"/>
          <a:stretch/>
        </p:blipFill>
        <p:spPr bwMode="auto">
          <a:xfrm>
            <a:off x="2400577" y="3062574"/>
            <a:ext cx="7471220" cy="3611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995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A8BAE388-D6D2-40E9-8208-E39C1E0E7029}"/>
              </a:ext>
            </a:extLst>
          </p:cNvPr>
          <p:cNvSpPr/>
          <p:nvPr/>
        </p:nvSpPr>
        <p:spPr>
          <a:xfrm>
            <a:off x="0" y="29048"/>
            <a:ext cx="9712037" cy="232994"/>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a:p>
        </p:txBody>
      </p:sp>
      <p:sp>
        <p:nvSpPr>
          <p:cNvPr id="17" name="object 6">
            <a:extLst>
              <a:ext uri="{FF2B5EF4-FFF2-40B4-BE49-F238E27FC236}">
                <a16:creationId xmlns:a16="http://schemas.microsoft.com/office/drawing/2014/main" id="{ACB4B4C4-B96E-4D3D-A3B1-019ECDA735A1}"/>
              </a:ext>
            </a:extLst>
          </p:cNvPr>
          <p:cNvSpPr/>
          <p:nvPr/>
        </p:nvSpPr>
        <p:spPr>
          <a:xfrm>
            <a:off x="2479964" y="320931"/>
            <a:ext cx="9712036" cy="250451"/>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2396"/>
          </a:p>
        </p:txBody>
      </p:sp>
      <p:sp>
        <p:nvSpPr>
          <p:cNvPr id="4" name="TextBox 3"/>
          <p:cNvSpPr txBox="1"/>
          <p:nvPr/>
        </p:nvSpPr>
        <p:spPr>
          <a:xfrm>
            <a:off x="679702" y="641803"/>
            <a:ext cx="10875818" cy="707886"/>
          </a:xfrm>
          <a:prstGeom prst="rect">
            <a:avLst/>
          </a:prstGeom>
          <a:noFill/>
        </p:spPr>
        <p:txBody>
          <a:bodyPr wrap="square" rtlCol="0">
            <a:spAutoFit/>
          </a:bodyPr>
          <a:lstStyle/>
          <a:p>
            <a:pPr algn="ctr"/>
            <a:r>
              <a:rPr lang="fr-FR" sz="4000" b="1" dirty="0" smtClean="0">
                <a:solidFill>
                  <a:srgbClr val="002060"/>
                </a:solidFill>
                <a:latin typeface="Arial" panose="020B0604020202020204" pitchFamily="34" charset="0"/>
                <a:cs typeface="Arial" panose="020B0604020202020204" pitchFamily="34" charset="0"/>
              </a:rPr>
              <a:t>Aujourd’hui ...</a:t>
            </a:r>
            <a:endParaRPr lang="ru-RU" sz="4000" b="1" dirty="0">
              <a:solidFill>
                <a:srgbClr val="002060"/>
              </a:solidFill>
              <a:latin typeface="Arial" panose="020B0604020202020204" pitchFamily="34" charset="0"/>
              <a:cs typeface="Arial" panose="020B0604020202020204" pitchFamily="34" charset="0"/>
            </a:endParaRPr>
          </a:p>
        </p:txBody>
      </p:sp>
      <p:sp>
        <p:nvSpPr>
          <p:cNvPr id="5" name="Прямоугольник 4"/>
          <p:cNvSpPr/>
          <p:nvPr/>
        </p:nvSpPr>
        <p:spPr>
          <a:xfrm>
            <a:off x="472713" y="1455722"/>
            <a:ext cx="11289796" cy="4493538"/>
          </a:xfrm>
          <a:prstGeom prst="rect">
            <a:avLst/>
          </a:prstGeom>
          <a:ln w="19050">
            <a:solidFill>
              <a:srgbClr val="C00000"/>
            </a:solidFill>
          </a:ln>
        </p:spPr>
        <p:txBody>
          <a:bodyPr wrap="square">
            <a:spAutoFit/>
          </a:bodyPr>
          <a:lstStyle/>
          <a:p>
            <a:pPr algn="ctr"/>
            <a:r>
              <a:rPr lang="fr-FR" sz="4000" b="1" dirty="0" smtClean="0">
                <a:solidFill>
                  <a:srgbClr val="000000"/>
                </a:solidFill>
                <a:latin typeface="Arial" panose="020B0604020202020204" pitchFamily="34" charset="0"/>
                <a:cs typeface="Arial" panose="020B0604020202020204" pitchFamily="34" charset="0"/>
              </a:rPr>
              <a:t>   </a:t>
            </a:r>
            <a:r>
              <a:rPr lang="fr-FR" sz="4600" b="1" dirty="0">
                <a:solidFill>
                  <a:srgbClr val="0070C0"/>
                </a:solidFill>
                <a:latin typeface="Book Antiqua" panose="02040602050305030304" pitchFamily="18" charset="0"/>
                <a:cs typeface="Arial" panose="020B0604020202020204" pitchFamily="34" charset="0"/>
              </a:rPr>
              <a:t>o</a:t>
            </a:r>
            <a:r>
              <a:rPr lang="fr-FR" sz="4600" b="1" dirty="0" smtClean="0">
                <a:solidFill>
                  <a:srgbClr val="0070C0"/>
                </a:solidFill>
                <a:latin typeface="Book Antiqua" panose="02040602050305030304" pitchFamily="18" charset="0"/>
                <a:cs typeface="Arial" panose="020B0604020202020204" pitchFamily="34" charset="0"/>
              </a:rPr>
              <a:t>n </a:t>
            </a:r>
            <a:r>
              <a:rPr lang="fr-FR" sz="4600" b="1" dirty="0">
                <a:solidFill>
                  <a:srgbClr val="0070C0"/>
                </a:solidFill>
                <a:latin typeface="Book Antiqua" panose="02040602050305030304" pitchFamily="18" charset="0"/>
                <a:cs typeface="Arial" panose="020B0604020202020204" pitchFamily="34" charset="0"/>
              </a:rPr>
              <a:t>va</a:t>
            </a:r>
            <a:r>
              <a:rPr lang="fr-FR" sz="4600" b="1" dirty="0" smtClean="0">
                <a:solidFill>
                  <a:srgbClr val="0070C0"/>
                </a:solidFill>
                <a:latin typeface="Book Antiqua" panose="02040602050305030304" pitchFamily="18" charset="0"/>
                <a:cs typeface="Arial" panose="020B0604020202020204" pitchFamily="34" charset="0"/>
              </a:rPr>
              <a:t>...</a:t>
            </a:r>
          </a:p>
          <a:p>
            <a:pPr marL="571500" indent="-571500">
              <a:buFont typeface="Wingdings" panose="05000000000000000000" pitchFamily="2" charset="2"/>
              <a:buChar char="ü"/>
            </a:pPr>
            <a:r>
              <a:rPr lang="fr-FR" sz="4000" b="1" dirty="0" smtClean="0">
                <a:solidFill>
                  <a:srgbClr val="0070C0"/>
                </a:solidFill>
                <a:latin typeface="Book Antiqua" panose="02040602050305030304" pitchFamily="18" charset="0"/>
                <a:cs typeface="Arial" panose="020B0604020202020204" pitchFamily="34" charset="0"/>
              </a:rPr>
              <a:t>vérifier votre devoir à la maison</a:t>
            </a:r>
          </a:p>
          <a:p>
            <a:pPr marL="571500" indent="-571500">
              <a:buFont typeface="Wingdings" panose="05000000000000000000" pitchFamily="2" charset="2"/>
              <a:buChar char="ü"/>
            </a:pPr>
            <a:r>
              <a:rPr lang="fr-FR" sz="4000" b="1" dirty="0" smtClean="0">
                <a:solidFill>
                  <a:srgbClr val="0070C0"/>
                </a:solidFill>
                <a:latin typeface="Book Antiqua" panose="02040602050305030304" pitchFamily="18" charset="0"/>
                <a:cs typeface="Arial" panose="020B0604020202020204" pitchFamily="34" charset="0"/>
              </a:rPr>
              <a:t>regarder </a:t>
            </a:r>
            <a:r>
              <a:rPr lang="fr-FR" sz="4000" b="1" dirty="0">
                <a:solidFill>
                  <a:srgbClr val="0070C0"/>
                </a:solidFill>
                <a:latin typeface="Book Antiqua" panose="02040602050305030304" pitchFamily="18" charset="0"/>
                <a:cs typeface="Arial" panose="020B0604020202020204" pitchFamily="34" charset="0"/>
              </a:rPr>
              <a:t>un fragment d’une vidéo </a:t>
            </a:r>
            <a:endParaRPr lang="fr-FR" sz="4000" b="1" dirty="0" smtClean="0">
              <a:solidFill>
                <a:srgbClr val="0070C0"/>
              </a:solidFill>
              <a:latin typeface="Book Antiqua" panose="02040602050305030304" pitchFamily="18" charset="0"/>
              <a:cs typeface="Arial" panose="020B0604020202020204" pitchFamily="34" charset="0"/>
            </a:endParaRPr>
          </a:p>
          <a:p>
            <a:pPr marL="571500" indent="-571500">
              <a:buFont typeface="Wingdings" panose="05000000000000000000" pitchFamily="2" charset="2"/>
              <a:buChar char="ü"/>
            </a:pPr>
            <a:r>
              <a:rPr lang="fr-FR" sz="4000" b="1" dirty="0" smtClean="0">
                <a:solidFill>
                  <a:srgbClr val="0070C0"/>
                </a:solidFill>
                <a:latin typeface="Book Antiqua" panose="02040602050305030304" pitchFamily="18" charset="0"/>
                <a:cs typeface="Arial" panose="020B0604020202020204" pitchFamily="34" charset="0"/>
              </a:rPr>
              <a:t>apprendre à parler des faits au passé</a:t>
            </a:r>
            <a:endParaRPr lang="fr-FR" sz="4000" b="1" dirty="0">
              <a:solidFill>
                <a:srgbClr val="0070C0"/>
              </a:solidFill>
              <a:latin typeface="Book Antiqua" panose="02040602050305030304" pitchFamily="18" charset="0"/>
              <a:cs typeface="Arial" panose="020B0604020202020204" pitchFamily="34" charset="0"/>
            </a:endParaRPr>
          </a:p>
          <a:p>
            <a:pPr marL="571500" indent="-571500">
              <a:buFont typeface="Wingdings" panose="05000000000000000000" pitchFamily="2" charset="2"/>
              <a:buChar char="ü"/>
            </a:pPr>
            <a:r>
              <a:rPr lang="fr-FR" sz="4000" b="1" dirty="0" smtClean="0">
                <a:solidFill>
                  <a:srgbClr val="0070C0"/>
                </a:solidFill>
                <a:latin typeface="Book Antiqua" panose="02040602050305030304" pitchFamily="18" charset="0"/>
                <a:cs typeface="Arial" panose="020B0604020202020204" pitchFamily="34" charset="0"/>
              </a:rPr>
              <a:t>conjuguer les verbes avec l’auxiliaire « être » au Passé composé</a:t>
            </a:r>
          </a:p>
          <a:p>
            <a:pPr marL="571500" indent="-571500">
              <a:buFont typeface="Wingdings" panose="05000000000000000000" pitchFamily="2" charset="2"/>
              <a:buChar char="ü"/>
            </a:pPr>
            <a:r>
              <a:rPr lang="fr-FR" sz="4000" b="1" dirty="0" smtClean="0">
                <a:solidFill>
                  <a:srgbClr val="0070C0"/>
                </a:solidFill>
                <a:latin typeface="Book Antiqua" panose="02040602050305030304" pitchFamily="18" charset="0"/>
                <a:cs typeface="Arial" panose="020B0604020202020204" pitchFamily="34" charset="0"/>
              </a:rPr>
              <a:t>faire des activités </a:t>
            </a:r>
            <a:r>
              <a:rPr lang="fr-FR" sz="4000" b="1" dirty="0">
                <a:solidFill>
                  <a:srgbClr val="0070C0"/>
                </a:solidFill>
                <a:latin typeface="Book Antiqua" panose="02040602050305030304" pitchFamily="18" charset="0"/>
                <a:cs typeface="Arial" panose="020B0604020202020204" pitchFamily="34" charset="0"/>
              </a:rPr>
              <a:t>pour mémoriser tout...</a:t>
            </a:r>
            <a:endParaRPr lang="ru-RU" sz="4000" b="1" dirty="0">
              <a:solidFill>
                <a:srgbClr val="0070C0"/>
              </a:solidFill>
              <a:latin typeface="Book Antiqua" panose="02040602050305030304" pitchFamily="18" charset="0"/>
              <a:cs typeface="Arial" panose="020B0604020202020204" pitchFamily="34" charset="0"/>
            </a:endParaRPr>
          </a:p>
        </p:txBody>
      </p:sp>
      <p:sp>
        <p:nvSpPr>
          <p:cNvPr id="9" name="Google Shape;956;p38"/>
          <p:cNvSpPr/>
          <p:nvPr/>
        </p:nvSpPr>
        <p:spPr>
          <a:xfrm rot="17064425">
            <a:off x="414552" y="1219216"/>
            <a:ext cx="609373" cy="869422"/>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72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4">
            <a:extLst>
              <a:ext uri="{FF2B5EF4-FFF2-40B4-BE49-F238E27FC236}">
                <a16:creationId xmlns:a16="http://schemas.microsoft.com/office/drawing/2014/main" id="{96789AA7-9596-4F83-89FD-AEC28EE179F1}"/>
              </a:ext>
            </a:extLst>
          </p:cNvPr>
          <p:cNvSpPr txBox="1"/>
          <p:nvPr/>
        </p:nvSpPr>
        <p:spPr>
          <a:xfrm>
            <a:off x="110837" y="478247"/>
            <a:ext cx="4128655" cy="645366"/>
          </a:xfrm>
          <a:prstGeom prst="rect">
            <a:avLst/>
          </a:prstGeom>
        </p:spPr>
        <p:txBody>
          <a:bodyPr vert="horz" wrap="square" lIns="0" tIns="29525" rIns="0" bIns="0" rtlCol="0">
            <a:spAutoFit/>
          </a:bodyPr>
          <a:lstStyle/>
          <a:p>
            <a:pPr algn="ctr"/>
            <a:r>
              <a:rPr lang="fr-FR" sz="4000" b="1" dirty="0" smtClean="0">
                <a:solidFill>
                  <a:srgbClr val="002060"/>
                </a:solidFill>
                <a:latin typeface="Arial" panose="020B0604020202020204" pitchFamily="34" charset="0"/>
                <a:cs typeface="Arial" panose="020B0604020202020204" pitchFamily="34" charset="0"/>
              </a:rPr>
              <a:t>Devoir à vérifier:</a:t>
            </a:r>
            <a:endParaRPr lang="ru-RU" sz="4000" dirty="0">
              <a:solidFill>
                <a:srgbClr val="002060"/>
              </a:solidFill>
              <a:latin typeface="Arial" panose="020B0604020202020204" pitchFamily="34" charset="0"/>
              <a:cs typeface="Arial" panose="020B0604020202020204" pitchFamily="34" charset="0"/>
            </a:endParaRPr>
          </a:p>
        </p:txBody>
      </p:sp>
      <p:sp>
        <p:nvSpPr>
          <p:cNvPr id="16" name="object 5">
            <a:extLst>
              <a:ext uri="{FF2B5EF4-FFF2-40B4-BE49-F238E27FC236}">
                <a16:creationId xmlns:a16="http://schemas.microsoft.com/office/drawing/2014/main" id="{A8BAE388-D6D2-40E9-8208-E39C1E0E7029}"/>
              </a:ext>
            </a:extLst>
          </p:cNvPr>
          <p:cNvSpPr/>
          <p:nvPr/>
        </p:nvSpPr>
        <p:spPr>
          <a:xfrm>
            <a:off x="0" y="75164"/>
            <a:ext cx="9712037" cy="216218"/>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a:p>
        </p:txBody>
      </p:sp>
      <p:sp>
        <p:nvSpPr>
          <p:cNvPr id="17" name="object 6">
            <a:extLst>
              <a:ext uri="{FF2B5EF4-FFF2-40B4-BE49-F238E27FC236}">
                <a16:creationId xmlns:a16="http://schemas.microsoft.com/office/drawing/2014/main" id="{ACB4B4C4-B96E-4D3D-A3B1-019ECDA735A1}"/>
              </a:ext>
            </a:extLst>
          </p:cNvPr>
          <p:cNvSpPr/>
          <p:nvPr/>
        </p:nvSpPr>
        <p:spPr>
          <a:xfrm>
            <a:off x="2479964" y="304907"/>
            <a:ext cx="9712036" cy="224702"/>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2396"/>
          </a:p>
        </p:txBody>
      </p:sp>
      <p:sp>
        <p:nvSpPr>
          <p:cNvPr id="18" name="object 4">
            <a:extLst>
              <a:ext uri="{FF2B5EF4-FFF2-40B4-BE49-F238E27FC236}">
                <a16:creationId xmlns:a16="http://schemas.microsoft.com/office/drawing/2014/main" id="{96789AA7-9596-4F83-89FD-AEC28EE179F1}"/>
              </a:ext>
            </a:extLst>
          </p:cNvPr>
          <p:cNvSpPr txBox="1"/>
          <p:nvPr/>
        </p:nvSpPr>
        <p:spPr>
          <a:xfrm>
            <a:off x="110837" y="918958"/>
            <a:ext cx="11388436" cy="1691807"/>
          </a:xfrm>
          <a:prstGeom prst="rect">
            <a:avLst/>
          </a:prstGeom>
        </p:spPr>
        <p:txBody>
          <a:bodyPr vert="horz" wrap="square" lIns="0" tIns="29525" rIns="0" bIns="0" rtlCol="0">
            <a:spAutoFit/>
          </a:bodyPr>
          <a:lstStyle/>
          <a:p>
            <a:pPr algn="just"/>
            <a:endParaRPr lang="fr-FR" sz="3600" b="1" dirty="0" smtClean="0">
              <a:latin typeface="Arial" panose="020B0604020202020204" pitchFamily="34" charset="0"/>
              <a:cs typeface="Arial" panose="020B0604020202020204" pitchFamily="34" charset="0"/>
            </a:endParaRPr>
          </a:p>
          <a:p>
            <a:pPr algn="just"/>
            <a:r>
              <a:rPr lang="fr-FR" sz="3600" b="1" dirty="0" smtClean="0">
                <a:solidFill>
                  <a:srgbClr val="002060"/>
                </a:solidFill>
                <a:latin typeface="Arial" panose="020B0604020202020204" pitchFamily="34" charset="0"/>
                <a:cs typeface="Arial" panose="020B0604020202020204" pitchFamily="34" charset="0"/>
              </a:rPr>
              <a:t>1.Ma </a:t>
            </a:r>
            <a:r>
              <a:rPr lang="fr-FR" sz="3600" b="1" dirty="0">
                <a:solidFill>
                  <a:srgbClr val="002060"/>
                </a:solidFill>
                <a:latin typeface="Arial" panose="020B0604020202020204" pitchFamily="34" charset="0"/>
                <a:cs typeface="Arial" panose="020B0604020202020204" pitchFamily="34" charset="0"/>
              </a:rPr>
              <a:t>passion est</a:t>
            </a:r>
            <a:r>
              <a:rPr lang="fr-FR" sz="3600" b="1" dirty="0" smtClean="0">
                <a:solidFill>
                  <a:srgbClr val="002060"/>
                </a:solidFill>
                <a:latin typeface="Arial" panose="020B0604020202020204" pitchFamily="34" charset="0"/>
                <a:cs typeface="Arial" panose="020B0604020202020204" pitchFamily="34" charset="0"/>
              </a:rPr>
              <a:t>...</a:t>
            </a:r>
          </a:p>
          <a:p>
            <a:pPr algn="just"/>
            <a:endParaRPr lang="ru-RU" sz="3600" b="1" dirty="0">
              <a:latin typeface="Arial" panose="020B0604020202020204" pitchFamily="34" charset="0"/>
              <a:cs typeface="Arial" panose="020B0604020202020204" pitchFamily="34" charset="0"/>
            </a:endParaRPr>
          </a:p>
        </p:txBody>
      </p:sp>
      <p:sp>
        <p:nvSpPr>
          <p:cNvPr id="6" name="Овальная выноска 5"/>
          <p:cNvSpPr/>
          <p:nvPr/>
        </p:nvSpPr>
        <p:spPr>
          <a:xfrm flipH="1">
            <a:off x="4856018" y="616168"/>
            <a:ext cx="6774872" cy="2548846"/>
          </a:xfrm>
          <a:prstGeom prst="wedgeEllipseCallout">
            <a:avLst>
              <a:gd name="adj1" fmla="val 62213"/>
              <a:gd name="adj2" fmla="val -6359"/>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object 4">
            <a:extLst>
              <a:ext uri="{FF2B5EF4-FFF2-40B4-BE49-F238E27FC236}">
                <a16:creationId xmlns:a16="http://schemas.microsoft.com/office/drawing/2014/main" id="{96789AA7-9596-4F83-89FD-AEC28EE179F1}"/>
              </a:ext>
            </a:extLst>
          </p:cNvPr>
          <p:cNvSpPr txBox="1"/>
          <p:nvPr/>
        </p:nvSpPr>
        <p:spPr>
          <a:xfrm>
            <a:off x="110837" y="3164762"/>
            <a:ext cx="11914908" cy="3046024"/>
          </a:xfrm>
          <a:prstGeom prst="rect">
            <a:avLst/>
          </a:prstGeom>
        </p:spPr>
        <p:txBody>
          <a:bodyPr vert="horz" wrap="square" lIns="0" tIns="29525" rIns="0" bIns="0" rtlCol="0">
            <a:spAutoFit/>
          </a:bodyPr>
          <a:lstStyle/>
          <a:p>
            <a:pPr algn="just"/>
            <a:r>
              <a:rPr lang="fr-FR" sz="3200" b="1" dirty="0">
                <a:solidFill>
                  <a:srgbClr val="002060"/>
                </a:solidFill>
                <a:latin typeface="Arial" panose="020B0604020202020204" pitchFamily="34" charset="0"/>
                <a:cs typeface="Arial" panose="020B0604020202020204" pitchFamily="34" charset="0"/>
              </a:rPr>
              <a:t>2.Faire l’activité 5 à la page </a:t>
            </a:r>
            <a:r>
              <a:rPr lang="fr-FR" sz="3200" b="1" dirty="0" smtClean="0">
                <a:solidFill>
                  <a:srgbClr val="002060"/>
                </a:solidFill>
                <a:latin typeface="Arial" panose="020B0604020202020204" pitchFamily="34" charset="0"/>
                <a:cs typeface="Arial" panose="020B0604020202020204" pitchFamily="34" charset="0"/>
              </a:rPr>
              <a:t>13. Mettez ce texte au passé composé.</a:t>
            </a:r>
          </a:p>
          <a:p>
            <a:pPr algn="just"/>
            <a:r>
              <a:rPr lang="fr-FR" sz="3600" b="1" dirty="0">
                <a:latin typeface="Arial" panose="020B0604020202020204" pitchFamily="34" charset="0"/>
                <a:cs typeface="Arial" panose="020B0604020202020204" pitchFamily="34" charset="0"/>
              </a:rPr>
              <a:t>	</a:t>
            </a:r>
            <a:r>
              <a:rPr lang="fr-FR" sz="3200" b="1" dirty="0" smtClean="0">
                <a:latin typeface="Arial" panose="020B0604020202020204" pitchFamily="34" charset="0"/>
                <a:cs typeface="Arial" panose="020B0604020202020204" pitchFamily="34" charset="0"/>
              </a:rPr>
              <a:t>Aujourd’hui, après les classes, Anvar            au football. </a:t>
            </a:r>
          </a:p>
          <a:p>
            <a:pPr algn="just"/>
            <a:r>
              <a:rPr lang="fr-FR" sz="3200" b="1" dirty="0" smtClean="0">
                <a:latin typeface="Arial" panose="020B0604020202020204" pitchFamily="34" charset="0"/>
                <a:cs typeface="Arial" panose="020B0604020202020204" pitchFamily="34" charset="0"/>
              </a:rPr>
              <a:t>Il </a:t>
            </a:r>
            <a:r>
              <a:rPr lang="fr-FR" sz="3200" b="1" dirty="0" smtClean="0">
                <a:solidFill>
                  <a:srgbClr val="0070C0"/>
                </a:solidFill>
                <a:latin typeface="Arial" panose="020B0604020202020204" pitchFamily="34" charset="0"/>
                <a:cs typeface="Arial" panose="020B0604020202020204" pitchFamily="34" charset="0"/>
              </a:rPr>
              <a:t>         </a:t>
            </a:r>
            <a:r>
              <a:rPr lang="fr-FR" sz="3200" b="1" dirty="0" smtClean="0">
                <a:latin typeface="Arial" panose="020B0604020202020204" pitchFamily="34" charset="0"/>
                <a:cs typeface="Arial" panose="020B0604020202020204" pitchFamily="34" charset="0"/>
              </a:rPr>
              <a:t>  ses parents. Il         </a:t>
            </a:r>
            <a:r>
              <a:rPr lang="fr-FR" sz="3200" b="1" dirty="0" smtClean="0">
                <a:solidFill>
                  <a:srgbClr val="0070C0"/>
                </a:solidFill>
                <a:latin typeface="Arial" panose="020B0604020202020204" pitchFamily="34" charset="0"/>
                <a:cs typeface="Arial" panose="020B0604020202020204" pitchFamily="34" charset="0"/>
              </a:rPr>
              <a:t>   </a:t>
            </a:r>
            <a:r>
              <a:rPr lang="fr-FR" sz="3200" b="1" dirty="0" smtClean="0">
                <a:latin typeface="Arial" panose="020B0604020202020204" pitchFamily="34" charset="0"/>
                <a:cs typeface="Arial" panose="020B0604020202020204" pitchFamily="34" charset="0"/>
              </a:rPr>
              <a:t>ses devoirs. Il </a:t>
            </a:r>
            <a:endParaRPr lang="fr-FR" sz="3200" b="1" dirty="0">
              <a:solidFill>
                <a:srgbClr val="0070C0"/>
              </a:solidFill>
              <a:latin typeface="Arial" panose="020B0604020202020204" pitchFamily="34" charset="0"/>
              <a:cs typeface="Arial" panose="020B0604020202020204" pitchFamily="34" charset="0"/>
            </a:endParaRPr>
          </a:p>
          <a:p>
            <a:pPr algn="just"/>
            <a:r>
              <a:rPr lang="fr-FR" sz="3200" b="1" dirty="0" smtClean="0">
                <a:solidFill>
                  <a:srgbClr val="0070C0"/>
                </a:solidFill>
                <a:latin typeface="Arial" panose="020B0604020202020204" pitchFamily="34" charset="0"/>
                <a:cs typeface="Arial" panose="020B0604020202020204" pitchFamily="34" charset="0"/>
              </a:rPr>
              <a:t> </a:t>
            </a:r>
            <a:r>
              <a:rPr lang="fr-FR" sz="3200" b="1" dirty="0" smtClean="0">
                <a:latin typeface="Arial" panose="020B0604020202020204" pitchFamily="34" charset="0"/>
                <a:cs typeface="Arial" panose="020B0604020202020204" pitchFamily="34" charset="0"/>
              </a:rPr>
              <a:t>sur l’ordinateur. Il                 de la musique sur la tablette. Il </a:t>
            </a:r>
            <a:endParaRPr lang="fr-FR" sz="3200" b="1" dirty="0">
              <a:solidFill>
                <a:srgbClr val="0070C0"/>
              </a:solidFill>
              <a:latin typeface="Arial" panose="020B0604020202020204" pitchFamily="34" charset="0"/>
              <a:cs typeface="Arial" panose="020B0604020202020204" pitchFamily="34" charset="0"/>
            </a:endParaRPr>
          </a:p>
          <a:p>
            <a:pPr algn="just"/>
            <a:r>
              <a:rPr lang="fr-FR" sz="3200" b="1" dirty="0" smtClean="0">
                <a:solidFill>
                  <a:srgbClr val="0070C0"/>
                </a:solidFill>
                <a:latin typeface="Arial" panose="020B0604020202020204" pitchFamily="34" charset="0"/>
                <a:cs typeface="Arial" panose="020B0604020202020204" pitchFamily="34" charset="0"/>
              </a:rPr>
              <a:t>                               </a:t>
            </a:r>
            <a:r>
              <a:rPr lang="fr-FR" sz="3200" b="1" dirty="0" smtClean="0">
                <a:latin typeface="Arial" panose="020B0604020202020204" pitchFamily="34" charset="0"/>
                <a:cs typeface="Arial" panose="020B0604020202020204" pitchFamily="34" charset="0"/>
              </a:rPr>
              <a:t>la télé. Il lit un livre</a:t>
            </a:r>
            <a:endParaRPr lang="ru-RU" sz="3200" b="1" dirty="0">
              <a:latin typeface="Arial" panose="020B0604020202020204" pitchFamily="34" charset="0"/>
              <a:cs typeface="Arial" panose="020B0604020202020204" pitchFamily="34" charset="0"/>
            </a:endParaRPr>
          </a:p>
        </p:txBody>
      </p:sp>
      <p:sp>
        <p:nvSpPr>
          <p:cNvPr id="3" name="TextBox 2"/>
          <p:cNvSpPr txBox="1"/>
          <p:nvPr/>
        </p:nvSpPr>
        <p:spPr>
          <a:xfrm>
            <a:off x="5527963" y="948772"/>
            <a:ext cx="5874328" cy="1938992"/>
          </a:xfrm>
          <a:prstGeom prst="rect">
            <a:avLst/>
          </a:prstGeom>
          <a:noFill/>
        </p:spPr>
        <p:txBody>
          <a:bodyPr wrap="square" rtlCol="0">
            <a:spAutoFit/>
          </a:bodyPr>
          <a:lstStyle/>
          <a:p>
            <a:r>
              <a:rPr lang="fr-FR" sz="4000" b="1" dirty="0" smtClean="0">
                <a:solidFill>
                  <a:srgbClr val="0070C0"/>
                </a:solidFill>
                <a:latin typeface="Brush Script MT" panose="03060802040406070304" pitchFamily="66" charset="0"/>
              </a:rPr>
              <a:t>Ma passion est les voitures. J’aime bien collectioner les petites modèles des voitures de Peugeot.</a:t>
            </a:r>
            <a:endParaRPr lang="ru-RU" sz="4000" b="1" dirty="0">
              <a:solidFill>
                <a:srgbClr val="0070C0"/>
              </a:solidFill>
              <a:latin typeface="Book Antiqua" panose="02040602050305030304" pitchFamily="18" charset="0"/>
            </a:endParaRPr>
          </a:p>
        </p:txBody>
      </p:sp>
      <p:sp>
        <p:nvSpPr>
          <p:cNvPr id="4" name="TextBox 3"/>
          <p:cNvSpPr txBox="1"/>
          <p:nvPr/>
        </p:nvSpPr>
        <p:spPr>
          <a:xfrm>
            <a:off x="8184571" y="4143446"/>
            <a:ext cx="1496291" cy="584775"/>
          </a:xfrm>
          <a:prstGeom prst="rect">
            <a:avLst/>
          </a:prstGeom>
          <a:noFill/>
        </p:spPr>
        <p:txBody>
          <a:bodyPr wrap="square" rtlCol="0">
            <a:spAutoFit/>
          </a:bodyPr>
          <a:lstStyle/>
          <a:p>
            <a:r>
              <a:rPr lang="fr-FR" sz="3200" b="1" dirty="0" smtClean="0">
                <a:solidFill>
                  <a:srgbClr val="F33D68"/>
                </a:solidFill>
                <a:latin typeface="Arial" panose="020B0604020202020204" pitchFamily="34" charset="0"/>
                <a:cs typeface="Arial" panose="020B0604020202020204" pitchFamily="34" charset="0"/>
              </a:rPr>
              <a:t>a joué</a:t>
            </a:r>
            <a:endParaRPr lang="ru-RU" sz="3200" b="1" dirty="0">
              <a:solidFill>
                <a:srgbClr val="F33D68"/>
              </a:solidFill>
              <a:latin typeface="Arial" panose="020B0604020202020204" pitchFamily="34" charset="0"/>
              <a:cs typeface="Arial" panose="020B0604020202020204" pitchFamily="34" charset="0"/>
            </a:endParaRPr>
          </a:p>
        </p:txBody>
      </p:sp>
      <p:sp>
        <p:nvSpPr>
          <p:cNvPr id="13" name="TextBox 12"/>
          <p:cNvSpPr txBox="1"/>
          <p:nvPr/>
        </p:nvSpPr>
        <p:spPr>
          <a:xfrm>
            <a:off x="335972" y="4662617"/>
            <a:ext cx="1496291" cy="584775"/>
          </a:xfrm>
          <a:prstGeom prst="rect">
            <a:avLst/>
          </a:prstGeom>
          <a:noFill/>
        </p:spPr>
        <p:txBody>
          <a:bodyPr wrap="square" rtlCol="0">
            <a:spAutoFit/>
          </a:bodyPr>
          <a:lstStyle/>
          <a:p>
            <a:r>
              <a:rPr lang="fr-FR" sz="3200" b="1" dirty="0" smtClean="0">
                <a:solidFill>
                  <a:srgbClr val="F33D68"/>
                </a:solidFill>
                <a:latin typeface="Arial" panose="020B0604020202020204" pitchFamily="34" charset="0"/>
                <a:cs typeface="Arial" panose="020B0604020202020204" pitchFamily="34" charset="0"/>
              </a:rPr>
              <a:t>a aidé</a:t>
            </a:r>
            <a:endParaRPr lang="ru-RU" sz="3200" b="1" dirty="0">
              <a:solidFill>
                <a:srgbClr val="F33D68"/>
              </a:solidFill>
              <a:latin typeface="Arial" panose="020B0604020202020204" pitchFamily="34" charset="0"/>
              <a:cs typeface="Arial" panose="020B0604020202020204" pitchFamily="34" charset="0"/>
            </a:endParaRPr>
          </a:p>
        </p:txBody>
      </p:sp>
      <p:sp>
        <p:nvSpPr>
          <p:cNvPr id="14" name="TextBox 13"/>
          <p:cNvSpPr txBox="1"/>
          <p:nvPr/>
        </p:nvSpPr>
        <p:spPr>
          <a:xfrm>
            <a:off x="8498031" y="4661143"/>
            <a:ext cx="3629891" cy="584775"/>
          </a:xfrm>
          <a:prstGeom prst="rect">
            <a:avLst/>
          </a:prstGeom>
          <a:noFill/>
        </p:spPr>
        <p:txBody>
          <a:bodyPr wrap="square" rtlCol="0">
            <a:spAutoFit/>
          </a:bodyPr>
          <a:lstStyle/>
          <a:p>
            <a:r>
              <a:rPr lang="fr-FR" sz="3200" b="1" dirty="0" smtClean="0">
                <a:solidFill>
                  <a:srgbClr val="F33D68"/>
                </a:solidFill>
                <a:latin typeface="Arial" panose="020B0604020202020204" pitchFamily="34" charset="0"/>
                <a:cs typeface="Arial" panose="020B0604020202020204" pitchFamily="34" charset="0"/>
              </a:rPr>
              <a:t>n’a pas travaillé</a:t>
            </a:r>
            <a:endParaRPr lang="ru-RU" sz="3200" b="1" dirty="0">
              <a:solidFill>
                <a:srgbClr val="F33D68"/>
              </a:solidFill>
              <a:latin typeface="Arial" panose="020B0604020202020204" pitchFamily="34" charset="0"/>
              <a:cs typeface="Arial" panose="020B0604020202020204" pitchFamily="34" charset="0"/>
            </a:endParaRPr>
          </a:p>
        </p:txBody>
      </p:sp>
      <p:sp>
        <p:nvSpPr>
          <p:cNvPr id="20" name="TextBox 19"/>
          <p:cNvSpPr txBox="1"/>
          <p:nvPr/>
        </p:nvSpPr>
        <p:spPr>
          <a:xfrm>
            <a:off x="3680112" y="5156892"/>
            <a:ext cx="1981200" cy="584775"/>
          </a:xfrm>
          <a:prstGeom prst="rect">
            <a:avLst/>
          </a:prstGeom>
          <a:noFill/>
        </p:spPr>
        <p:txBody>
          <a:bodyPr wrap="square" rtlCol="0">
            <a:spAutoFit/>
          </a:bodyPr>
          <a:lstStyle/>
          <a:p>
            <a:r>
              <a:rPr lang="fr-FR" sz="3200" b="1" dirty="0">
                <a:solidFill>
                  <a:srgbClr val="F33D68"/>
                </a:solidFill>
                <a:latin typeface="Arial" panose="020B0604020202020204" pitchFamily="34" charset="0"/>
                <a:cs typeface="Arial" panose="020B0604020202020204" pitchFamily="34" charset="0"/>
              </a:rPr>
              <a:t>a</a:t>
            </a:r>
            <a:r>
              <a:rPr lang="fr-FR" sz="3200" b="1" dirty="0" smtClean="0">
                <a:solidFill>
                  <a:srgbClr val="F33D68"/>
                </a:solidFill>
                <a:latin typeface="Arial" panose="020B0604020202020204" pitchFamily="34" charset="0"/>
                <a:cs typeface="Arial" panose="020B0604020202020204" pitchFamily="34" charset="0"/>
              </a:rPr>
              <a:t> écouté</a:t>
            </a:r>
            <a:endParaRPr lang="ru-RU" sz="3200" b="1" dirty="0">
              <a:solidFill>
                <a:srgbClr val="F33D68"/>
              </a:solidFill>
              <a:latin typeface="Arial" panose="020B0604020202020204" pitchFamily="34" charset="0"/>
              <a:cs typeface="Arial" panose="020B0604020202020204" pitchFamily="34" charset="0"/>
            </a:endParaRPr>
          </a:p>
        </p:txBody>
      </p:sp>
      <p:sp>
        <p:nvSpPr>
          <p:cNvPr id="21" name="TextBox 20"/>
          <p:cNvSpPr txBox="1"/>
          <p:nvPr/>
        </p:nvSpPr>
        <p:spPr>
          <a:xfrm>
            <a:off x="267564" y="5618982"/>
            <a:ext cx="3629891" cy="584775"/>
          </a:xfrm>
          <a:prstGeom prst="rect">
            <a:avLst/>
          </a:prstGeom>
          <a:noFill/>
        </p:spPr>
        <p:txBody>
          <a:bodyPr wrap="square" rtlCol="0">
            <a:spAutoFit/>
          </a:bodyPr>
          <a:lstStyle/>
          <a:p>
            <a:r>
              <a:rPr lang="fr-FR" sz="3200" b="1" dirty="0" smtClean="0">
                <a:solidFill>
                  <a:srgbClr val="F33D68"/>
                </a:solidFill>
                <a:latin typeface="Arial" panose="020B0604020202020204" pitchFamily="34" charset="0"/>
                <a:cs typeface="Arial" panose="020B0604020202020204" pitchFamily="34" charset="0"/>
              </a:rPr>
              <a:t>n’a pas ragardé</a:t>
            </a:r>
            <a:endParaRPr lang="ru-RU" sz="3200" b="1" dirty="0">
              <a:solidFill>
                <a:srgbClr val="F33D68"/>
              </a:solidFill>
              <a:latin typeface="Arial" panose="020B0604020202020204" pitchFamily="34" charset="0"/>
              <a:cs typeface="Arial" panose="020B0604020202020204" pitchFamily="34" charset="0"/>
            </a:endParaRPr>
          </a:p>
        </p:txBody>
      </p:sp>
      <p:sp>
        <p:nvSpPr>
          <p:cNvPr id="22" name="TextBox 21"/>
          <p:cNvSpPr txBox="1"/>
          <p:nvPr/>
        </p:nvSpPr>
        <p:spPr>
          <a:xfrm>
            <a:off x="8305799" y="4143446"/>
            <a:ext cx="1496291" cy="584775"/>
          </a:xfrm>
          <a:prstGeom prst="rect">
            <a:avLst/>
          </a:prstGeom>
          <a:noFill/>
        </p:spPr>
        <p:txBody>
          <a:bodyPr wrap="square" rtlCol="0">
            <a:spAutoFit/>
          </a:bodyPr>
          <a:lstStyle/>
          <a:p>
            <a:r>
              <a:rPr lang="fr-FR" sz="3200" b="1" dirty="0" smtClean="0">
                <a:solidFill>
                  <a:srgbClr val="F33D68"/>
                </a:solidFill>
                <a:latin typeface="Arial" panose="020B0604020202020204" pitchFamily="34" charset="0"/>
                <a:cs typeface="Arial" panose="020B0604020202020204" pitchFamily="34" charset="0"/>
              </a:rPr>
              <a:t> joue</a:t>
            </a:r>
            <a:endParaRPr lang="ru-RU" sz="3200" b="1" dirty="0">
              <a:solidFill>
                <a:srgbClr val="F33D68"/>
              </a:solidFill>
              <a:latin typeface="Arial" panose="020B0604020202020204" pitchFamily="34" charset="0"/>
              <a:cs typeface="Arial" panose="020B0604020202020204" pitchFamily="34" charset="0"/>
            </a:endParaRPr>
          </a:p>
        </p:txBody>
      </p:sp>
      <p:sp>
        <p:nvSpPr>
          <p:cNvPr id="23" name="TextBox 22"/>
          <p:cNvSpPr txBox="1"/>
          <p:nvPr/>
        </p:nvSpPr>
        <p:spPr>
          <a:xfrm>
            <a:off x="335972" y="4661143"/>
            <a:ext cx="1160751" cy="584775"/>
          </a:xfrm>
          <a:prstGeom prst="rect">
            <a:avLst/>
          </a:prstGeom>
          <a:noFill/>
        </p:spPr>
        <p:txBody>
          <a:bodyPr wrap="square" rtlCol="0">
            <a:spAutoFit/>
          </a:bodyPr>
          <a:lstStyle/>
          <a:p>
            <a:r>
              <a:rPr lang="fr-FR" sz="3200" b="1" dirty="0" smtClean="0">
                <a:solidFill>
                  <a:srgbClr val="F33D68"/>
                </a:solidFill>
                <a:latin typeface="Arial" panose="020B0604020202020204" pitchFamily="34" charset="0"/>
                <a:cs typeface="Arial" panose="020B0604020202020204" pitchFamily="34" charset="0"/>
              </a:rPr>
              <a:t> aide</a:t>
            </a:r>
            <a:endParaRPr lang="ru-RU" sz="3200" b="1" dirty="0">
              <a:solidFill>
                <a:srgbClr val="F33D68"/>
              </a:solidFill>
              <a:latin typeface="Arial" panose="020B0604020202020204" pitchFamily="34" charset="0"/>
              <a:cs typeface="Arial" panose="020B0604020202020204" pitchFamily="34" charset="0"/>
            </a:endParaRPr>
          </a:p>
        </p:txBody>
      </p:sp>
      <p:sp>
        <p:nvSpPr>
          <p:cNvPr id="24" name="TextBox 23"/>
          <p:cNvSpPr txBox="1"/>
          <p:nvPr/>
        </p:nvSpPr>
        <p:spPr>
          <a:xfrm>
            <a:off x="4513118" y="4687774"/>
            <a:ext cx="1111827" cy="584775"/>
          </a:xfrm>
          <a:prstGeom prst="rect">
            <a:avLst/>
          </a:prstGeom>
          <a:noFill/>
        </p:spPr>
        <p:txBody>
          <a:bodyPr wrap="square" rtlCol="0">
            <a:spAutoFit/>
          </a:bodyPr>
          <a:lstStyle/>
          <a:p>
            <a:r>
              <a:rPr lang="fr-FR" sz="3200" b="1" dirty="0" smtClean="0">
                <a:solidFill>
                  <a:srgbClr val="F33D68"/>
                </a:solidFill>
                <a:latin typeface="Arial" panose="020B0604020202020204" pitchFamily="34" charset="0"/>
                <a:cs typeface="Arial" panose="020B0604020202020204" pitchFamily="34" charset="0"/>
              </a:rPr>
              <a:t> fait</a:t>
            </a:r>
            <a:endParaRPr lang="ru-RU" sz="3200" b="1" dirty="0">
              <a:solidFill>
                <a:srgbClr val="F33D68"/>
              </a:solidFill>
              <a:latin typeface="Arial" panose="020B0604020202020204" pitchFamily="34" charset="0"/>
              <a:cs typeface="Arial" panose="020B0604020202020204" pitchFamily="34" charset="0"/>
            </a:endParaRPr>
          </a:p>
        </p:txBody>
      </p:sp>
      <p:sp>
        <p:nvSpPr>
          <p:cNvPr id="25" name="TextBox 24"/>
          <p:cNvSpPr txBox="1"/>
          <p:nvPr/>
        </p:nvSpPr>
        <p:spPr>
          <a:xfrm>
            <a:off x="8350826" y="4672510"/>
            <a:ext cx="3373582" cy="584775"/>
          </a:xfrm>
          <a:prstGeom prst="rect">
            <a:avLst/>
          </a:prstGeom>
          <a:noFill/>
        </p:spPr>
        <p:txBody>
          <a:bodyPr wrap="square" rtlCol="0">
            <a:spAutoFit/>
          </a:bodyPr>
          <a:lstStyle/>
          <a:p>
            <a:r>
              <a:rPr lang="fr-FR" sz="3200" b="1" dirty="0" smtClean="0">
                <a:solidFill>
                  <a:srgbClr val="F33D68"/>
                </a:solidFill>
                <a:latin typeface="Arial" panose="020B0604020202020204" pitchFamily="34" charset="0"/>
                <a:cs typeface="Arial" panose="020B0604020202020204" pitchFamily="34" charset="0"/>
              </a:rPr>
              <a:t> ne travaille pas</a:t>
            </a:r>
            <a:endParaRPr lang="ru-RU" sz="3200" b="1" dirty="0">
              <a:solidFill>
                <a:srgbClr val="F33D68"/>
              </a:solidFill>
              <a:latin typeface="Arial" panose="020B0604020202020204" pitchFamily="34" charset="0"/>
              <a:cs typeface="Arial" panose="020B0604020202020204" pitchFamily="34" charset="0"/>
            </a:endParaRPr>
          </a:p>
        </p:txBody>
      </p:sp>
      <p:sp>
        <p:nvSpPr>
          <p:cNvPr id="26" name="TextBox 25"/>
          <p:cNvSpPr txBox="1"/>
          <p:nvPr/>
        </p:nvSpPr>
        <p:spPr>
          <a:xfrm>
            <a:off x="3813462" y="5189072"/>
            <a:ext cx="1714501" cy="584775"/>
          </a:xfrm>
          <a:prstGeom prst="rect">
            <a:avLst/>
          </a:prstGeom>
          <a:noFill/>
        </p:spPr>
        <p:txBody>
          <a:bodyPr wrap="square" rtlCol="0">
            <a:spAutoFit/>
          </a:bodyPr>
          <a:lstStyle/>
          <a:p>
            <a:r>
              <a:rPr lang="fr-FR" sz="3200" b="1" dirty="0" smtClean="0">
                <a:solidFill>
                  <a:srgbClr val="F33D68"/>
                </a:solidFill>
                <a:latin typeface="Arial" panose="020B0604020202020204" pitchFamily="34" charset="0"/>
                <a:cs typeface="Arial" panose="020B0604020202020204" pitchFamily="34" charset="0"/>
              </a:rPr>
              <a:t>écoute</a:t>
            </a:r>
            <a:endParaRPr lang="ru-RU" sz="3200" b="1" dirty="0">
              <a:solidFill>
                <a:srgbClr val="F33D68"/>
              </a:solidFill>
              <a:latin typeface="Arial" panose="020B0604020202020204" pitchFamily="34" charset="0"/>
              <a:cs typeface="Arial" panose="020B0604020202020204" pitchFamily="34" charset="0"/>
            </a:endParaRPr>
          </a:p>
        </p:txBody>
      </p:sp>
      <p:sp>
        <p:nvSpPr>
          <p:cNvPr id="27" name="TextBox 26"/>
          <p:cNvSpPr txBox="1"/>
          <p:nvPr/>
        </p:nvSpPr>
        <p:spPr>
          <a:xfrm>
            <a:off x="110837" y="5611954"/>
            <a:ext cx="3477490" cy="584775"/>
          </a:xfrm>
          <a:prstGeom prst="rect">
            <a:avLst/>
          </a:prstGeom>
          <a:noFill/>
        </p:spPr>
        <p:txBody>
          <a:bodyPr wrap="square" rtlCol="0">
            <a:spAutoFit/>
          </a:bodyPr>
          <a:lstStyle/>
          <a:p>
            <a:r>
              <a:rPr lang="fr-FR" sz="3200" b="1" dirty="0" smtClean="0">
                <a:solidFill>
                  <a:srgbClr val="F33D68"/>
                </a:solidFill>
                <a:latin typeface="Arial" panose="020B0604020202020204" pitchFamily="34" charset="0"/>
                <a:cs typeface="Arial" panose="020B0604020202020204" pitchFamily="34" charset="0"/>
              </a:rPr>
              <a:t>   ne regarde pas</a:t>
            </a:r>
            <a:endParaRPr lang="ru-RU" sz="3200" b="1" dirty="0">
              <a:solidFill>
                <a:srgbClr val="F33D68"/>
              </a:solidFill>
              <a:latin typeface="Arial" panose="020B0604020202020204" pitchFamily="34" charset="0"/>
              <a:cs typeface="Arial" panose="020B0604020202020204" pitchFamily="34" charset="0"/>
            </a:endParaRPr>
          </a:p>
        </p:txBody>
      </p:sp>
      <p:sp>
        <p:nvSpPr>
          <p:cNvPr id="28" name="TextBox 27"/>
          <p:cNvSpPr txBox="1"/>
          <p:nvPr/>
        </p:nvSpPr>
        <p:spPr>
          <a:xfrm>
            <a:off x="4371107" y="4672510"/>
            <a:ext cx="1496291" cy="584775"/>
          </a:xfrm>
          <a:prstGeom prst="rect">
            <a:avLst/>
          </a:prstGeom>
          <a:noFill/>
        </p:spPr>
        <p:txBody>
          <a:bodyPr wrap="square" rtlCol="0">
            <a:spAutoFit/>
          </a:bodyPr>
          <a:lstStyle/>
          <a:p>
            <a:r>
              <a:rPr lang="fr-FR" sz="3200" b="1" dirty="0" smtClean="0">
                <a:solidFill>
                  <a:srgbClr val="F33D68"/>
                </a:solidFill>
                <a:latin typeface="Arial" panose="020B0604020202020204" pitchFamily="34" charset="0"/>
                <a:cs typeface="Arial" panose="020B0604020202020204" pitchFamily="34" charset="0"/>
              </a:rPr>
              <a:t> a fait</a:t>
            </a:r>
            <a:endParaRPr lang="ru-RU" sz="3200" b="1" dirty="0">
              <a:solidFill>
                <a:srgbClr val="F33D6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697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P spid="20" grpId="0"/>
      <p:bldP spid="21" grpId="0"/>
      <p:bldP spid="22" grpId="0"/>
      <p:bldP spid="23" grpId="0"/>
      <p:bldP spid="24" grpId="0"/>
      <p:bldP spid="25" grpId="0"/>
      <p:bldP spid="26"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A8BAE388-D6D2-40E9-8208-E39C1E0E7029}"/>
              </a:ext>
            </a:extLst>
          </p:cNvPr>
          <p:cNvSpPr/>
          <p:nvPr/>
        </p:nvSpPr>
        <p:spPr>
          <a:xfrm>
            <a:off x="0" y="85759"/>
            <a:ext cx="9712037" cy="389010"/>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a:p>
        </p:txBody>
      </p:sp>
      <p:sp>
        <p:nvSpPr>
          <p:cNvPr id="17" name="object 6">
            <a:extLst>
              <a:ext uri="{FF2B5EF4-FFF2-40B4-BE49-F238E27FC236}">
                <a16:creationId xmlns:a16="http://schemas.microsoft.com/office/drawing/2014/main" id="{ACB4B4C4-B96E-4D3D-A3B1-019ECDA735A1}"/>
              </a:ext>
            </a:extLst>
          </p:cNvPr>
          <p:cNvSpPr/>
          <p:nvPr/>
        </p:nvSpPr>
        <p:spPr>
          <a:xfrm>
            <a:off x="2479964" y="534687"/>
            <a:ext cx="9712036" cy="373443"/>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2396"/>
          </a:p>
        </p:txBody>
      </p:sp>
      <p:sp>
        <p:nvSpPr>
          <p:cNvPr id="3" name="TextBox 2"/>
          <p:cNvSpPr txBox="1"/>
          <p:nvPr/>
        </p:nvSpPr>
        <p:spPr>
          <a:xfrm>
            <a:off x="2479964" y="875746"/>
            <a:ext cx="8084264" cy="707886"/>
          </a:xfrm>
          <a:prstGeom prst="rect">
            <a:avLst/>
          </a:prstGeom>
          <a:noFill/>
        </p:spPr>
        <p:txBody>
          <a:bodyPr wrap="none" rtlCol="0">
            <a:spAutoFit/>
          </a:bodyPr>
          <a:lstStyle/>
          <a:p>
            <a:pPr algn="just"/>
            <a:r>
              <a:rPr lang="fr-FR" sz="4000" b="1" dirty="0" smtClean="0">
                <a:solidFill>
                  <a:srgbClr val="002060"/>
                </a:solidFill>
                <a:latin typeface="Arial" panose="020B0604020202020204" pitchFamily="34" charset="0"/>
                <a:cs typeface="Arial" panose="020B0604020202020204" pitchFamily="34" charset="0"/>
              </a:rPr>
              <a:t>Marc est au musée des voitures.</a:t>
            </a:r>
            <a:endParaRPr lang="ru-RU" sz="4000" b="1" dirty="0">
              <a:solidFill>
                <a:srgbClr val="002060"/>
              </a:solidFill>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4116" t="46685" r="76833" b="31724"/>
          <a:stretch/>
        </p:blipFill>
        <p:spPr>
          <a:xfrm>
            <a:off x="240085" y="4509415"/>
            <a:ext cx="1547941" cy="2076062"/>
          </a:xfrm>
          <a:prstGeom prst="rect">
            <a:avLst/>
          </a:prstGeom>
        </p:spPr>
      </p:pic>
      <p:sp>
        <p:nvSpPr>
          <p:cNvPr id="9" name="Овальная выноска 8"/>
          <p:cNvSpPr/>
          <p:nvPr/>
        </p:nvSpPr>
        <p:spPr>
          <a:xfrm>
            <a:off x="1690255" y="1468582"/>
            <a:ext cx="10377054" cy="5269586"/>
          </a:xfrm>
          <a:prstGeom prst="wedgeEllipseCallout">
            <a:avLst>
              <a:gd name="adj1" fmla="val -49903"/>
              <a:gd name="adj2" fmla="val 36541"/>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TextBox 9"/>
          <p:cNvSpPr txBox="1"/>
          <p:nvPr/>
        </p:nvSpPr>
        <p:spPr>
          <a:xfrm>
            <a:off x="2632363" y="2391185"/>
            <a:ext cx="9074728" cy="3539430"/>
          </a:xfrm>
          <a:prstGeom prst="rect">
            <a:avLst/>
          </a:prstGeom>
          <a:noFill/>
        </p:spPr>
        <p:txBody>
          <a:bodyPr wrap="square" rtlCol="0">
            <a:spAutoFit/>
          </a:bodyPr>
          <a:lstStyle/>
          <a:p>
            <a:r>
              <a:rPr lang="fr-FR" sz="2800" b="1" dirty="0" smtClean="0">
                <a:solidFill>
                  <a:srgbClr val="0070C0"/>
                </a:solidFill>
                <a:latin typeface="Arial" panose="020B0604020202020204" pitchFamily="34" charset="0"/>
                <a:cs typeface="Arial" panose="020B0604020202020204" pitchFamily="34" charset="0"/>
              </a:rPr>
              <a:t>Le 15 septembre, Marc </a:t>
            </a:r>
            <a:r>
              <a:rPr lang="fr-FR" sz="2800" b="1" dirty="0" smtClean="0">
                <a:solidFill>
                  <a:srgbClr val="002060"/>
                </a:solidFill>
                <a:latin typeface="Arial" panose="020B0604020202020204" pitchFamily="34" charset="0"/>
                <a:cs typeface="Arial" panose="020B0604020202020204" pitchFamily="34" charset="0"/>
              </a:rPr>
              <a:t>est arrivé </a:t>
            </a:r>
            <a:r>
              <a:rPr lang="fr-FR" sz="2800" b="1" dirty="0" smtClean="0">
                <a:solidFill>
                  <a:srgbClr val="0070C0"/>
                </a:solidFill>
                <a:latin typeface="Arial" panose="020B0604020202020204" pitchFamily="34" charset="0"/>
                <a:cs typeface="Arial" panose="020B0604020202020204" pitchFamily="34" charset="0"/>
              </a:rPr>
              <a:t>à Sochaux avec son père. Ils </a:t>
            </a:r>
            <a:r>
              <a:rPr lang="fr-FR" sz="2800" b="1" dirty="0" smtClean="0">
                <a:solidFill>
                  <a:srgbClr val="002060"/>
                </a:solidFill>
                <a:latin typeface="Arial" panose="020B0604020202020204" pitchFamily="34" charset="0"/>
                <a:cs typeface="Arial" panose="020B0604020202020204" pitchFamily="34" charset="0"/>
              </a:rPr>
              <a:t>sont descendus </a:t>
            </a:r>
            <a:r>
              <a:rPr lang="fr-FR" sz="2800" b="1" dirty="0" smtClean="0">
                <a:solidFill>
                  <a:srgbClr val="0070C0"/>
                </a:solidFill>
                <a:latin typeface="Arial" panose="020B0604020202020204" pitchFamily="34" charset="0"/>
                <a:cs typeface="Arial" panose="020B0604020202020204" pitchFamily="34" charset="0"/>
              </a:rPr>
              <a:t>dans un hôtel de la ville. Le lendemain, il </a:t>
            </a:r>
            <a:r>
              <a:rPr lang="fr-FR" sz="2800" b="1" dirty="0" smtClean="0">
                <a:solidFill>
                  <a:srgbClr val="002060"/>
                </a:solidFill>
                <a:latin typeface="Arial" panose="020B0604020202020204" pitchFamily="34" charset="0"/>
                <a:cs typeface="Arial" panose="020B0604020202020204" pitchFamily="34" charset="0"/>
              </a:rPr>
              <a:t>a visité </a:t>
            </a:r>
            <a:r>
              <a:rPr lang="fr-FR" sz="2800" b="1" dirty="0" smtClean="0">
                <a:solidFill>
                  <a:srgbClr val="0070C0"/>
                </a:solidFill>
                <a:latin typeface="Arial" panose="020B0604020202020204" pitchFamily="34" charset="0"/>
                <a:cs typeface="Arial" panose="020B0604020202020204" pitchFamily="34" charset="0"/>
              </a:rPr>
              <a:t>la ville. D’abord, Marc </a:t>
            </a:r>
            <a:r>
              <a:rPr lang="fr-FR" sz="2800" b="1" dirty="0" smtClean="0">
                <a:solidFill>
                  <a:srgbClr val="002060"/>
                </a:solidFill>
                <a:latin typeface="Arial" panose="020B0604020202020204" pitchFamily="34" charset="0"/>
                <a:cs typeface="Arial" panose="020B0604020202020204" pitchFamily="34" charset="0"/>
              </a:rPr>
              <a:t>est allé </a:t>
            </a:r>
            <a:r>
              <a:rPr lang="fr-FR" sz="2800" b="1" dirty="0" smtClean="0">
                <a:solidFill>
                  <a:srgbClr val="0070C0"/>
                </a:solidFill>
                <a:latin typeface="Arial" panose="020B0604020202020204" pitchFamily="34" charset="0"/>
                <a:cs typeface="Arial" panose="020B0604020202020204" pitchFamily="34" charset="0"/>
              </a:rPr>
              <a:t>au centre-ville. Après, il </a:t>
            </a:r>
            <a:r>
              <a:rPr lang="fr-FR" sz="2800" b="1" dirty="0" smtClean="0">
                <a:solidFill>
                  <a:srgbClr val="002060"/>
                </a:solidFill>
                <a:latin typeface="Arial" panose="020B0604020202020204" pitchFamily="34" charset="0"/>
                <a:cs typeface="Arial" panose="020B0604020202020204" pitchFamily="34" charset="0"/>
              </a:rPr>
              <a:t>est allé </a:t>
            </a:r>
            <a:r>
              <a:rPr lang="fr-FR" sz="2800" b="1" dirty="0" smtClean="0">
                <a:solidFill>
                  <a:srgbClr val="0070C0"/>
                </a:solidFill>
                <a:latin typeface="Arial" panose="020B0604020202020204" pitchFamily="34" charset="0"/>
                <a:cs typeface="Arial" panose="020B0604020202020204" pitchFamily="34" charset="0"/>
              </a:rPr>
              <a:t>au musée de l’aventure Peugeot. Enfin, Marc </a:t>
            </a:r>
            <a:r>
              <a:rPr lang="fr-FR" sz="2800" b="1" dirty="0" smtClean="0">
                <a:solidFill>
                  <a:srgbClr val="002060"/>
                </a:solidFill>
                <a:latin typeface="Arial" panose="020B0604020202020204" pitchFamily="34" charset="0"/>
                <a:cs typeface="Arial" panose="020B0604020202020204" pitchFamily="34" charset="0"/>
              </a:rPr>
              <a:t>est arrivé </a:t>
            </a:r>
            <a:r>
              <a:rPr lang="fr-FR" sz="2800" b="1" dirty="0" smtClean="0">
                <a:solidFill>
                  <a:srgbClr val="0070C0"/>
                </a:solidFill>
                <a:latin typeface="Arial" panose="020B0604020202020204" pitchFamily="34" charset="0"/>
                <a:cs typeface="Arial" panose="020B0604020202020204" pitchFamily="34" charset="0"/>
              </a:rPr>
              <a:t>au musée. Il </a:t>
            </a:r>
            <a:r>
              <a:rPr lang="fr-FR" sz="2800" b="1" dirty="0" smtClean="0">
                <a:solidFill>
                  <a:srgbClr val="002060"/>
                </a:solidFill>
                <a:latin typeface="Arial" panose="020B0604020202020204" pitchFamily="34" charset="0"/>
                <a:cs typeface="Arial" panose="020B0604020202020204" pitchFamily="34" charset="0"/>
              </a:rPr>
              <a:t>est entré </a:t>
            </a:r>
            <a:r>
              <a:rPr lang="fr-FR" sz="2800" b="1" dirty="0" smtClean="0">
                <a:solidFill>
                  <a:srgbClr val="0070C0"/>
                </a:solidFill>
                <a:latin typeface="Arial" panose="020B0604020202020204" pitchFamily="34" charset="0"/>
                <a:cs typeface="Arial" panose="020B0604020202020204" pitchFamily="34" charset="0"/>
              </a:rPr>
              <a:t>dans le musée. Il </a:t>
            </a:r>
            <a:r>
              <a:rPr lang="fr-FR" sz="2800" b="1" dirty="0" smtClean="0">
                <a:solidFill>
                  <a:srgbClr val="002060"/>
                </a:solidFill>
                <a:latin typeface="Arial" panose="020B0604020202020204" pitchFamily="34" charset="0"/>
                <a:cs typeface="Arial" panose="020B0604020202020204" pitchFamily="34" charset="0"/>
              </a:rPr>
              <a:t>est monté </a:t>
            </a:r>
            <a:r>
              <a:rPr lang="fr-FR" sz="2800" b="1" dirty="0" smtClean="0">
                <a:solidFill>
                  <a:srgbClr val="0070C0"/>
                </a:solidFill>
                <a:latin typeface="Arial" panose="020B0604020202020204" pitchFamily="34" charset="0"/>
                <a:cs typeface="Arial" panose="020B0604020202020204" pitchFamily="34" charset="0"/>
              </a:rPr>
              <a:t>au deuxième étage. Il </a:t>
            </a:r>
            <a:r>
              <a:rPr lang="fr-FR" sz="2800" b="1" dirty="0" smtClean="0">
                <a:solidFill>
                  <a:srgbClr val="002060"/>
                </a:solidFill>
                <a:latin typeface="Arial" panose="020B0604020202020204" pitchFamily="34" charset="0"/>
                <a:cs typeface="Arial" panose="020B0604020202020204" pitchFamily="34" charset="0"/>
              </a:rPr>
              <a:t>a vu</a:t>
            </a:r>
            <a:r>
              <a:rPr lang="fr-FR" sz="2800" b="1" dirty="0" smtClean="0">
                <a:solidFill>
                  <a:srgbClr val="0070C0"/>
                </a:solidFill>
                <a:latin typeface="Arial" panose="020B0604020202020204" pitchFamily="34" charset="0"/>
                <a:cs typeface="Arial" panose="020B0604020202020204" pitchFamily="34" charset="0"/>
              </a:rPr>
              <a:t> beaucoup de modèles des voitures Peugeot. Marc </a:t>
            </a:r>
            <a:r>
              <a:rPr lang="fr-FR" sz="2800" b="1" dirty="0" smtClean="0">
                <a:solidFill>
                  <a:srgbClr val="002060"/>
                </a:solidFill>
                <a:latin typeface="Arial" panose="020B0604020202020204" pitchFamily="34" charset="0"/>
                <a:cs typeface="Arial" panose="020B0604020202020204" pitchFamily="34" charset="0"/>
              </a:rPr>
              <a:t>est sorti </a:t>
            </a:r>
            <a:r>
              <a:rPr lang="fr-FR" sz="2800" b="1" dirty="0" smtClean="0">
                <a:solidFill>
                  <a:srgbClr val="0070C0"/>
                </a:solidFill>
                <a:latin typeface="Arial" panose="020B0604020202020204" pitchFamily="34" charset="0"/>
                <a:cs typeface="Arial" panose="020B0604020202020204" pitchFamily="34" charset="0"/>
              </a:rPr>
              <a:t>du musée, très content.</a:t>
            </a:r>
            <a:endParaRPr lang="ru-RU" sz="28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63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A8BAE388-D6D2-40E9-8208-E39C1E0E7029}"/>
              </a:ext>
            </a:extLst>
          </p:cNvPr>
          <p:cNvSpPr/>
          <p:nvPr/>
        </p:nvSpPr>
        <p:spPr>
          <a:xfrm>
            <a:off x="2479964" y="42427"/>
            <a:ext cx="9712037" cy="337425"/>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a:p>
        </p:txBody>
      </p:sp>
      <p:sp>
        <p:nvSpPr>
          <p:cNvPr id="17" name="object 6">
            <a:extLst>
              <a:ext uri="{FF2B5EF4-FFF2-40B4-BE49-F238E27FC236}">
                <a16:creationId xmlns:a16="http://schemas.microsoft.com/office/drawing/2014/main" id="{ACB4B4C4-B96E-4D3D-A3B1-019ECDA735A1}"/>
              </a:ext>
            </a:extLst>
          </p:cNvPr>
          <p:cNvSpPr/>
          <p:nvPr/>
        </p:nvSpPr>
        <p:spPr>
          <a:xfrm>
            <a:off x="2479964" y="400341"/>
            <a:ext cx="9712036" cy="301986"/>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2396"/>
          </a:p>
        </p:txBody>
      </p:sp>
      <p:sp>
        <p:nvSpPr>
          <p:cNvPr id="2" name="TextBox 1"/>
          <p:cNvSpPr txBox="1"/>
          <p:nvPr/>
        </p:nvSpPr>
        <p:spPr>
          <a:xfrm>
            <a:off x="-26066" y="42427"/>
            <a:ext cx="2637047" cy="707886"/>
          </a:xfrm>
          <a:prstGeom prst="rect">
            <a:avLst/>
          </a:prstGeom>
          <a:noFill/>
        </p:spPr>
        <p:txBody>
          <a:bodyPr wrap="square" rtlCol="0">
            <a:spAutoFit/>
          </a:bodyPr>
          <a:lstStyle/>
          <a:p>
            <a:pPr algn="ctr"/>
            <a:r>
              <a:rPr lang="fr-FR" sz="4000" b="1" dirty="0" smtClean="0">
                <a:solidFill>
                  <a:srgbClr val="002060"/>
                </a:solidFill>
                <a:latin typeface="Arial" panose="020B0604020202020204" pitchFamily="34" charset="0"/>
                <a:cs typeface="Arial" panose="020B0604020202020204" pitchFamily="34" charset="0"/>
              </a:rPr>
              <a:t>Associez!</a:t>
            </a:r>
            <a:endParaRPr lang="ru-RU" sz="4000" b="1" dirty="0">
              <a:solidFill>
                <a:srgbClr val="002060"/>
              </a:solidFill>
              <a:latin typeface="Arial" panose="020B0604020202020204" pitchFamily="34" charset="0"/>
              <a:cs typeface="Arial" panose="020B0604020202020204" pitchFamily="34" charset="0"/>
            </a:endParaRPr>
          </a:p>
        </p:txBody>
      </p:sp>
      <p:sp>
        <p:nvSpPr>
          <p:cNvPr id="24" name="TextBox 23"/>
          <p:cNvSpPr txBox="1"/>
          <p:nvPr/>
        </p:nvSpPr>
        <p:spPr>
          <a:xfrm>
            <a:off x="3559584" y="1759073"/>
            <a:ext cx="5430983" cy="892552"/>
          </a:xfrm>
          <a:prstGeom prst="rect">
            <a:avLst/>
          </a:prstGeom>
          <a:noFill/>
        </p:spPr>
        <p:txBody>
          <a:bodyPr wrap="square" rtlCol="0">
            <a:spAutoFit/>
          </a:bodyPr>
          <a:lstStyle/>
          <a:p>
            <a:r>
              <a:rPr lang="fr-FR" sz="2600" b="1" dirty="0">
                <a:solidFill>
                  <a:srgbClr val="0070C0"/>
                </a:solidFill>
                <a:latin typeface="Arial" panose="020B0604020202020204" pitchFamily="34" charset="0"/>
                <a:cs typeface="Arial" panose="020B0604020202020204" pitchFamily="34" charset="0"/>
              </a:rPr>
              <a:t>Le 15 septembre, Marc </a:t>
            </a:r>
            <a:r>
              <a:rPr lang="fr-FR" sz="2600" b="1" dirty="0">
                <a:solidFill>
                  <a:srgbClr val="002060"/>
                </a:solidFill>
                <a:latin typeface="Arial" panose="020B0604020202020204" pitchFamily="34" charset="0"/>
                <a:cs typeface="Arial" panose="020B0604020202020204" pitchFamily="34" charset="0"/>
              </a:rPr>
              <a:t>est arrivé </a:t>
            </a:r>
            <a:r>
              <a:rPr lang="fr-FR" sz="2600" b="1" dirty="0">
                <a:solidFill>
                  <a:srgbClr val="0070C0"/>
                </a:solidFill>
                <a:latin typeface="Arial" panose="020B0604020202020204" pitchFamily="34" charset="0"/>
                <a:cs typeface="Arial" panose="020B0604020202020204" pitchFamily="34" charset="0"/>
              </a:rPr>
              <a:t>à Sochaux</a:t>
            </a:r>
            <a:endParaRPr lang="ru-RU" sz="2600" b="1" dirty="0">
              <a:solidFill>
                <a:srgbClr val="0070C0"/>
              </a:solidFill>
              <a:latin typeface="Arial" panose="020B0604020202020204" pitchFamily="34" charset="0"/>
              <a:cs typeface="Arial" panose="020B0604020202020204" pitchFamily="34" charset="0"/>
            </a:endParaRPr>
          </a:p>
        </p:txBody>
      </p:sp>
      <p:sp>
        <p:nvSpPr>
          <p:cNvPr id="25" name="TextBox 24"/>
          <p:cNvSpPr txBox="1"/>
          <p:nvPr/>
        </p:nvSpPr>
        <p:spPr>
          <a:xfrm>
            <a:off x="2998782" y="4328726"/>
            <a:ext cx="6234114" cy="830997"/>
          </a:xfrm>
          <a:prstGeom prst="rect">
            <a:avLst/>
          </a:prstGeom>
          <a:noFill/>
        </p:spPr>
        <p:txBody>
          <a:bodyPr wrap="square" rtlCol="0">
            <a:spAutoFit/>
          </a:bodyPr>
          <a:lstStyle/>
          <a:p>
            <a:r>
              <a:rPr lang="fr-FR" sz="2400" b="1" dirty="0">
                <a:solidFill>
                  <a:srgbClr val="0070C0"/>
                </a:solidFill>
                <a:latin typeface="Arial" panose="020B0604020202020204" pitchFamily="34" charset="0"/>
                <a:cs typeface="Arial" panose="020B0604020202020204" pitchFamily="34" charset="0"/>
              </a:rPr>
              <a:t>Après, il </a:t>
            </a:r>
            <a:r>
              <a:rPr lang="fr-FR" sz="2400" b="1" dirty="0">
                <a:solidFill>
                  <a:srgbClr val="002060"/>
                </a:solidFill>
                <a:latin typeface="Arial" panose="020B0604020202020204" pitchFamily="34" charset="0"/>
                <a:cs typeface="Arial" panose="020B0604020202020204" pitchFamily="34" charset="0"/>
              </a:rPr>
              <a:t>est allé </a:t>
            </a:r>
            <a:r>
              <a:rPr lang="fr-FR" sz="2400" b="1" dirty="0">
                <a:solidFill>
                  <a:srgbClr val="0070C0"/>
                </a:solidFill>
                <a:latin typeface="Arial" panose="020B0604020202020204" pitchFamily="34" charset="0"/>
                <a:cs typeface="Arial" panose="020B0604020202020204" pitchFamily="34" charset="0"/>
              </a:rPr>
              <a:t>au musée de l’aventure Peugeot.</a:t>
            </a:r>
            <a:endParaRPr lang="ru-RU" sz="2600" b="1" dirty="0">
              <a:solidFill>
                <a:srgbClr val="0070C0"/>
              </a:solidFill>
              <a:latin typeface="Arial" panose="020B0604020202020204" pitchFamily="34" charset="0"/>
              <a:cs typeface="Arial" panose="020B0604020202020204" pitchFamily="34" charset="0"/>
            </a:endParaRPr>
          </a:p>
        </p:txBody>
      </p:sp>
      <p:pic>
        <p:nvPicPr>
          <p:cNvPr id="2050" name="Picture 2" descr="Au 15 septembre, date à un seul jour calendrier Photo Stock - Alamy"/>
          <p:cNvPicPr>
            <a:picLocks noChangeAspect="1" noChangeArrowheads="1"/>
          </p:cNvPicPr>
          <p:nvPr/>
        </p:nvPicPr>
        <p:blipFill rotWithShape="1">
          <a:blip r:embed="rId3">
            <a:extLst>
              <a:ext uri="{28A0092B-C50C-407E-A947-70E740481C1C}">
                <a14:useLocalDpi xmlns:a14="http://schemas.microsoft.com/office/drawing/2010/main" val="0"/>
              </a:ext>
            </a:extLst>
          </a:blip>
          <a:srcRect b="7077"/>
          <a:stretch/>
        </p:blipFill>
        <p:spPr bwMode="auto">
          <a:xfrm>
            <a:off x="9731785" y="4956310"/>
            <a:ext cx="1482435" cy="14727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to libre de droit de Regarde Làbas Jeune Père Heureux Pointant Loin Et  Souriant Tout En Marchant Avec Son Fils Près De La Rivière banque d'images  et plus d'images libres de droi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479" t="7438" r="15373"/>
          <a:stretch/>
        </p:blipFill>
        <p:spPr bwMode="auto">
          <a:xfrm>
            <a:off x="9156821" y="2578161"/>
            <a:ext cx="2307156" cy="19210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he Originals Boutique, Hotel Arianis, Sochaux, France - 2020 Reviews,  Pictures &amp; Deal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909" r="1311"/>
          <a:stretch/>
        </p:blipFill>
        <p:spPr bwMode="auto">
          <a:xfrm>
            <a:off x="136655" y="4978539"/>
            <a:ext cx="2759376" cy="179565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ille de Sochaux - site Offici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655" y="2800298"/>
            <a:ext cx="2895600" cy="189064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e musée de l'Aventure Peuge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6821" y="731400"/>
            <a:ext cx="2882142" cy="181768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532907" y="840931"/>
            <a:ext cx="5430983" cy="892552"/>
          </a:xfrm>
          <a:prstGeom prst="rect">
            <a:avLst/>
          </a:prstGeom>
          <a:noFill/>
        </p:spPr>
        <p:txBody>
          <a:bodyPr wrap="square" rtlCol="0">
            <a:spAutoFit/>
          </a:bodyPr>
          <a:lstStyle/>
          <a:p>
            <a:r>
              <a:rPr lang="fr-FR" sz="2600" b="1" dirty="0" smtClean="0">
                <a:solidFill>
                  <a:srgbClr val="0070C0"/>
                </a:solidFill>
                <a:latin typeface="Arial" panose="020B0604020202020204" pitchFamily="34" charset="0"/>
                <a:cs typeface="Arial" panose="020B0604020202020204" pitchFamily="34" charset="0"/>
              </a:rPr>
              <a:t>Marc </a:t>
            </a:r>
            <a:r>
              <a:rPr lang="fr-FR" sz="2600" b="1" dirty="0">
                <a:solidFill>
                  <a:srgbClr val="002060"/>
                </a:solidFill>
                <a:latin typeface="Arial" panose="020B0604020202020204" pitchFamily="34" charset="0"/>
                <a:cs typeface="Arial" panose="020B0604020202020204" pitchFamily="34" charset="0"/>
              </a:rPr>
              <a:t>est arrivé </a:t>
            </a:r>
            <a:r>
              <a:rPr lang="fr-FR" sz="2600" b="1" dirty="0">
                <a:solidFill>
                  <a:srgbClr val="0070C0"/>
                </a:solidFill>
                <a:latin typeface="Arial" panose="020B0604020202020204" pitchFamily="34" charset="0"/>
                <a:cs typeface="Arial" panose="020B0604020202020204" pitchFamily="34" charset="0"/>
              </a:rPr>
              <a:t>à </a:t>
            </a:r>
            <a:r>
              <a:rPr lang="fr-FR" sz="2600" b="1" dirty="0" smtClean="0">
                <a:solidFill>
                  <a:srgbClr val="0070C0"/>
                </a:solidFill>
                <a:latin typeface="Arial" panose="020B0604020202020204" pitchFamily="34" charset="0"/>
                <a:cs typeface="Arial" panose="020B0604020202020204" pitchFamily="34" charset="0"/>
              </a:rPr>
              <a:t>Sochaux </a:t>
            </a:r>
            <a:r>
              <a:rPr lang="fr-FR" sz="2600" b="1" dirty="0">
                <a:solidFill>
                  <a:srgbClr val="0070C0"/>
                </a:solidFill>
                <a:latin typeface="Arial" panose="020B0604020202020204" pitchFamily="34" charset="0"/>
                <a:cs typeface="Arial" panose="020B0604020202020204" pitchFamily="34" charset="0"/>
              </a:rPr>
              <a:t>avec son père.</a:t>
            </a:r>
            <a:endParaRPr lang="ru-RU" sz="2600" b="1" dirty="0">
              <a:solidFill>
                <a:srgbClr val="0070C0"/>
              </a:solidFill>
              <a:latin typeface="Arial" panose="020B0604020202020204" pitchFamily="34" charset="0"/>
              <a:cs typeface="Arial" panose="020B0604020202020204" pitchFamily="34" charset="0"/>
            </a:endParaRPr>
          </a:p>
        </p:txBody>
      </p:sp>
      <p:sp>
        <p:nvSpPr>
          <p:cNvPr id="27" name="TextBox 26"/>
          <p:cNvSpPr txBox="1"/>
          <p:nvPr/>
        </p:nvSpPr>
        <p:spPr>
          <a:xfrm>
            <a:off x="3368310" y="2942683"/>
            <a:ext cx="5430983" cy="1292662"/>
          </a:xfrm>
          <a:prstGeom prst="rect">
            <a:avLst/>
          </a:prstGeom>
          <a:noFill/>
        </p:spPr>
        <p:txBody>
          <a:bodyPr wrap="square" rtlCol="0">
            <a:spAutoFit/>
          </a:bodyPr>
          <a:lstStyle/>
          <a:p>
            <a:r>
              <a:rPr lang="fr-FR" sz="2600" b="1" dirty="0">
                <a:solidFill>
                  <a:srgbClr val="0070C0"/>
                </a:solidFill>
                <a:latin typeface="Arial" panose="020B0604020202020204" pitchFamily="34" charset="0"/>
                <a:cs typeface="Arial" panose="020B0604020202020204" pitchFamily="34" charset="0"/>
              </a:rPr>
              <a:t>Le lendemain, il </a:t>
            </a:r>
            <a:r>
              <a:rPr lang="fr-FR" sz="2600" b="1" dirty="0">
                <a:solidFill>
                  <a:srgbClr val="002060"/>
                </a:solidFill>
                <a:latin typeface="Arial" panose="020B0604020202020204" pitchFamily="34" charset="0"/>
                <a:cs typeface="Arial" panose="020B0604020202020204" pitchFamily="34" charset="0"/>
              </a:rPr>
              <a:t>a visité </a:t>
            </a:r>
            <a:r>
              <a:rPr lang="fr-FR" sz="2600" b="1" dirty="0">
                <a:solidFill>
                  <a:srgbClr val="0070C0"/>
                </a:solidFill>
                <a:latin typeface="Arial" panose="020B0604020202020204" pitchFamily="34" charset="0"/>
                <a:cs typeface="Arial" panose="020B0604020202020204" pitchFamily="34" charset="0"/>
              </a:rPr>
              <a:t>la ville. D’abord, Marc </a:t>
            </a:r>
            <a:r>
              <a:rPr lang="fr-FR" sz="2600" b="1" dirty="0">
                <a:solidFill>
                  <a:srgbClr val="002060"/>
                </a:solidFill>
                <a:latin typeface="Arial" panose="020B0604020202020204" pitchFamily="34" charset="0"/>
                <a:cs typeface="Arial" panose="020B0604020202020204" pitchFamily="34" charset="0"/>
              </a:rPr>
              <a:t>est allé </a:t>
            </a:r>
            <a:r>
              <a:rPr lang="fr-FR" sz="2600" b="1" dirty="0">
                <a:solidFill>
                  <a:srgbClr val="0070C0"/>
                </a:solidFill>
                <a:latin typeface="Arial" panose="020B0604020202020204" pitchFamily="34" charset="0"/>
                <a:cs typeface="Arial" panose="020B0604020202020204" pitchFamily="34" charset="0"/>
              </a:rPr>
              <a:t>au centre-ville.</a:t>
            </a:r>
            <a:endParaRPr lang="ru-RU" sz="2600" b="1" dirty="0">
              <a:solidFill>
                <a:srgbClr val="0070C0"/>
              </a:solidFill>
              <a:latin typeface="Arial" panose="020B0604020202020204" pitchFamily="34" charset="0"/>
              <a:cs typeface="Arial" panose="020B0604020202020204" pitchFamily="34" charset="0"/>
            </a:endParaRPr>
          </a:p>
        </p:txBody>
      </p:sp>
      <p:sp>
        <p:nvSpPr>
          <p:cNvPr id="28" name="TextBox 27"/>
          <p:cNvSpPr txBox="1"/>
          <p:nvPr/>
        </p:nvSpPr>
        <p:spPr>
          <a:xfrm>
            <a:off x="3394920" y="5189589"/>
            <a:ext cx="6234114" cy="830997"/>
          </a:xfrm>
          <a:prstGeom prst="rect">
            <a:avLst/>
          </a:prstGeom>
          <a:noFill/>
        </p:spPr>
        <p:txBody>
          <a:bodyPr wrap="square" rtlCol="0">
            <a:spAutoFit/>
          </a:bodyPr>
          <a:lstStyle/>
          <a:p>
            <a:r>
              <a:rPr lang="fr-FR" sz="2400" b="1" dirty="0">
                <a:solidFill>
                  <a:srgbClr val="0070C0"/>
                </a:solidFill>
                <a:latin typeface="Arial" panose="020B0604020202020204" pitchFamily="34" charset="0"/>
                <a:cs typeface="Arial" panose="020B0604020202020204" pitchFamily="34" charset="0"/>
              </a:rPr>
              <a:t>Il </a:t>
            </a:r>
            <a:r>
              <a:rPr lang="fr-FR" sz="2400" b="1" dirty="0">
                <a:solidFill>
                  <a:srgbClr val="002060"/>
                </a:solidFill>
                <a:latin typeface="Arial" panose="020B0604020202020204" pitchFamily="34" charset="0"/>
                <a:cs typeface="Arial" panose="020B0604020202020204" pitchFamily="34" charset="0"/>
              </a:rPr>
              <a:t>est monté </a:t>
            </a:r>
            <a:r>
              <a:rPr lang="fr-FR" sz="2400" b="1" dirty="0">
                <a:solidFill>
                  <a:srgbClr val="0070C0"/>
                </a:solidFill>
                <a:latin typeface="Arial" panose="020B0604020202020204" pitchFamily="34" charset="0"/>
                <a:cs typeface="Arial" panose="020B0604020202020204" pitchFamily="34" charset="0"/>
              </a:rPr>
              <a:t>au deuxième étage. Il </a:t>
            </a:r>
            <a:r>
              <a:rPr lang="fr-FR" sz="2400" b="1" dirty="0">
                <a:solidFill>
                  <a:srgbClr val="002060"/>
                </a:solidFill>
                <a:latin typeface="Arial" panose="020B0604020202020204" pitchFamily="34" charset="0"/>
                <a:cs typeface="Arial" panose="020B0604020202020204" pitchFamily="34" charset="0"/>
              </a:rPr>
              <a:t>a vu</a:t>
            </a:r>
            <a:r>
              <a:rPr lang="fr-FR" sz="2400" b="1" dirty="0">
                <a:solidFill>
                  <a:srgbClr val="0070C0"/>
                </a:solidFill>
                <a:latin typeface="Arial" panose="020B0604020202020204" pitchFamily="34" charset="0"/>
                <a:cs typeface="Arial" panose="020B0604020202020204" pitchFamily="34" charset="0"/>
              </a:rPr>
              <a:t> beaucoup de modèles des </a:t>
            </a:r>
            <a:r>
              <a:rPr lang="fr-FR" sz="2400" b="1" dirty="0" smtClean="0">
                <a:solidFill>
                  <a:srgbClr val="0070C0"/>
                </a:solidFill>
                <a:latin typeface="Arial" panose="020B0604020202020204" pitchFamily="34" charset="0"/>
                <a:cs typeface="Arial" panose="020B0604020202020204" pitchFamily="34" charset="0"/>
              </a:rPr>
              <a:t>voitures.</a:t>
            </a:r>
            <a:endParaRPr lang="ru-RU" sz="2600" b="1" dirty="0">
              <a:solidFill>
                <a:srgbClr val="0070C0"/>
              </a:solidFill>
              <a:latin typeface="Arial" panose="020B0604020202020204" pitchFamily="34" charset="0"/>
              <a:cs typeface="Arial" panose="020B0604020202020204" pitchFamily="34" charset="0"/>
            </a:endParaRPr>
          </a:p>
        </p:txBody>
      </p:sp>
      <p:pic>
        <p:nvPicPr>
          <p:cNvPr id="2064" name="Picture 16" descr="Découverte du Musée de l'Aventure Peugeot à Sochaux ! - Reportages Fél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204" y="851154"/>
            <a:ext cx="3242449" cy="177321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Скругленная соединительная линия 7"/>
          <p:cNvCxnSpPr/>
          <p:nvPr/>
        </p:nvCxnSpPr>
        <p:spPr>
          <a:xfrm>
            <a:off x="5153891" y="1477820"/>
            <a:ext cx="4124324" cy="1275357"/>
          </a:xfrm>
          <a:prstGeom prst="curvedConnector3">
            <a:avLst>
              <a:gd name="adj1" fmla="val 95685"/>
            </a:avLst>
          </a:prstGeom>
          <a:ln w="38100">
            <a:solidFill>
              <a:srgbClr val="F33D68"/>
            </a:solidFill>
            <a:tailEnd type="triangle"/>
          </a:ln>
        </p:spPr>
        <p:style>
          <a:lnRef idx="1">
            <a:schemeClr val="accent1"/>
          </a:lnRef>
          <a:fillRef idx="0">
            <a:schemeClr val="accent1"/>
          </a:fillRef>
          <a:effectRef idx="0">
            <a:schemeClr val="accent1"/>
          </a:effectRef>
          <a:fontRef idx="minor">
            <a:schemeClr val="tx1"/>
          </a:fontRef>
        </p:style>
      </p:cxnSp>
      <p:cxnSp>
        <p:nvCxnSpPr>
          <p:cNvPr id="35" name="Скругленная соединительная линия 34"/>
          <p:cNvCxnSpPr/>
          <p:nvPr/>
        </p:nvCxnSpPr>
        <p:spPr>
          <a:xfrm>
            <a:off x="5370356" y="2402759"/>
            <a:ext cx="4542137" cy="2786830"/>
          </a:xfrm>
          <a:prstGeom prst="curvedConnector3">
            <a:avLst>
              <a:gd name="adj1" fmla="val 82332"/>
            </a:avLst>
          </a:prstGeom>
          <a:ln w="38100">
            <a:solidFill>
              <a:srgbClr val="F33D68"/>
            </a:solidFill>
            <a:tailEnd type="triangle"/>
          </a:ln>
        </p:spPr>
        <p:style>
          <a:lnRef idx="1">
            <a:schemeClr val="accent1"/>
          </a:lnRef>
          <a:fillRef idx="0">
            <a:schemeClr val="accent1"/>
          </a:fillRef>
          <a:effectRef idx="0">
            <a:schemeClr val="accent1"/>
          </a:effectRef>
          <a:fontRef idx="minor">
            <a:schemeClr val="tx1"/>
          </a:fontRef>
        </p:style>
      </p:cxnSp>
      <p:cxnSp>
        <p:nvCxnSpPr>
          <p:cNvPr id="40" name="Скругленная соединительная линия 39"/>
          <p:cNvCxnSpPr/>
          <p:nvPr/>
        </p:nvCxnSpPr>
        <p:spPr>
          <a:xfrm rot="10800000" flipV="1">
            <a:off x="2610981" y="3461077"/>
            <a:ext cx="917906" cy="619483"/>
          </a:xfrm>
          <a:prstGeom prst="curvedConnector3">
            <a:avLst>
              <a:gd name="adj1" fmla="val 50000"/>
            </a:avLst>
          </a:prstGeom>
          <a:ln w="38100">
            <a:solidFill>
              <a:srgbClr val="F33D68"/>
            </a:solidFill>
            <a:tailEnd type="triangle"/>
          </a:ln>
        </p:spPr>
        <p:style>
          <a:lnRef idx="1">
            <a:schemeClr val="accent1"/>
          </a:lnRef>
          <a:fillRef idx="0">
            <a:schemeClr val="accent1"/>
          </a:fillRef>
          <a:effectRef idx="0">
            <a:schemeClr val="accent1"/>
          </a:effectRef>
          <a:fontRef idx="minor">
            <a:schemeClr val="tx1"/>
          </a:fontRef>
        </p:style>
      </p:cxnSp>
      <p:cxnSp>
        <p:nvCxnSpPr>
          <p:cNvPr id="44" name="Скругленная соединительная линия 43"/>
          <p:cNvCxnSpPr/>
          <p:nvPr/>
        </p:nvCxnSpPr>
        <p:spPr>
          <a:xfrm rot="5400000" flipH="1" flipV="1">
            <a:off x="7400351" y="2722931"/>
            <a:ext cx="3134483" cy="418016"/>
          </a:xfrm>
          <a:prstGeom prst="curvedConnector3">
            <a:avLst>
              <a:gd name="adj1" fmla="val 99062"/>
            </a:avLst>
          </a:prstGeom>
          <a:ln w="38100">
            <a:solidFill>
              <a:srgbClr val="F33D68"/>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248227" y="6008314"/>
            <a:ext cx="6234114" cy="830997"/>
          </a:xfrm>
          <a:prstGeom prst="rect">
            <a:avLst/>
          </a:prstGeom>
          <a:noFill/>
        </p:spPr>
        <p:txBody>
          <a:bodyPr wrap="square" rtlCol="0">
            <a:spAutoFit/>
          </a:bodyPr>
          <a:lstStyle/>
          <a:p>
            <a:r>
              <a:rPr lang="fr-FR" sz="2400" b="1" dirty="0">
                <a:solidFill>
                  <a:srgbClr val="0070C0"/>
                </a:solidFill>
                <a:latin typeface="Arial" panose="020B0604020202020204" pitchFamily="34" charset="0"/>
                <a:cs typeface="Arial" panose="020B0604020202020204" pitchFamily="34" charset="0"/>
              </a:rPr>
              <a:t>Ils </a:t>
            </a:r>
            <a:r>
              <a:rPr lang="fr-FR" sz="2400" b="1" dirty="0">
                <a:solidFill>
                  <a:srgbClr val="002060"/>
                </a:solidFill>
                <a:latin typeface="Arial" panose="020B0604020202020204" pitchFamily="34" charset="0"/>
                <a:cs typeface="Arial" panose="020B0604020202020204" pitchFamily="34" charset="0"/>
              </a:rPr>
              <a:t>sont descendus </a:t>
            </a:r>
            <a:r>
              <a:rPr lang="fr-FR" sz="2400" b="1" dirty="0">
                <a:solidFill>
                  <a:srgbClr val="0070C0"/>
                </a:solidFill>
                <a:latin typeface="Arial" panose="020B0604020202020204" pitchFamily="34" charset="0"/>
                <a:cs typeface="Arial" panose="020B0604020202020204" pitchFamily="34" charset="0"/>
              </a:rPr>
              <a:t>dans un hôtel de la ville.</a:t>
            </a:r>
            <a:endParaRPr lang="ru-RU" sz="2600" b="1" dirty="0">
              <a:solidFill>
                <a:srgbClr val="0070C0"/>
              </a:solidFill>
              <a:latin typeface="Arial" panose="020B0604020202020204" pitchFamily="34" charset="0"/>
              <a:cs typeface="Arial" panose="020B0604020202020204" pitchFamily="34" charset="0"/>
            </a:endParaRPr>
          </a:p>
        </p:txBody>
      </p:sp>
      <p:cxnSp>
        <p:nvCxnSpPr>
          <p:cNvPr id="59" name="Скругленная соединительная линия 58"/>
          <p:cNvCxnSpPr/>
          <p:nvPr/>
        </p:nvCxnSpPr>
        <p:spPr>
          <a:xfrm rot="16200000" flipV="1">
            <a:off x="1590734" y="3852923"/>
            <a:ext cx="3114521" cy="564997"/>
          </a:xfrm>
          <a:prstGeom prst="curvedConnector3">
            <a:avLst>
              <a:gd name="adj1" fmla="val -3825"/>
            </a:avLst>
          </a:prstGeom>
          <a:ln w="38100">
            <a:solidFill>
              <a:srgbClr val="F33D68"/>
            </a:solidFill>
            <a:tailEnd type="triangle"/>
          </a:ln>
        </p:spPr>
        <p:style>
          <a:lnRef idx="1">
            <a:schemeClr val="accent1"/>
          </a:lnRef>
          <a:fillRef idx="0">
            <a:schemeClr val="accent1"/>
          </a:fillRef>
          <a:effectRef idx="0">
            <a:schemeClr val="accent1"/>
          </a:effectRef>
          <a:fontRef idx="minor">
            <a:schemeClr val="tx1"/>
          </a:fontRef>
        </p:style>
      </p:cxnSp>
      <p:cxnSp>
        <p:nvCxnSpPr>
          <p:cNvPr id="67" name="Скругленная соединительная линия 66"/>
          <p:cNvCxnSpPr/>
          <p:nvPr/>
        </p:nvCxnSpPr>
        <p:spPr>
          <a:xfrm rot="10800000">
            <a:off x="2865498" y="6211078"/>
            <a:ext cx="529423" cy="212734"/>
          </a:xfrm>
          <a:prstGeom prst="curvedConnector3">
            <a:avLst>
              <a:gd name="adj1" fmla="val 50000"/>
            </a:avLst>
          </a:prstGeom>
          <a:ln w="38100">
            <a:solidFill>
              <a:srgbClr val="F33D6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60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A8BAE388-D6D2-40E9-8208-E39C1E0E7029}"/>
              </a:ext>
            </a:extLst>
          </p:cNvPr>
          <p:cNvSpPr/>
          <p:nvPr/>
        </p:nvSpPr>
        <p:spPr>
          <a:xfrm>
            <a:off x="0" y="29048"/>
            <a:ext cx="9712037" cy="232994"/>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a:p>
        </p:txBody>
      </p:sp>
      <p:sp>
        <p:nvSpPr>
          <p:cNvPr id="17" name="object 6">
            <a:extLst>
              <a:ext uri="{FF2B5EF4-FFF2-40B4-BE49-F238E27FC236}">
                <a16:creationId xmlns:a16="http://schemas.microsoft.com/office/drawing/2014/main" id="{ACB4B4C4-B96E-4D3D-A3B1-019ECDA735A1}"/>
              </a:ext>
            </a:extLst>
          </p:cNvPr>
          <p:cNvSpPr/>
          <p:nvPr/>
        </p:nvSpPr>
        <p:spPr>
          <a:xfrm>
            <a:off x="2479964" y="320931"/>
            <a:ext cx="9712036" cy="250451"/>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2396"/>
          </a:p>
        </p:txBody>
      </p:sp>
      <p:sp>
        <p:nvSpPr>
          <p:cNvPr id="4" name="TextBox 3"/>
          <p:cNvSpPr txBox="1"/>
          <p:nvPr/>
        </p:nvSpPr>
        <p:spPr>
          <a:xfrm>
            <a:off x="748975" y="571382"/>
            <a:ext cx="10875818" cy="707886"/>
          </a:xfrm>
          <a:prstGeom prst="rect">
            <a:avLst/>
          </a:prstGeom>
          <a:noFill/>
        </p:spPr>
        <p:txBody>
          <a:bodyPr wrap="square" rtlCol="0">
            <a:spAutoFit/>
          </a:bodyPr>
          <a:lstStyle/>
          <a:p>
            <a:pPr algn="ctr"/>
            <a:r>
              <a:rPr lang="fr-FR" sz="4000" b="1" dirty="0" smtClean="0">
                <a:solidFill>
                  <a:srgbClr val="002060"/>
                </a:solidFill>
                <a:latin typeface="Arial" panose="020B0604020202020204" pitchFamily="34" charset="0"/>
                <a:cs typeface="Arial" panose="020B0604020202020204" pitchFamily="34" charset="0"/>
              </a:rPr>
              <a:t>Visite au musée de l’aventure Peugeot ...</a:t>
            </a:r>
            <a:endParaRPr lang="ru-RU" sz="4000" b="1" dirty="0">
              <a:solidFill>
                <a:srgbClr val="002060"/>
              </a:solidFill>
              <a:latin typeface="Arial" panose="020B0604020202020204" pitchFamily="34" charset="0"/>
              <a:cs typeface="Arial" panose="020B0604020202020204" pitchFamily="34" charset="0"/>
            </a:endParaRPr>
          </a:p>
        </p:txBody>
      </p:sp>
      <p:pic>
        <p:nvPicPr>
          <p:cNvPr id="2" name="Visite_du_Musée_L'Aventure_Peugeot_Sochau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6694" y="1279268"/>
            <a:ext cx="9107343" cy="5122880"/>
          </a:xfrm>
          <a:prstGeom prst="rect">
            <a:avLst/>
          </a:prstGeom>
        </p:spPr>
      </p:pic>
    </p:spTree>
    <p:extLst>
      <p:ext uri="{BB962C8B-B14F-4D97-AF65-F5344CB8AC3E}">
        <p14:creationId xmlns:p14="http://schemas.microsoft.com/office/powerpoint/2010/main" val="186501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A8BAE388-D6D2-40E9-8208-E39C1E0E7029}"/>
              </a:ext>
            </a:extLst>
          </p:cNvPr>
          <p:cNvSpPr/>
          <p:nvPr/>
        </p:nvSpPr>
        <p:spPr>
          <a:xfrm>
            <a:off x="0" y="49524"/>
            <a:ext cx="9712037" cy="296840"/>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a:p>
        </p:txBody>
      </p:sp>
      <p:sp>
        <p:nvSpPr>
          <p:cNvPr id="17" name="object 6">
            <a:extLst>
              <a:ext uri="{FF2B5EF4-FFF2-40B4-BE49-F238E27FC236}">
                <a16:creationId xmlns:a16="http://schemas.microsoft.com/office/drawing/2014/main" id="{ACB4B4C4-B96E-4D3D-A3B1-019ECDA735A1}"/>
              </a:ext>
            </a:extLst>
          </p:cNvPr>
          <p:cNvSpPr/>
          <p:nvPr/>
        </p:nvSpPr>
        <p:spPr>
          <a:xfrm>
            <a:off x="2479964" y="385630"/>
            <a:ext cx="9712036" cy="301986"/>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2396"/>
          </a:p>
        </p:txBody>
      </p:sp>
      <p:sp>
        <p:nvSpPr>
          <p:cNvPr id="3" name="TextBox 2"/>
          <p:cNvSpPr txBox="1"/>
          <p:nvPr/>
        </p:nvSpPr>
        <p:spPr>
          <a:xfrm rot="10800000" flipV="1">
            <a:off x="2230782" y="677760"/>
            <a:ext cx="8548255" cy="707886"/>
          </a:xfrm>
          <a:prstGeom prst="rect">
            <a:avLst/>
          </a:prstGeom>
          <a:noFill/>
        </p:spPr>
        <p:txBody>
          <a:bodyPr wrap="square" rtlCol="0">
            <a:spAutoFit/>
          </a:bodyPr>
          <a:lstStyle/>
          <a:p>
            <a:pPr algn="ctr"/>
            <a:r>
              <a:rPr lang="en-US" sz="4000" b="1" dirty="0" err="1" smtClean="0">
                <a:solidFill>
                  <a:srgbClr val="002060"/>
                </a:solidFill>
                <a:latin typeface="Arial" panose="020B0604020202020204" pitchFamily="34" charset="0"/>
                <a:cs typeface="Arial" panose="020B0604020202020204" pitchFamily="34" charset="0"/>
              </a:rPr>
              <a:t>Rappelez</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vous</a:t>
            </a:r>
            <a:r>
              <a:rPr lang="en-US" sz="4000" b="1" dirty="0" smtClean="0">
                <a:solidFill>
                  <a:srgbClr val="002060"/>
                </a:solidFill>
                <a:latin typeface="Arial" panose="020B0604020202020204" pitchFamily="34" charset="0"/>
                <a:cs typeface="Arial" panose="020B0604020202020204" pitchFamily="34" charset="0"/>
              </a:rPr>
              <a:t> Passé </a:t>
            </a:r>
            <a:r>
              <a:rPr lang="en-US" sz="4000" b="1" dirty="0" err="1" smtClean="0">
                <a:solidFill>
                  <a:srgbClr val="002060"/>
                </a:solidFill>
                <a:latin typeface="Arial" panose="020B0604020202020204" pitchFamily="34" charset="0"/>
                <a:cs typeface="Arial" panose="020B0604020202020204" pitchFamily="34" charset="0"/>
              </a:rPr>
              <a:t>composé</a:t>
            </a:r>
            <a:r>
              <a:rPr lang="fr-FR" sz="4000" b="1" dirty="0" smtClean="0">
                <a:solidFill>
                  <a:srgbClr val="002060"/>
                </a:solidFill>
                <a:latin typeface="Arial" panose="020B0604020202020204" pitchFamily="34" charset="0"/>
                <a:cs typeface="Arial" panose="020B0604020202020204" pitchFamily="34" charset="0"/>
              </a:rPr>
              <a:t>?</a:t>
            </a:r>
            <a:endParaRPr lang="ru-RU" sz="4000" b="1" dirty="0">
              <a:solidFill>
                <a:srgbClr val="002060"/>
              </a:solidFill>
              <a:latin typeface="Arial" panose="020B0604020202020204" pitchFamily="34" charset="0"/>
              <a:cs typeface="Arial" panose="020B0604020202020204" pitchFamily="34" charset="0"/>
            </a:endParaRPr>
          </a:p>
        </p:txBody>
      </p:sp>
      <p:sp>
        <p:nvSpPr>
          <p:cNvPr id="6" name="TextBox 5"/>
          <p:cNvSpPr txBox="1"/>
          <p:nvPr/>
        </p:nvSpPr>
        <p:spPr>
          <a:xfrm rot="10800000" flipV="1">
            <a:off x="2271933" y="2123062"/>
            <a:ext cx="8548255" cy="4278094"/>
          </a:xfrm>
          <a:prstGeom prst="rect">
            <a:avLst/>
          </a:prstGeom>
          <a:solidFill>
            <a:schemeClr val="bg1"/>
          </a:solidFill>
        </p:spPr>
        <p:txBody>
          <a:bodyPr wrap="square" rtlCol="0">
            <a:spAutoFit/>
          </a:bodyPr>
          <a:lstStyle/>
          <a:p>
            <a:pPr algn="ctr"/>
            <a:r>
              <a:rPr lang="fr-FR" sz="4000" b="1" dirty="0">
                <a:solidFill>
                  <a:srgbClr val="F33D68"/>
                </a:solidFill>
                <a:latin typeface="Arial" panose="020B0604020202020204" pitchFamily="34" charset="0"/>
                <a:cs typeface="Arial" panose="020B0604020202020204" pitchFamily="34" charset="0"/>
              </a:rPr>
              <a:t>a</a:t>
            </a:r>
            <a:r>
              <a:rPr lang="fr-FR" sz="4000" b="1" dirty="0" smtClean="0">
                <a:solidFill>
                  <a:srgbClr val="F33D68"/>
                </a:solidFill>
                <a:latin typeface="Arial" panose="020B0604020202020204" pitchFamily="34" charset="0"/>
                <a:cs typeface="Arial" panose="020B0604020202020204" pitchFamily="34" charset="0"/>
              </a:rPr>
              <a:t>voir</a:t>
            </a:r>
            <a:r>
              <a:rPr lang="fr-FR" sz="4000" b="1" dirty="0" smtClean="0">
                <a:solidFill>
                  <a:srgbClr val="002060"/>
                </a:solidFill>
                <a:latin typeface="Arial" panose="020B0604020202020204" pitchFamily="34" charset="0"/>
                <a:cs typeface="Arial" panose="020B0604020202020204" pitchFamily="34" charset="0"/>
              </a:rPr>
              <a:t> / </a:t>
            </a:r>
            <a:r>
              <a:rPr lang="fr-FR" sz="4000" b="1" dirty="0" smtClean="0">
                <a:solidFill>
                  <a:srgbClr val="F33D68"/>
                </a:solidFill>
                <a:latin typeface="Arial" panose="020B0604020202020204" pitchFamily="34" charset="0"/>
                <a:cs typeface="Arial" panose="020B0604020202020204" pitchFamily="34" charset="0"/>
              </a:rPr>
              <a:t>être</a:t>
            </a:r>
          </a:p>
          <a:p>
            <a:pPr algn="ctr"/>
            <a:r>
              <a:rPr lang="fr-FR" sz="3200" b="1" dirty="0">
                <a:solidFill>
                  <a:srgbClr val="0070C0"/>
                </a:solidFill>
                <a:latin typeface="Arial" panose="020B0604020202020204" pitchFamily="34" charset="0"/>
                <a:cs typeface="Arial" panose="020B0604020202020204" pitchFamily="34" charset="0"/>
              </a:rPr>
              <a:t>a</a:t>
            </a:r>
            <a:r>
              <a:rPr lang="fr-FR" sz="3200" b="1" dirty="0" smtClean="0">
                <a:solidFill>
                  <a:srgbClr val="0070C0"/>
                </a:solidFill>
                <a:latin typeface="Arial" panose="020B0604020202020204" pitchFamily="34" charset="0"/>
                <a:cs typeface="Arial" panose="020B0604020202020204" pitchFamily="34" charset="0"/>
              </a:rPr>
              <a:t>u Présent</a:t>
            </a:r>
          </a:p>
          <a:p>
            <a:pPr algn="ctr"/>
            <a:endParaRPr lang="fr-FR" sz="4000" b="1" dirty="0" smtClean="0">
              <a:solidFill>
                <a:srgbClr val="002060"/>
              </a:solidFill>
              <a:latin typeface="Arial" panose="020B0604020202020204" pitchFamily="34" charset="0"/>
              <a:cs typeface="Arial" panose="020B0604020202020204" pitchFamily="34" charset="0"/>
            </a:endParaRPr>
          </a:p>
          <a:p>
            <a:pPr algn="ctr"/>
            <a:r>
              <a:rPr lang="fr-FR" sz="4000" b="1" dirty="0" smtClean="0">
                <a:solidFill>
                  <a:srgbClr val="002060"/>
                </a:solidFill>
                <a:latin typeface="Arial" panose="020B0604020202020204" pitchFamily="34" charset="0"/>
                <a:cs typeface="Arial" panose="020B0604020202020204" pitchFamily="34" charset="0"/>
              </a:rPr>
              <a:t>Participe passé du verbe</a:t>
            </a:r>
          </a:p>
          <a:p>
            <a:pPr algn="ctr"/>
            <a:endParaRPr lang="fr-FR" sz="4000" b="1" dirty="0" smtClean="0">
              <a:solidFill>
                <a:srgbClr val="002060"/>
              </a:solidFill>
              <a:latin typeface="Arial" panose="020B0604020202020204" pitchFamily="34" charset="0"/>
              <a:cs typeface="Arial" panose="020B0604020202020204" pitchFamily="34" charset="0"/>
            </a:endParaRPr>
          </a:p>
          <a:p>
            <a:pPr algn="ctr"/>
            <a:r>
              <a:rPr lang="fr-FR" sz="4000" b="1" dirty="0" smtClean="0">
                <a:solidFill>
                  <a:srgbClr val="002060"/>
                </a:solidFill>
                <a:latin typeface="Arial" panose="020B0604020202020204" pitchFamily="34" charset="0"/>
                <a:cs typeface="Arial" panose="020B0604020202020204" pitchFamily="34" charset="0"/>
              </a:rPr>
              <a:t>J’</a:t>
            </a:r>
            <a:r>
              <a:rPr lang="fr-FR" sz="4000" b="1" dirty="0" smtClean="0">
                <a:solidFill>
                  <a:srgbClr val="F33D68"/>
                </a:solidFill>
                <a:latin typeface="Arial" panose="020B0604020202020204" pitchFamily="34" charset="0"/>
                <a:cs typeface="Arial" panose="020B0604020202020204" pitchFamily="34" charset="0"/>
              </a:rPr>
              <a:t>ai</a:t>
            </a:r>
            <a:r>
              <a:rPr lang="fr-FR" sz="4000" b="1" dirty="0" smtClean="0">
                <a:solidFill>
                  <a:srgbClr val="002060"/>
                </a:solidFill>
                <a:latin typeface="Arial" panose="020B0604020202020204" pitchFamily="34" charset="0"/>
                <a:cs typeface="Arial" panose="020B0604020202020204" pitchFamily="34" charset="0"/>
              </a:rPr>
              <a:t> parlé </a:t>
            </a:r>
          </a:p>
          <a:p>
            <a:pPr algn="ctr"/>
            <a:r>
              <a:rPr lang="fr-FR" sz="4000" b="1" dirty="0" smtClean="0">
                <a:solidFill>
                  <a:srgbClr val="002060"/>
                </a:solidFill>
                <a:latin typeface="Arial" panose="020B0604020202020204" pitchFamily="34" charset="0"/>
                <a:cs typeface="Arial" panose="020B0604020202020204" pitchFamily="34" charset="0"/>
              </a:rPr>
              <a:t>Je </a:t>
            </a:r>
            <a:r>
              <a:rPr lang="fr-FR" sz="4000" b="1" dirty="0" smtClean="0">
                <a:solidFill>
                  <a:srgbClr val="F33D68"/>
                </a:solidFill>
                <a:latin typeface="Arial" panose="020B0604020202020204" pitchFamily="34" charset="0"/>
                <a:cs typeface="Arial" panose="020B0604020202020204" pitchFamily="34" charset="0"/>
              </a:rPr>
              <a:t>suis</a:t>
            </a:r>
            <a:r>
              <a:rPr lang="fr-FR" sz="4000" b="1" dirty="0" smtClean="0">
                <a:solidFill>
                  <a:srgbClr val="002060"/>
                </a:solidFill>
                <a:latin typeface="Arial" panose="020B0604020202020204" pitchFamily="34" charset="0"/>
                <a:cs typeface="Arial" panose="020B0604020202020204" pitchFamily="34" charset="0"/>
              </a:rPr>
              <a:t> allé</a:t>
            </a:r>
            <a:endParaRPr lang="fr-FR" sz="4000" b="1" dirty="0">
              <a:solidFill>
                <a:srgbClr val="002060"/>
              </a:solidFill>
              <a:latin typeface="Arial" panose="020B0604020202020204" pitchFamily="34" charset="0"/>
              <a:cs typeface="Arial" panose="020B0604020202020204" pitchFamily="34" charset="0"/>
            </a:endParaRPr>
          </a:p>
        </p:txBody>
      </p:sp>
      <p:sp>
        <p:nvSpPr>
          <p:cNvPr id="2" name="Стрелка влево 1"/>
          <p:cNvSpPr/>
          <p:nvPr/>
        </p:nvSpPr>
        <p:spPr>
          <a:xfrm rot="16200000">
            <a:off x="6293010" y="1442836"/>
            <a:ext cx="728187" cy="3043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Равно 4"/>
          <p:cNvSpPr/>
          <p:nvPr/>
        </p:nvSpPr>
        <p:spPr>
          <a:xfrm>
            <a:off x="5929532" y="4459931"/>
            <a:ext cx="1233055" cy="623454"/>
          </a:xfrm>
          <a:prstGeom prst="mathEqua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7" name="Плюс 6"/>
          <p:cNvSpPr/>
          <p:nvPr/>
        </p:nvSpPr>
        <p:spPr>
          <a:xfrm>
            <a:off x="6220478" y="3305351"/>
            <a:ext cx="651164" cy="595745"/>
          </a:xfrm>
          <a:prstGeom prst="mathPlus">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олилиния 7"/>
          <p:cNvSpPr/>
          <p:nvPr/>
        </p:nvSpPr>
        <p:spPr>
          <a:xfrm>
            <a:off x="6664036" y="1965366"/>
            <a:ext cx="1369114" cy="948293"/>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4811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A8BAE388-D6D2-40E9-8208-E39C1E0E7029}"/>
              </a:ext>
            </a:extLst>
          </p:cNvPr>
          <p:cNvSpPr/>
          <p:nvPr/>
        </p:nvSpPr>
        <p:spPr>
          <a:xfrm>
            <a:off x="0" y="49524"/>
            <a:ext cx="9712037" cy="296840"/>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a:p>
        </p:txBody>
      </p:sp>
      <p:sp>
        <p:nvSpPr>
          <p:cNvPr id="17" name="object 6">
            <a:extLst>
              <a:ext uri="{FF2B5EF4-FFF2-40B4-BE49-F238E27FC236}">
                <a16:creationId xmlns:a16="http://schemas.microsoft.com/office/drawing/2014/main" id="{ACB4B4C4-B96E-4D3D-A3B1-019ECDA735A1}"/>
              </a:ext>
            </a:extLst>
          </p:cNvPr>
          <p:cNvSpPr/>
          <p:nvPr/>
        </p:nvSpPr>
        <p:spPr>
          <a:xfrm>
            <a:off x="2479964" y="385630"/>
            <a:ext cx="9712036" cy="301986"/>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2396"/>
          </a:p>
        </p:txBody>
      </p:sp>
      <p:sp>
        <p:nvSpPr>
          <p:cNvPr id="3" name="TextBox 2"/>
          <p:cNvSpPr txBox="1"/>
          <p:nvPr/>
        </p:nvSpPr>
        <p:spPr>
          <a:xfrm rot="10800000" flipV="1">
            <a:off x="221673" y="726882"/>
            <a:ext cx="11734800" cy="5632311"/>
          </a:xfrm>
          <a:prstGeom prst="rect">
            <a:avLst/>
          </a:prstGeom>
          <a:noFill/>
        </p:spPr>
        <p:txBody>
          <a:bodyPr wrap="square" rtlCol="0">
            <a:spAutoFit/>
          </a:bodyPr>
          <a:lstStyle/>
          <a:p>
            <a:pPr algn="ctr"/>
            <a:r>
              <a:rPr lang="en-US" sz="4000" b="1" dirty="0" err="1" smtClean="0">
                <a:solidFill>
                  <a:srgbClr val="002060"/>
                </a:solidFill>
                <a:latin typeface="Arial" panose="020B0604020202020204" pitchFamily="34" charset="0"/>
                <a:cs typeface="Arial" panose="020B0604020202020204" pitchFamily="34" charset="0"/>
              </a:rPr>
              <a:t>Conjugaison</a:t>
            </a:r>
            <a:r>
              <a:rPr lang="en-US" sz="4000" b="1" dirty="0" smtClean="0">
                <a:solidFill>
                  <a:srgbClr val="002060"/>
                </a:solidFill>
                <a:latin typeface="Arial" panose="020B0604020202020204" pitchFamily="34" charset="0"/>
                <a:cs typeface="Arial" panose="020B0604020202020204" pitchFamily="34" charset="0"/>
              </a:rPr>
              <a:t> des </a:t>
            </a:r>
            <a:r>
              <a:rPr lang="en-US" sz="4000" b="1" dirty="0" err="1" smtClean="0">
                <a:solidFill>
                  <a:srgbClr val="002060"/>
                </a:solidFill>
                <a:latin typeface="Arial" panose="020B0604020202020204" pitchFamily="34" charset="0"/>
                <a:cs typeface="Arial" panose="020B0604020202020204" pitchFamily="34" charset="0"/>
              </a:rPr>
              <a:t>verbes</a:t>
            </a:r>
            <a:r>
              <a:rPr lang="en-US" sz="4000" b="1" dirty="0" smtClean="0">
                <a:solidFill>
                  <a:srgbClr val="002060"/>
                </a:solidFill>
                <a:latin typeface="Arial" panose="020B0604020202020204" pitchFamily="34" charset="0"/>
                <a:cs typeface="Arial" panose="020B0604020202020204" pitchFamily="34" charset="0"/>
              </a:rPr>
              <a:t> du 1er</a:t>
            </a:r>
          </a:p>
          <a:p>
            <a:pPr algn="ctr"/>
            <a:r>
              <a:rPr lang="en-US" sz="4000" b="1" dirty="0" err="1">
                <a:solidFill>
                  <a:srgbClr val="002060"/>
                </a:solidFill>
                <a:latin typeface="Arial" panose="020B0604020202020204" pitchFamily="34" charset="0"/>
                <a:cs typeface="Arial" panose="020B0604020202020204" pitchFamily="34" charset="0"/>
              </a:rPr>
              <a:t>g</a:t>
            </a:r>
            <a:r>
              <a:rPr lang="en-US" sz="4000" b="1" dirty="0" err="1" smtClean="0">
                <a:solidFill>
                  <a:srgbClr val="002060"/>
                </a:solidFill>
                <a:latin typeface="Arial" panose="020B0604020202020204" pitchFamily="34" charset="0"/>
                <a:cs typeface="Arial" panose="020B0604020202020204" pitchFamily="34" charset="0"/>
              </a:rPr>
              <a:t>roupe</a:t>
            </a:r>
            <a:r>
              <a:rPr lang="fr-FR" sz="4000" b="1" dirty="0" smtClean="0">
                <a:solidFill>
                  <a:srgbClr val="002060"/>
                </a:solidFill>
                <a:latin typeface="Arial" panose="020B0604020202020204" pitchFamily="34" charset="0"/>
                <a:cs typeface="Arial" panose="020B0604020202020204" pitchFamily="34" charset="0"/>
              </a:rPr>
              <a:t> au Passé composé</a:t>
            </a:r>
          </a:p>
          <a:p>
            <a:r>
              <a:rPr lang="fr-FR" sz="4000" b="1" dirty="0" smtClean="0">
                <a:solidFill>
                  <a:srgbClr val="F33D68"/>
                </a:solidFill>
                <a:latin typeface="Arial" panose="020B0604020202020204" pitchFamily="34" charset="0"/>
                <a:cs typeface="Arial" panose="020B0604020202020204" pitchFamily="34" charset="0"/>
              </a:rPr>
              <a:t>Être                                  aller       </a:t>
            </a:r>
          </a:p>
          <a:p>
            <a:r>
              <a:rPr lang="fr-FR" sz="4000" b="1" dirty="0" smtClean="0">
                <a:solidFill>
                  <a:srgbClr val="002060"/>
                </a:solidFill>
                <a:latin typeface="Arial" panose="020B0604020202020204" pitchFamily="34" charset="0"/>
                <a:cs typeface="Arial" panose="020B0604020202020204" pitchFamily="34" charset="0"/>
              </a:rPr>
              <a:t>Je suis                         allé(e)</a:t>
            </a:r>
          </a:p>
          <a:p>
            <a:r>
              <a:rPr lang="fr-FR" sz="4000" b="1" dirty="0" smtClean="0">
                <a:solidFill>
                  <a:srgbClr val="002060"/>
                </a:solidFill>
                <a:latin typeface="Arial" panose="020B0604020202020204" pitchFamily="34" charset="0"/>
                <a:cs typeface="Arial" panose="020B0604020202020204" pitchFamily="34" charset="0"/>
              </a:rPr>
              <a:t>Tu </a:t>
            </a:r>
            <a:r>
              <a:rPr lang="fr-FR" sz="4000" b="1" dirty="0">
                <a:solidFill>
                  <a:srgbClr val="002060"/>
                </a:solidFill>
                <a:latin typeface="Arial" panose="020B0604020202020204" pitchFamily="34" charset="0"/>
                <a:cs typeface="Arial" panose="020B0604020202020204" pitchFamily="34" charset="0"/>
              </a:rPr>
              <a:t>es </a:t>
            </a:r>
            <a:r>
              <a:rPr lang="fr-FR" sz="4000" b="1" dirty="0" smtClean="0">
                <a:solidFill>
                  <a:srgbClr val="002060"/>
                </a:solidFill>
                <a:latin typeface="Arial" panose="020B0604020202020204" pitchFamily="34" charset="0"/>
                <a:cs typeface="Arial" panose="020B0604020202020204" pitchFamily="34" charset="0"/>
              </a:rPr>
              <a:t>                           allé(e</a:t>
            </a:r>
            <a:r>
              <a:rPr lang="fr-FR" sz="4000" b="1" dirty="0">
                <a:solidFill>
                  <a:srgbClr val="002060"/>
                </a:solidFill>
                <a:latin typeface="Arial" panose="020B0604020202020204" pitchFamily="34" charset="0"/>
                <a:cs typeface="Arial" panose="020B0604020202020204" pitchFamily="34" charset="0"/>
              </a:rPr>
              <a:t>)              </a:t>
            </a:r>
            <a:r>
              <a:rPr lang="fr-FR" sz="4000" b="1" dirty="0" smtClean="0">
                <a:solidFill>
                  <a:srgbClr val="002060"/>
                </a:solidFill>
                <a:latin typeface="Arial" panose="020B0604020202020204" pitchFamily="34" charset="0"/>
                <a:cs typeface="Arial" panose="020B0604020202020204" pitchFamily="34" charset="0"/>
              </a:rPr>
              <a:t>Hier,</a:t>
            </a:r>
          </a:p>
          <a:p>
            <a:r>
              <a:rPr lang="fr-FR" sz="4000" b="1" dirty="0" smtClean="0">
                <a:solidFill>
                  <a:srgbClr val="002060"/>
                </a:solidFill>
                <a:latin typeface="Arial" panose="020B0604020202020204" pitchFamily="34" charset="0"/>
                <a:cs typeface="Arial" panose="020B0604020202020204" pitchFamily="34" charset="0"/>
              </a:rPr>
              <a:t>Il/Elle </a:t>
            </a:r>
            <a:r>
              <a:rPr lang="fr-FR" sz="4000" b="1" dirty="0">
                <a:solidFill>
                  <a:srgbClr val="002060"/>
                </a:solidFill>
                <a:latin typeface="Arial" panose="020B0604020202020204" pitchFamily="34" charset="0"/>
                <a:cs typeface="Arial" panose="020B0604020202020204" pitchFamily="34" charset="0"/>
              </a:rPr>
              <a:t>est </a:t>
            </a:r>
            <a:r>
              <a:rPr lang="fr-FR" sz="4000" b="1" dirty="0" smtClean="0">
                <a:solidFill>
                  <a:srgbClr val="002060"/>
                </a:solidFill>
                <a:latin typeface="Arial" panose="020B0604020202020204" pitchFamily="34" charset="0"/>
                <a:cs typeface="Arial" panose="020B0604020202020204" pitchFamily="34" charset="0"/>
              </a:rPr>
              <a:t>                     allé(e</a:t>
            </a:r>
            <a:r>
              <a:rPr lang="fr-FR" sz="4000" b="1" dirty="0">
                <a:solidFill>
                  <a:srgbClr val="002060"/>
                </a:solidFill>
                <a:latin typeface="Arial" panose="020B0604020202020204" pitchFamily="34" charset="0"/>
                <a:cs typeface="Arial" panose="020B0604020202020204" pitchFamily="34" charset="0"/>
              </a:rPr>
              <a:t>)              </a:t>
            </a:r>
            <a:r>
              <a:rPr lang="fr-FR" sz="4000" b="1" dirty="0" smtClean="0">
                <a:solidFill>
                  <a:srgbClr val="002060"/>
                </a:solidFill>
                <a:latin typeface="Arial" panose="020B0604020202020204" pitchFamily="34" charset="0"/>
                <a:cs typeface="Arial" panose="020B0604020202020204" pitchFamily="34" charset="0"/>
              </a:rPr>
              <a:t>je suis allé   </a:t>
            </a:r>
          </a:p>
          <a:p>
            <a:r>
              <a:rPr lang="fr-FR" sz="4000" b="1" dirty="0" smtClean="0">
                <a:solidFill>
                  <a:srgbClr val="002060"/>
                </a:solidFill>
                <a:latin typeface="Arial" panose="020B0604020202020204" pitchFamily="34" charset="0"/>
                <a:cs typeface="Arial" panose="020B0604020202020204" pitchFamily="34" charset="0"/>
              </a:rPr>
              <a:t>Nous </a:t>
            </a:r>
            <a:r>
              <a:rPr lang="fr-FR" sz="4000" b="1" dirty="0">
                <a:solidFill>
                  <a:srgbClr val="002060"/>
                </a:solidFill>
                <a:latin typeface="Arial" panose="020B0604020202020204" pitchFamily="34" charset="0"/>
                <a:cs typeface="Arial" panose="020B0604020202020204" pitchFamily="34" charset="0"/>
              </a:rPr>
              <a:t>sommes </a:t>
            </a:r>
            <a:r>
              <a:rPr lang="fr-FR" sz="4000" b="1" dirty="0" smtClean="0">
                <a:solidFill>
                  <a:srgbClr val="002060"/>
                </a:solidFill>
                <a:latin typeface="Arial" panose="020B0604020202020204" pitchFamily="34" charset="0"/>
                <a:cs typeface="Arial" panose="020B0604020202020204" pitchFamily="34" charset="0"/>
              </a:rPr>
              <a:t>            allé(e)s            à l’école</a:t>
            </a:r>
          </a:p>
          <a:p>
            <a:r>
              <a:rPr lang="fr-FR" sz="4000" b="1" dirty="0" smtClean="0">
                <a:solidFill>
                  <a:srgbClr val="002060"/>
                </a:solidFill>
                <a:latin typeface="Arial" panose="020B0604020202020204" pitchFamily="34" charset="0"/>
                <a:cs typeface="Arial" panose="020B0604020202020204" pitchFamily="34" charset="0"/>
              </a:rPr>
              <a:t>Vous êtes</a:t>
            </a:r>
            <a:r>
              <a:rPr lang="fr-FR" sz="4000" b="1" dirty="0">
                <a:solidFill>
                  <a:srgbClr val="002060"/>
                </a:solidFill>
                <a:latin typeface="Arial" panose="020B0604020202020204" pitchFamily="34" charset="0"/>
                <a:cs typeface="Arial" panose="020B0604020202020204" pitchFamily="34" charset="0"/>
              </a:rPr>
              <a:t> </a:t>
            </a:r>
            <a:r>
              <a:rPr lang="fr-FR" sz="4000" b="1" dirty="0" smtClean="0">
                <a:solidFill>
                  <a:srgbClr val="002060"/>
                </a:solidFill>
                <a:latin typeface="Arial" panose="020B0604020202020204" pitchFamily="34" charset="0"/>
                <a:cs typeface="Arial" panose="020B0604020202020204" pitchFamily="34" charset="0"/>
              </a:rPr>
              <a:t>                    allé(e)s </a:t>
            </a:r>
          </a:p>
          <a:p>
            <a:r>
              <a:rPr lang="fr-FR" sz="4000" b="1" dirty="0" smtClean="0">
                <a:solidFill>
                  <a:srgbClr val="002060"/>
                </a:solidFill>
                <a:latin typeface="Arial" panose="020B0604020202020204" pitchFamily="34" charset="0"/>
                <a:cs typeface="Arial" panose="020B0604020202020204" pitchFamily="34" charset="0"/>
              </a:rPr>
              <a:t>Ils/Elles </a:t>
            </a:r>
            <a:r>
              <a:rPr lang="fr-FR" sz="4000" b="1" dirty="0">
                <a:solidFill>
                  <a:srgbClr val="002060"/>
                </a:solidFill>
                <a:latin typeface="Arial" panose="020B0604020202020204" pitchFamily="34" charset="0"/>
                <a:cs typeface="Arial" panose="020B0604020202020204" pitchFamily="34" charset="0"/>
              </a:rPr>
              <a:t>sont </a:t>
            </a:r>
            <a:r>
              <a:rPr lang="fr-FR" sz="4000" b="1" dirty="0" smtClean="0">
                <a:solidFill>
                  <a:srgbClr val="002060"/>
                </a:solidFill>
                <a:latin typeface="Arial" panose="020B0604020202020204" pitchFamily="34" charset="0"/>
                <a:cs typeface="Arial" panose="020B0604020202020204" pitchFamily="34" charset="0"/>
              </a:rPr>
              <a:t>               allé(e)s </a:t>
            </a:r>
          </a:p>
        </p:txBody>
      </p:sp>
      <p:sp>
        <p:nvSpPr>
          <p:cNvPr id="2" name="Плюс 1"/>
          <p:cNvSpPr/>
          <p:nvPr/>
        </p:nvSpPr>
        <p:spPr>
          <a:xfrm>
            <a:off x="3657600" y="3352778"/>
            <a:ext cx="1039091" cy="1080655"/>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p:cNvCxnSpPr/>
          <p:nvPr/>
        </p:nvCxnSpPr>
        <p:spPr>
          <a:xfrm>
            <a:off x="6996545" y="2216696"/>
            <a:ext cx="235528" cy="304802"/>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H="1">
            <a:off x="6996545" y="2230540"/>
            <a:ext cx="200889" cy="27711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Равно 12"/>
          <p:cNvSpPr/>
          <p:nvPr/>
        </p:nvSpPr>
        <p:spPr>
          <a:xfrm>
            <a:off x="7523018" y="3505200"/>
            <a:ext cx="1066800" cy="762000"/>
          </a:xfrm>
          <a:prstGeom prst="mathEqua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217725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a:extLst>
              <a:ext uri="{FF2B5EF4-FFF2-40B4-BE49-F238E27FC236}">
                <a16:creationId xmlns:a16="http://schemas.microsoft.com/office/drawing/2014/main" id="{A8BAE388-D6D2-40E9-8208-E39C1E0E7029}"/>
              </a:ext>
            </a:extLst>
          </p:cNvPr>
          <p:cNvSpPr/>
          <p:nvPr/>
        </p:nvSpPr>
        <p:spPr>
          <a:xfrm>
            <a:off x="0" y="112301"/>
            <a:ext cx="9712037" cy="232994"/>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2396"/>
          </a:p>
        </p:txBody>
      </p:sp>
      <p:sp>
        <p:nvSpPr>
          <p:cNvPr id="17" name="object 6">
            <a:extLst>
              <a:ext uri="{FF2B5EF4-FFF2-40B4-BE49-F238E27FC236}">
                <a16:creationId xmlns:a16="http://schemas.microsoft.com/office/drawing/2014/main" id="{ACB4B4C4-B96E-4D3D-A3B1-019ECDA735A1}"/>
              </a:ext>
            </a:extLst>
          </p:cNvPr>
          <p:cNvSpPr/>
          <p:nvPr/>
        </p:nvSpPr>
        <p:spPr>
          <a:xfrm>
            <a:off x="2479964" y="387267"/>
            <a:ext cx="9712036" cy="250451"/>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sz="2396"/>
          </a:p>
        </p:txBody>
      </p:sp>
      <p:sp>
        <p:nvSpPr>
          <p:cNvPr id="3" name="AutoShape 6" descr="Le français الفرنسية - Главная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8" descr="Le français الفرنسية - Главная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4" name="Picture 2" descr="PASSÉ composé DE L'INDICATIF &gt; verbes conjugués avec &quot;être&quot; (2) - Le Petit  Conjugueu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769" t="2168" r="5257" b="4741"/>
          <a:stretch/>
        </p:blipFill>
        <p:spPr bwMode="auto">
          <a:xfrm>
            <a:off x="1967345" y="387267"/>
            <a:ext cx="8174181" cy="6475459"/>
          </a:xfrm>
          <a:prstGeom prst="rect">
            <a:avLst/>
          </a:prstGeom>
          <a:noFill/>
          <a:extLst>
            <a:ext uri="{909E8E84-426E-40DD-AFC4-6F175D3DCCD1}">
              <a14:hiddenFill xmlns:a14="http://schemas.microsoft.com/office/drawing/2010/main">
                <a:solidFill>
                  <a:srgbClr val="FFFFFF"/>
                </a:solidFill>
              </a14:hiddenFill>
            </a:ext>
          </a:extLst>
        </p:spPr>
      </p:pic>
      <p:sp>
        <p:nvSpPr>
          <p:cNvPr id="14" name="Полилиния 13"/>
          <p:cNvSpPr/>
          <p:nvPr/>
        </p:nvSpPr>
        <p:spPr>
          <a:xfrm>
            <a:off x="7980218" y="5541818"/>
            <a:ext cx="900546" cy="405986"/>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02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олилиния 14"/>
          <p:cNvSpPr/>
          <p:nvPr/>
        </p:nvSpPr>
        <p:spPr>
          <a:xfrm flipH="1">
            <a:off x="5543549" y="5226577"/>
            <a:ext cx="1021772" cy="457199"/>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олилиния 17"/>
          <p:cNvSpPr/>
          <p:nvPr/>
        </p:nvSpPr>
        <p:spPr>
          <a:xfrm>
            <a:off x="3546764" y="6456740"/>
            <a:ext cx="1136072" cy="405986"/>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02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олилиния 18"/>
          <p:cNvSpPr/>
          <p:nvPr/>
        </p:nvSpPr>
        <p:spPr>
          <a:xfrm>
            <a:off x="2078181" y="6050754"/>
            <a:ext cx="1052946" cy="405986"/>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02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олилиния 19"/>
          <p:cNvSpPr/>
          <p:nvPr/>
        </p:nvSpPr>
        <p:spPr>
          <a:xfrm>
            <a:off x="5652653" y="2152484"/>
            <a:ext cx="1052946" cy="405986"/>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02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олилиния 20"/>
          <p:cNvSpPr/>
          <p:nvPr/>
        </p:nvSpPr>
        <p:spPr>
          <a:xfrm>
            <a:off x="8229598" y="1949491"/>
            <a:ext cx="1122219" cy="475054"/>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02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олилиния 22"/>
          <p:cNvSpPr/>
          <p:nvPr/>
        </p:nvSpPr>
        <p:spPr>
          <a:xfrm>
            <a:off x="3920834" y="3828781"/>
            <a:ext cx="1233057" cy="473054"/>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02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олилиния 23"/>
          <p:cNvSpPr/>
          <p:nvPr/>
        </p:nvSpPr>
        <p:spPr>
          <a:xfrm>
            <a:off x="6885709" y="4098842"/>
            <a:ext cx="900546" cy="405986"/>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02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олилиния 24"/>
          <p:cNvSpPr/>
          <p:nvPr/>
        </p:nvSpPr>
        <p:spPr>
          <a:xfrm>
            <a:off x="5237015" y="4073236"/>
            <a:ext cx="1136075" cy="431592"/>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02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олилиния 25"/>
          <p:cNvSpPr/>
          <p:nvPr/>
        </p:nvSpPr>
        <p:spPr>
          <a:xfrm flipH="1">
            <a:off x="5543549" y="3358249"/>
            <a:ext cx="1633106" cy="443344"/>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02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олилиния 26"/>
          <p:cNvSpPr/>
          <p:nvPr/>
        </p:nvSpPr>
        <p:spPr>
          <a:xfrm>
            <a:off x="8790707" y="6255414"/>
            <a:ext cx="1233057" cy="473054"/>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02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олилиния 27"/>
          <p:cNvSpPr/>
          <p:nvPr/>
        </p:nvSpPr>
        <p:spPr>
          <a:xfrm>
            <a:off x="3304305" y="1949491"/>
            <a:ext cx="1233057" cy="473054"/>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02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олилиния 28"/>
          <p:cNvSpPr/>
          <p:nvPr/>
        </p:nvSpPr>
        <p:spPr>
          <a:xfrm>
            <a:off x="8597610" y="3537782"/>
            <a:ext cx="1627040" cy="638381"/>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олилиния 29"/>
          <p:cNvSpPr/>
          <p:nvPr/>
        </p:nvSpPr>
        <p:spPr>
          <a:xfrm flipH="1">
            <a:off x="2109355" y="4098842"/>
            <a:ext cx="1021772" cy="457199"/>
          </a:xfrm>
          <a:custGeom>
            <a:avLst/>
            <a:gdLst>
              <a:gd name="connsiteX0" fmla="*/ 180109 w 1369114"/>
              <a:gd name="connsiteY0" fmla="*/ 334489 h 948293"/>
              <a:gd name="connsiteX1" fmla="*/ 387928 w 1369114"/>
              <a:gd name="connsiteY1" fmla="*/ 71252 h 948293"/>
              <a:gd name="connsiteX2" fmla="*/ 762000 w 1369114"/>
              <a:gd name="connsiteY2" fmla="*/ 1979 h 948293"/>
              <a:gd name="connsiteX3" fmla="*/ 1052946 w 1369114"/>
              <a:gd name="connsiteY3" fmla="*/ 126670 h 948293"/>
              <a:gd name="connsiteX4" fmla="*/ 1302328 w 1369114"/>
              <a:gd name="connsiteY4" fmla="*/ 376052 h 948293"/>
              <a:gd name="connsiteX5" fmla="*/ 1330037 w 1369114"/>
              <a:gd name="connsiteY5" fmla="*/ 916379 h 948293"/>
              <a:gd name="connsiteX6" fmla="*/ 817419 w 1369114"/>
              <a:gd name="connsiteY6" fmla="*/ 888670 h 948293"/>
              <a:gd name="connsiteX7" fmla="*/ 429491 w 1369114"/>
              <a:gd name="connsiteY7" fmla="*/ 860961 h 948293"/>
              <a:gd name="connsiteX8" fmla="*/ 166255 w 1369114"/>
              <a:gd name="connsiteY8" fmla="*/ 805543 h 948293"/>
              <a:gd name="connsiteX9" fmla="*/ 0 w 1369114"/>
              <a:gd name="connsiteY9" fmla="*/ 819398 h 9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9114" h="948293">
                <a:moveTo>
                  <a:pt x="180109" y="334489"/>
                </a:moveTo>
                <a:cubicBezTo>
                  <a:pt x="235527" y="230579"/>
                  <a:pt x="290946" y="126670"/>
                  <a:pt x="387928" y="71252"/>
                </a:cubicBezTo>
                <a:cubicBezTo>
                  <a:pt x="484910" y="15834"/>
                  <a:pt x="651164" y="-7257"/>
                  <a:pt x="762000" y="1979"/>
                </a:cubicBezTo>
                <a:cubicBezTo>
                  <a:pt x="872836" y="11215"/>
                  <a:pt x="962891" y="64324"/>
                  <a:pt x="1052946" y="126670"/>
                </a:cubicBezTo>
                <a:cubicBezTo>
                  <a:pt x="1143001" y="189016"/>
                  <a:pt x="1256146" y="244434"/>
                  <a:pt x="1302328" y="376052"/>
                </a:cubicBezTo>
                <a:cubicBezTo>
                  <a:pt x="1348510" y="507670"/>
                  <a:pt x="1410855" y="830943"/>
                  <a:pt x="1330037" y="916379"/>
                </a:cubicBezTo>
                <a:cubicBezTo>
                  <a:pt x="1249219" y="1001815"/>
                  <a:pt x="817419" y="888670"/>
                  <a:pt x="817419" y="888670"/>
                </a:cubicBezTo>
                <a:cubicBezTo>
                  <a:pt x="667328" y="879434"/>
                  <a:pt x="538018" y="874815"/>
                  <a:pt x="429491" y="860961"/>
                </a:cubicBezTo>
                <a:cubicBezTo>
                  <a:pt x="320964" y="847107"/>
                  <a:pt x="237837" y="812470"/>
                  <a:pt x="166255" y="805543"/>
                </a:cubicBezTo>
                <a:cubicBezTo>
                  <a:pt x="94673" y="798616"/>
                  <a:pt x="11545" y="851725"/>
                  <a:pt x="0" y="819398"/>
                </a:cubicBezTo>
              </a:path>
            </a:pathLst>
          </a:custGeom>
          <a:noFill/>
          <a:ln w="38100">
            <a:solidFill>
              <a:srgbClr val="02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8422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3606</TotalTime>
  <Words>385</Words>
  <Application>Microsoft Office PowerPoint</Application>
  <PresentationFormat>Широкоэкранный</PresentationFormat>
  <Paragraphs>68</Paragraphs>
  <Slides>13</Slides>
  <Notes>1</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13</vt:i4>
      </vt:variant>
    </vt:vector>
  </HeadingPairs>
  <TitlesOfParts>
    <vt:vector size="20" baseType="lpstr">
      <vt:lpstr>Arial</vt:lpstr>
      <vt:lpstr>Book Antiqua</vt:lpstr>
      <vt:lpstr>Brush Script MT</vt:lpstr>
      <vt:lpstr>Calibri</vt:lpstr>
      <vt:lpstr>Calibri Light</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XTB</dc:creator>
  <cp:lastModifiedBy>Пользователь</cp:lastModifiedBy>
  <cp:revision>201</cp:revision>
  <dcterms:created xsi:type="dcterms:W3CDTF">2020-04-14T20:23:07Z</dcterms:created>
  <dcterms:modified xsi:type="dcterms:W3CDTF">2020-09-11T07:37:02Z</dcterms:modified>
</cp:coreProperties>
</file>