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75" r:id="rId2"/>
    <p:sldId id="276" r:id="rId3"/>
    <p:sldId id="270" r:id="rId4"/>
    <p:sldId id="271" r:id="rId5"/>
    <p:sldId id="272" r:id="rId6"/>
    <p:sldId id="273" r:id="rId7"/>
    <p:sldId id="278" r:id="rId8"/>
    <p:sldId id="277" r:id="rId9"/>
    <p:sldId id="279" r:id="rId10"/>
  </p:sldIdLst>
  <p:sldSz cx="11879263" cy="7199313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390" userDrawn="1">
          <p15:clr>
            <a:srgbClr val="A4A3A4"/>
          </p15:clr>
        </p15:guide>
        <p15:guide id="2" pos="44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96" y="-444"/>
      </p:cViewPr>
      <p:guideLst>
        <p:guide orient="horz" pos="6390"/>
        <p:guide pos="44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F417A-F821-47A9-A3A2-54C000DC56FB}" type="datetimeFigureOut">
              <a:rPr lang="ru-RU" smtClean="0"/>
              <a:pPr/>
              <a:t>29.03.2021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81200" y="406400"/>
            <a:ext cx="18034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A90DB-77F4-4D7D-876F-DA3C0E7D21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4418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A90DB-77F4-4D7D-876F-DA3C0E7D218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36541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0945" y="2231786"/>
            <a:ext cx="10097374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81890" y="4031615"/>
            <a:ext cx="831548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50050"/>
          </a:xfrm>
        </p:spPr>
        <p:txBody>
          <a:bodyPr lIns="0" tIns="0" rIns="0" bIns="0"/>
          <a:lstStyle>
            <a:lvl1pPr>
              <a:defRPr sz="4224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5597" y="2403960"/>
            <a:ext cx="10168069" cy="380425"/>
          </a:xfrm>
        </p:spPr>
        <p:txBody>
          <a:bodyPr lIns="0" tIns="0" rIns="0" bIns="0"/>
          <a:lstStyle>
            <a:lvl1pPr>
              <a:defRPr sz="24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50050"/>
          </a:xfrm>
        </p:spPr>
        <p:txBody>
          <a:bodyPr lIns="0" tIns="0" rIns="0" bIns="0"/>
          <a:lstStyle>
            <a:lvl1pPr>
              <a:defRPr sz="4224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3964" y="1655842"/>
            <a:ext cx="516747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17822" y="1655842"/>
            <a:ext cx="516747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50050"/>
          </a:xfrm>
        </p:spPr>
        <p:txBody>
          <a:bodyPr lIns="0" tIns="0" rIns="0" bIns="0"/>
          <a:lstStyle>
            <a:lvl1pPr>
              <a:defRPr sz="4224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48" y="293895"/>
            <a:ext cx="1009737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90945" y="1466528"/>
            <a:ext cx="3243039" cy="3577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63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18112" y="1466528"/>
            <a:ext cx="3243039" cy="3577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63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745279" y="1466528"/>
            <a:ext cx="3243039" cy="3577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63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90945" y="5228445"/>
            <a:ext cx="3243039" cy="1006572"/>
          </a:xfrm>
        </p:spPr>
        <p:txBody>
          <a:bodyPr>
            <a:noAutofit/>
          </a:bodyPr>
          <a:lstStyle>
            <a:lvl1pPr marL="0" indent="0">
              <a:buNone/>
              <a:defRPr sz="1363"/>
            </a:lvl1pPr>
            <a:lvl2pPr marL="148491" indent="-148491">
              <a:buFont typeface="Arial" panose="020B0604020202020204" pitchFamily="34" charset="0"/>
              <a:buChar char="•"/>
              <a:defRPr sz="1363"/>
            </a:lvl2pPr>
            <a:lvl3pPr marL="296981" indent="-148491">
              <a:defRPr sz="1363"/>
            </a:lvl3pPr>
            <a:lvl4pPr marL="519717" indent="-222736">
              <a:defRPr sz="1363"/>
            </a:lvl4pPr>
            <a:lvl5pPr marL="742453" indent="-222736">
              <a:defRPr sz="136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18112" y="5228445"/>
            <a:ext cx="3243039" cy="1006572"/>
          </a:xfrm>
        </p:spPr>
        <p:txBody>
          <a:bodyPr>
            <a:noAutofit/>
          </a:bodyPr>
          <a:lstStyle>
            <a:lvl1pPr marL="0" indent="0">
              <a:buNone/>
              <a:defRPr sz="1363"/>
            </a:lvl1pPr>
            <a:lvl2pPr marL="148491" indent="-148491">
              <a:buFont typeface="Arial" panose="020B0604020202020204" pitchFamily="34" charset="0"/>
              <a:buChar char="•"/>
              <a:defRPr sz="1363"/>
            </a:lvl2pPr>
            <a:lvl3pPr marL="296981" indent="-148491">
              <a:defRPr sz="1363"/>
            </a:lvl3pPr>
            <a:lvl4pPr marL="519717" indent="-222736">
              <a:defRPr sz="1363"/>
            </a:lvl4pPr>
            <a:lvl5pPr marL="742453" indent="-222736">
              <a:defRPr sz="136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745279" y="5228445"/>
            <a:ext cx="3243039" cy="1006572"/>
          </a:xfrm>
        </p:spPr>
        <p:txBody>
          <a:bodyPr>
            <a:noAutofit/>
          </a:bodyPr>
          <a:lstStyle>
            <a:lvl1pPr marL="0" indent="0">
              <a:buNone/>
              <a:defRPr sz="1363"/>
            </a:lvl1pPr>
            <a:lvl2pPr marL="148491" indent="-148491">
              <a:buFont typeface="Arial" panose="020B0604020202020204" pitchFamily="34" charset="0"/>
              <a:buChar char="•"/>
              <a:defRPr sz="1363"/>
            </a:lvl2pPr>
            <a:lvl3pPr marL="296981" indent="-148491">
              <a:defRPr sz="1363"/>
            </a:lvl3pPr>
            <a:lvl4pPr marL="519717" indent="-222736">
              <a:defRPr sz="1363"/>
            </a:lvl4pPr>
            <a:lvl5pPr marL="742453" indent="-222736">
              <a:defRPr sz="136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890948" y="979910"/>
            <a:ext cx="10097375" cy="42662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53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20947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11" y="1189590"/>
            <a:ext cx="11642463" cy="587779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17" name="bg object 17"/>
          <p:cNvSpPr/>
          <p:nvPr/>
        </p:nvSpPr>
        <p:spPr>
          <a:xfrm>
            <a:off x="137728" y="157890"/>
            <a:ext cx="11642463" cy="95239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5597" y="2403960"/>
            <a:ext cx="1016806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8950" y="6695360"/>
            <a:ext cx="3801364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3963" y="6695360"/>
            <a:ext cx="2732230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53070" y="6695360"/>
            <a:ext cx="2732230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41969">
        <a:defRPr>
          <a:latin typeface="+mn-lt"/>
          <a:ea typeface="+mn-ea"/>
          <a:cs typeface="+mn-cs"/>
        </a:defRPr>
      </a:lvl2pPr>
      <a:lvl3pPr marL="1883938">
        <a:defRPr>
          <a:latin typeface="+mn-lt"/>
          <a:ea typeface="+mn-ea"/>
          <a:cs typeface="+mn-cs"/>
        </a:defRPr>
      </a:lvl3pPr>
      <a:lvl4pPr marL="2825907">
        <a:defRPr>
          <a:latin typeface="+mn-lt"/>
          <a:ea typeface="+mn-ea"/>
          <a:cs typeface="+mn-cs"/>
        </a:defRPr>
      </a:lvl4pPr>
      <a:lvl5pPr marL="3767877">
        <a:defRPr>
          <a:latin typeface="+mn-lt"/>
          <a:ea typeface="+mn-ea"/>
          <a:cs typeface="+mn-cs"/>
        </a:defRPr>
      </a:lvl5pPr>
      <a:lvl6pPr marL="4709846">
        <a:defRPr>
          <a:latin typeface="+mn-lt"/>
          <a:ea typeface="+mn-ea"/>
          <a:cs typeface="+mn-cs"/>
        </a:defRPr>
      </a:lvl6pPr>
      <a:lvl7pPr marL="5651815">
        <a:defRPr>
          <a:latin typeface="+mn-lt"/>
          <a:ea typeface="+mn-ea"/>
          <a:cs typeface="+mn-cs"/>
        </a:defRPr>
      </a:lvl7pPr>
      <a:lvl8pPr marL="6593784">
        <a:defRPr>
          <a:latin typeface="+mn-lt"/>
          <a:ea typeface="+mn-ea"/>
          <a:cs typeface="+mn-cs"/>
        </a:defRPr>
      </a:lvl8pPr>
      <a:lvl9pPr marL="753575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41969">
        <a:defRPr>
          <a:latin typeface="+mn-lt"/>
          <a:ea typeface="+mn-ea"/>
          <a:cs typeface="+mn-cs"/>
        </a:defRPr>
      </a:lvl2pPr>
      <a:lvl3pPr marL="1883938">
        <a:defRPr>
          <a:latin typeface="+mn-lt"/>
          <a:ea typeface="+mn-ea"/>
          <a:cs typeface="+mn-cs"/>
        </a:defRPr>
      </a:lvl3pPr>
      <a:lvl4pPr marL="2825907">
        <a:defRPr>
          <a:latin typeface="+mn-lt"/>
          <a:ea typeface="+mn-ea"/>
          <a:cs typeface="+mn-cs"/>
        </a:defRPr>
      </a:lvl4pPr>
      <a:lvl5pPr marL="3767877">
        <a:defRPr>
          <a:latin typeface="+mn-lt"/>
          <a:ea typeface="+mn-ea"/>
          <a:cs typeface="+mn-cs"/>
        </a:defRPr>
      </a:lvl5pPr>
      <a:lvl6pPr marL="4709846">
        <a:defRPr>
          <a:latin typeface="+mn-lt"/>
          <a:ea typeface="+mn-ea"/>
          <a:cs typeface="+mn-cs"/>
        </a:defRPr>
      </a:lvl6pPr>
      <a:lvl7pPr marL="5651815">
        <a:defRPr>
          <a:latin typeface="+mn-lt"/>
          <a:ea typeface="+mn-ea"/>
          <a:cs typeface="+mn-cs"/>
        </a:defRPr>
      </a:lvl7pPr>
      <a:lvl8pPr marL="6593784">
        <a:defRPr>
          <a:latin typeface="+mn-lt"/>
          <a:ea typeface="+mn-ea"/>
          <a:cs typeface="+mn-cs"/>
        </a:defRPr>
      </a:lvl8pPr>
      <a:lvl9pPr marL="753575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0" y="0"/>
            <a:ext cx="11863135" cy="21029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77231" y="2434834"/>
            <a:ext cx="9753600" cy="4543108"/>
          </a:xfrm>
          <a:prstGeom prst="rect">
            <a:avLst/>
          </a:prstGeom>
        </p:spPr>
        <p:txBody>
          <a:bodyPr vert="horz" wrap="square" lIns="0" tIns="28771" rIns="0" bIns="0" rtlCol="0">
            <a:spAutoFit/>
          </a:bodyPr>
          <a:lstStyle/>
          <a:p>
            <a:pPr marL="37925">
              <a:lnSpc>
                <a:spcPts val="4026"/>
              </a:lnSpc>
              <a:spcBef>
                <a:spcPts val="227"/>
              </a:spcBef>
            </a:pPr>
            <a:r>
              <a:rPr sz="3603" dirty="0" err="1" smtClean="0">
                <a:solidFill>
                  <a:srgbClr val="2365C7"/>
                </a:solidFill>
                <a:latin typeface="Arial"/>
                <a:cs typeface="Arial"/>
              </a:rPr>
              <a:t>Mavzu:</a:t>
            </a:r>
            <a:r>
              <a:rPr lang="en-US" sz="3603" dirty="0" err="1" smtClean="0">
                <a:solidFill>
                  <a:srgbClr val="2365C7"/>
                </a:solidFill>
                <a:latin typeface="Arial"/>
                <a:cs typeface="Arial"/>
              </a:rPr>
              <a:t>Amaliy</a:t>
            </a:r>
            <a:r>
              <a:rPr lang="en-US" sz="3603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3" dirty="0" err="1" smtClean="0">
                <a:solidFill>
                  <a:srgbClr val="2365C7"/>
                </a:solidFill>
                <a:latin typeface="Arial"/>
                <a:cs typeface="Arial"/>
              </a:rPr>
              <a:t>dars</a:t>
            </a:r>
            <a:endParaRPr sz="3603" dirty="0">
              <a:latin typeface="Arial"/>
              <a:cs typeface="Arial"/>
            </a:endParaRPr>
          </a:p>
          <a:p>
            <a:pPr marL="26156">
              <a:lnSpc>
                <a:spcPts val="5757"/>
              </a:lnSpc>
            </a:pPr>
            <a:r>
              <a:rPr lang="en-US" sz="5045" dirty="0" smtClean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Siz</a:t>
            </a:r>
            <a:r>
              <a:rPr lang="en-US" sz="4000" dirty="0" smtClean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viloyatingiz,shahringiz,tumaningiz</a:t>
            </a:r>
            <a:r>
              <a:rPr lang="en-US" sz="4000" dirty="0" smtClean="0">
                <a:latin typeface="Arial"/>
                <a:cs typeface="Arial"/>
              </a:rPr>
              <a:t>,</a:t>
            </a:r>
          </a:p>
          <a:p>
            <a:pPr marL="26156">
              <a:lnSpc>
                <a:spcPts val="5757"/>
              </a:lnSpc>
            </a:pPr>
            <a:r>
              <a:rPr lang="en-US" sz="4000" dirty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qishlog‘ingiz</a:t>
            </a:r>
            <a:r>
              <a:rPr lang="en-US" sz="4000" dirty="0" smtClean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va</a:t>
            </a:r>
            <a:r>
              <a:rPr lang="en-US" sz="4000" dirty="0" smtClean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mahallangizning</a:t>
            </a:r>
            <a:r>
              <a:rPr lang="en-US" sz="4000" dirty="0" smtClean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tarixini</a:t>
            </a:r>
            <a:endParaRPr lang="en-US" sz="4000" dirty="0" smtClean="0">
              <a:latin typeface="Arial"/>
              <a:cs typeface="Arial"/>
            </a:endParaRPr>
          </a:p>
          <a:p>
            <a:pPr marL="26156">
              <a:lnSpc>
                <a:spcPts val="5757"/>
              </a:lnSpc>
            </a:pPr>
            <a:r>
              <a:rPr lang="en-US" sz="4000" dirty="0">
                <a:latin typeface="Arial"/>
                <a:cs typeface="Arial"/>
              </a:rPr>
              <a:t> </a:t>
            </a:r>
            <a:r>
              <a:rPr lang="en-US" sz="4000" dirty="0" err="1" smtClean="0">
                <a:latin typeface="Arial"/>
                <a:cs typeface="Arial"/>
              </a:rPr>
              <a:t>bilasizmi</a:t>
            </a:r>
            <a:r>
              <a:rPr lang="en-US" sz="4000" dirty="0" smtClean="0">
                <a:latin typeface="Arial"/>
                <a:cs typeface="Arial"/>
              </a:rPr>
              <a:t>?</a:t>
            </a:r>
          </a:p>
          <a:p>
            <a:pPr marL="26156">
              <a:lnSpc>
                <a:spcPts val="5757"/>
              </a:lnSpc>
            </a:pPr>
            <a:r>
              <a:rPr lang="en-US" sz="400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sz="3603" dirty="0" err="1" smtClean="0">
                <a:solidFill>
                  <a:srgbClr val="373435"/>
                </a:solidFill>
                <a:latin typeface="Arial"/>
                <a:cs typeface="Arial"/>
              </a:rPr>
              <a:t>O‘qituvchi</a:t>
            </a:r>
            <a:r>
              <a:rPr lang="uz-Latn-UZ" sz="3603" dirty="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3603" dirty="0" err="1" smtClean="0">
                <a:solidFill>
                  <a:srgbClr val="373435"/>
                </a:solidFill>
                <a:latin typeface="Arial"/>
                <a:cs typeface="Arial"/>
              </a:rPr>
              <a:t>Xasanova</a:t>
            </a:r>
            <a:endParaRPr sz="3603" dirty="0">
              <a:latin typeface="Arial"/>
              <a:cs typeface="Arial"/>
            </a:endParaRPr>
          </a:p>
          <a:p>
            <a:pPr marL="66694">
              <a:lnSpc>
                <a:spcPts val="4045"/>
              </a:lnSpc>
            </a:pPr>
            <a:r>
              <a:rPr lang="en-US" sz="3603" spc="10" dirty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r>
              <a:rPr lang="en-US" sz="3603" spc="10" dirty="0" err="1" smtClean="0">
                <a:solidFill>
                  <a:srgbClr val="373435"/>
                </a:solidFill>
                <a:latin typeface="Arial"/>
                <a:cs typeface="Arial"/>
              </a:rPr>
              <a:t>Bibis</a:t>
            </a:r>
            <a:r>
              <a:rPr lang="uz-Cyrl-UZ" sz="3603" spc="10" dirty="0" smtClean="0">
                <a:solidFill>
                  <a:srgbClr val="373435"/>
                </a:solidFill>
                <a:latin typeface="Arial"/>
                <a:cs typeface="Arial"/>
              </a:rPr>
              <a:t>а</a:t>
            </a:r>
            <a:r>
              <a:rPr lang="en-US" sz="3603" spc="10" dirty="0" err="1" smtClean="0">
                <a:solidFill>
                  <a:srgbClr val="373435"/>
                </a:solidFill>
                <a:latin typeface="Arial"/>
                <a:cs typeface="Arial"/>
              </a:rPr>
              <a:t>ra</a:t>
            </a:r>
            <a:r>
              <a:rPr lang="en-US" sz="3603" spc="10" smtClean="0">
                <a:solidFill>
                  <a:srgbClr val="373435"/>
                </a:solidFill>
                <a:latin typeface="Arial"/>
                <a:cs typeface="Arial"/>
              </a:rPr>
              <a:t> </a:t>
            </a:r>
            <a:endParaRPr lang="en-US" sz="3603" spc="10" dirty="0">
              <a:solidFill>
                <a:srgbClr val="373435"/>
              </a:solidFill>
              <a:latin typeface="Arial"/>
              <a:cs typeface="Arial"/>
            </a:endParaRPr>
          </a:p>
          <a:p>
            <a:pPr marL="66694">
              <a:lnSpc>
                <a:spcPts val="4045"/>
              </a:lnSpc>
            </a:pPr>
            <a:endParaRPr sz="3603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03825" y="2835110"/>
            <a:ext cx="708833" cy="140197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03825" y="4582999"/>
            <a:ext cx="708833" cy="140197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686135" y="752503"/>
            <a:ext cx="1243727" cy="124372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686136" y="727996"/>
            <a:ext cx="1243727" cy="124372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143793" y="771075"/>
            <a:ext cx="357033" cy="746287"/>
          </a:xfrm>
          <a:prstGeom prst="rect">
            <a:avLst/>
          </a:prstGeom>
        </p:spPr>
        <p:txBody>
          <a:bodyPr vert="horz" wrap="square" lIns="0" tIns="32696" rIns="0" bIns="0" rtlCol="0">
            <a:spAutoFit/>
          </a:bodyPr>
          <a:lstStyle/>
          <a:p>
            <a:pPr>
              <a:spcBef>
                <a:spcPts val="258"/>
              </a:spcBef>
            </a:pPr>
            <a:r>
              <a:rPr lang="en-US" sz="4635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635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32759" y="1374367"/>
            <a:ext cx="554511" cy="437063"/>
          </a:xfrm>
          <a:prstGeom prst="rect">
            <a:avLst/>
          </a:prstGeom>
        </p:spPr>
        <p:txBody>
          <a:bodyPr vert="horz" wrap="square" lIns="0" tIns="24848" rIns="0" bIns="0" rtlCol="0">
            <a:spAutoFit/>
          </a:bodyPr>
          <a:lstStyle/>
          <a:p>
            <a:pPr>
              <a:spcBef>
                <a:spcPts val="196"/>
              </a:spcBef>
            </a:pPr>
            <a:r>
              <a:rPr sz="2677" spc="-10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677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1750881" y="848876"/>
            <a:ext cx="7482493" cy="982665"/>
          </a:xfrm>
          <a:prstGeom prst="rect">
            <a:avLst/>
          </a:prstGeom>
        </p:spPr>
        <p:txBody>
          <a:bodyPr vert="horz" wrap="square" lIns="0" tIns="3012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195" defTabSz="1886041">
              <a:spcBef>
                <a:spcPts val="235"/>
              </a:spcBef>
              <a:defRPr/>
            </a:pPr>
            <a:r>
              <a:rPr lang="en-US" sz="6188" kern="0" spc="-62" dirty="0">
                <a:solidFill>
                  <a:sysClr val="window" lastClr="FFFFFF"/>
                </a:solidFill>
              </a:rPr>
              <a:t> </a:t>
            </a:r>
            <a:r>
              <a:rPr lang="en-US" sz="6188" kern="0" spc="10" dirty="0">
                <a:solidFill>
                  <a:sysClr val="window" lastClr="FFFFFF"/>
                </a:solidFill>
              </a:rPr>
              <a:t>T</a:t>
            </a:r>
            <a:r>
              <a:rPr lang="en-US" sz="6188" kern="0" spc="10" dirty="0" err="1">
                <a:solidFill>
                  <a:sysClr val="window" lastClr="FFFFFF"/>
                </a:solidFill>
              </a:rPr>
              <a:t>arixdan</a:t>
            </a:r>
            <a:r>
              <a:rPr lang="en-US" sz="6188" kern="0" spc="10" dirty="0">
                <a:solidFill>
                  <a:sysClr val="window" lastClr="FFFFFF"/>
                </a:solidFill>
              </a:rPr>
              <a:t> </a:t>
            </a:r>
            <a:r>
              <a:rPr lang="en-US" sz="6188" kern="0" spc="10" dirty="0" err="1">
                <a:solidFill>
                  <a:sysClr val="window" lastClr="FFFFFF"/>
                </a:solidFill>
              </a:rPr>
              <a:t>hikoyalar</a:t>
            </a:r>
            <a:endParaRPr lang="en-US" sz="6188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xmlns="" id="{5B75B315-3F99-4F20-AE24-482E239D9233}"/>
              </a:ext>
            </a:extLst>
          </p:cNvPr>
          <p:cNvSpPr/>
          <p:nvPr/>
        </p:nvSpPr>
        <p:spPr>
          <a:xfrm>
            <a:off x="680278" y="898898"/>
            <a:ext cx="839536" cy="755715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:a16="http://schemas.microsoft.com/office/drawing/2014/main" xmlns="" id="{83775CBE-21CF-425D-ABFB-41180DA5A377}"/>
              </a:ext>
            </a:extLst>
          </p:cNvPr>
          <p:cNvSpPr/>
          <p:nvPr/>
        </p:nvSpPr>
        <p:spPr>
          <a:xfrm>
            <a:off x="1351647" y="1332488"/>
            <a:ext cx="28814" cy="140141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xmlns="" id="{B178D85C-EB66-41A7-A3BD-6CA192A25BC2}"/>
              </a:ext>
            </a:extLst>
          </p:cNvPr>
          <p:cNvSpPr/>
          <p:nvPr/>
        </p:nvSpPr>
        <p:spPr>
          <a:xfrm>
            <a:off x="1351647" y="1500329"/>
            <a:ext cx="28814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xmlns="" id="{B1AC9C4C-06A4-42C7-B853-E49E57991666}"/>
              </a:ext>
            </a:extLst>
          </p:cNvPr>
          <p:cNvSpPr/>
          <p:nvPr/>
        </p:nvSpPr>
        <p:spPr>
          <a:xfrm>
            <a:off x="820147" y="1332488"/>
            <a:ext cx="28814" cy="140141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xmlns="" id="{AA74AE73-2CC7-4164-A38A-9C32CF275CE9}"/>
              </a:ext>
            </a:extLst>
          </p:cNvPr>
          <p:cNvSpPr/>
          <p:nvPr/>
        </p:nvSpPr>
        <p:spPr>
          <a:xfrm>
            <a:off x="820147" y="1500329"/>
            <a:ext cx="28814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84589" y="4604737"/>
            <a:ext cx="1931841" cy="219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091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11879263" cy="13898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852896" y="3005128"/>
            <a:ext cx="1841255" cy="2499527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52681" y="2972277"/>
            <a:ext cx="2664615" cy="245845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3960" y="3005129"/>
            <a:ext cx="1884999" cy="2425606"/>
          </a:xfrm>
          <a:prstGeom prst="rect">
            <a:avLst/>
          </a:prstGeom>
        </p:spPr>
      </p:pic>
      <p:cxnSp>
        <p:nvCxnSpPr>
          <p:cNvPr id="7" name="Прямая со стрелкой 6"/>
          <p:cNvCxnSpPr/>
          <p:nvPr/>
        </p:nvCxnSpPr>
        <p:spPr>
          <a:xfrm>
            <a:off x="1066401" y="2090729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4846491" y="2057877"/>
            <a:ext cx="914400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9149903" y="2012487"/>
            <a:ext cx="914400" cy="9144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58031" y="1461864"/>
            <a:ext cx="1981200" cy="67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dirty="0" smtClean="0"/>
              <a:t>Bu kim?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4263231" y="1461864"/>
            <a:ext cx="1981200" cy="67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dirty="0" smtClean="0"/>
              <a:t>Qaerda?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8378031" y="1461864"/>
            <a:ext cx="2458144" cy="67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dirty="0" smtClean="0"/>
              <a:t>Bu nima?</a:t>
            </a:r>
            <a:endParaRPr lang="ru-RU" dirty="0"/>
          </a:p>
        </p:txBody>
      </p:sp>
      <p:sp>
        <p:nvSpPr>
          <p:cNvPr id="14" name="object 2"/>
          <p:cNvSpPr txBox="1">
            <a:spLocks noGrp="1"/>
          </p:cNvSpPr>
          <p:nvPr>
            <p:ph type="title"/>
          </p:nvPr>
        </p:nvSpPr>
        <p:spPr>
          <a:xfrm>
            <a:off x="-156369" y="17462"/>
            <a:ext cx="12000707" cy="865345"/>
          </a:xfrm>
          <a:prstGeom prst="rect">
            <a:avLst/>
          </a:prstGeom>
        </p:spPr>
        <p:txBody>
          <a:bodyPr vert="horz" wrap="square" lIns="0" tIns="34016" rIns="0" bIns="0" rtlCol="0">
            <a:spAutoFit/>
          </a:bodyPr>
          <a:lstStyle/>
          <a:p>
            <a:pPr marL="26166" algn="ctr">
              <a:spcBef>
                <a:spcPts val="268"/>
              </a:spcBef>
            </a:pPr>
            <a:r>
              <a:rPr lang="en-US" sz="5400" dirty="0" err="1"/>
              <a:t>O‘tgan</a:t>
            </a:r>
            <a:r>
              <a:rPr lang="en-US" sz="5400" dirty="0"/>
              <a:t> </a:t>
            </a:r>
            <a:r>
              <a:rPr lang="en-US" sz="5400" dirty="0" err="1"/>
              <a:t>mavzuni</a:t>
            </a:r>
            <a:r>
              <a:rPr lang="en-US" sz="5400" dirty="0"/>
              <a:t> </a:t>
            </a:r>
            <a:r>
              <a:rPr lang="en-US" sz="5400" dirty="0" err="1"/>
              <a:t>eslab</a:t>
            </a:r>
            <a:r>
              <a:rPr lang="en-US" sz="5400" dirty="0"/>
              <a:t> </a:t>
            </a:r>
            <a:r>
              <a:rPr lang="en-US" sz="5400" dirty="0" err="1" smtClean="0"/>
              <a:t>olamiz</a:t>
            </a:r>
            <a:endParaRPr sz="5400" spc="31" dirty="0"/>
          </a:p>
        </p:txBody>
      </p:sp>
      <p:sp>
        <p:nvSpPr>
          <p:cNvPr id="4" name="TextBox 3"/>
          <p:cNvSpPr txBox="1"/>
          <p:nvPr/>
        </p:nvSpPr>
        <p:spPr>
          <a:xfrm flipH="1">
            <a:off x="758031" y="5885656"/>
            <a:ext cx="1831202" cy="67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Zadusht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263232" y="5937784"/>
            <a:ext cx="3352799" cy="67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Avesto</a:t>
            </a:r>
            <a:r>
              <a:rPr lang="en-US" dirty="0" smtClean="0"/>
              <a:t> </a:t>
            </a:r>
            <a:r>
              <a:rPr lang="en-US" dirty="0" err="1" smtClean="0"/>
              <a:t>muzeyi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149903" y="5733256"/>
            <a:ext cx="1686272" cy="678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Avesto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92404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/>
        </p:nvSpPr>
        <p:spPr>
          <a:xfrm>
            <a:off x="11775" y="135148"/>
            <a:ext cx="11867488" cy="12374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4631" y="227247"/>
            <a:ext cx="11654632" cy="830997"/>
          </a:xfrm>
        </p:spPr>
        <p:txBody>
          <a:bodyPr/>
          <a:lstStyle/>
          <a:p>
            <a:pPr algn="ctr"/>
            <a:r>
              <a:rPr lang="en-US" sz="4800" dirty="0" smtClean="0"/>
              <a:t> </a:t>
            </a:r>
            <a:r>
              <a:rPr lang="en-US" sz="5400" dirty="0" err="1" smtClean="0"/>
              <a:t>Siz</a:t>
            </a:r>
            <a:r>
              <a:rPr lang="en-US" sz="5400" dirty="0" smtClean="0"/>
              <a:t> </a:t>
            </a:r>
            <a:r>
              <a:rPr lang="en-US" sz="5400" dirty="0" err="1" smtClean="0"/>
              <a:t>viloyatingiz</a:t>
            </a:r>
            <a:r>
              <a:rPr lang="en-US" sz="5400" dirty="0" smtClean="0"/>
              <a:t> </a:t>
            </a:r>
            <a:r>
              <a:rPr lang="en-US" sz="5400" dirty="0" err="1" smtClean="0"/>
              <a:t>tarixini</a:t>
            </a:r>
            <a:r>
              <a:rPr lang="en-US" sz="5400" dirty="0" smtClean="0"/>
              <a:t> </a:t>
            </a:r>
            <a:r>
              <a:rPr lang="en-US" sz="5400" dirty="0" err="1" smtClean="0"/>
              <a:t>bilasizmi</a:t>
            </a:r>
            <a:r>
              <a:rPr lang="en-US" sz="5400" dirty="0" smtClean="0"/>
              <a:t>?</a:t>
            </a:r>
            <a:endParaRPr lang="ru-RU" sz="5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775" y="1464704"/>
            <a:ext cx="11795256" cy="615553"/>
          </a:xfrm>
        </p:spPr>
        <p:txBody>
          <a:bodyPr/>
          <a:lstStyle/>
          <a:p>
            <a:pPr algn="ctr"/>
            <a:r>
              <a:rPr lang="en-US" sz="4000" b="1" dirty="0" err="1" smtClean="0"/>
              <a:t>Keling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siz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yashayotgan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viloyatni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topamiz</a:t>
            </a:r>
            <a:r>
              <a:rPr lang="en-US" sz="4000" b="1" dirty="0" smtClean="0"/>
              <a:t>.     </a:t>
            </a:r>
            <a:endParaRPr lang="ru-RU" sz="4000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67631" y="2172357"/>
            <a:ext cx="8610600" cy="4698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43128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2"/>
          <p:cNvSpPr/>
          <p:nvPr/>
        </p:nvSpPr>
        <p:spPr>
          <a:xfrm>
            <a:off x="11775" y="0"/>
            <a:ext cx="11867488" cy="12374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75" y="227247"/>
            <a:ext cx="11867488" cy="923330"/>
          </a:xfrm>
        </p:spPr>
        <p:txBody>
          <a:bodyPr/>
          <a:lstStyle/>
          <a:p>
            <a:pPr algn="ctr"/>
            <a:r>
              <a:rPr lang="en-US" sz="5400" dirty="0" err="1" smtClean="0"/>
              <a:t>O‘rganishni</a:t>
            </a:r>
            <a:r>
              <a:rPr lang="en-US" sz="5400" dirty="0" smtClean="0"/>
              <a:t> </a:t>
            </a:r>
            <a:r>
              <a:rPr lang="en-US" sz="5400" dirty="0" err="1" smtClean="0"/>
              <a:t>nimadan</a:t>
            </a:r>
            <a:r>
              <a:rPr lang="en-US" sz="5400" dirty="0" smtClean="0"/>
              <a:t> </a:t>
            </a:r>
            <a:r>
              <a:rPr lang="en-US" sz="6000" dirty="0" err="1" smtClean="0"/>
              <a:t>boshlaymiz</a:t>
            </a:r>
            <a:r>
              <a:rPr lang="en-US" sz="6000" dirty="0"/>
              <a:t>?</a:t>
            </a:r>
            <a:endParaRPr lang="ru-RU" sz="6000" dirty="0"/>
          </a:p>
        </p:txBody>
      </p:sp>
      <p:sp>
        <p:nvSpPr>
          <p:cNvPr id="3" name="TextBox 2"/>
          <p:cNvSpPr txBox="1"/>
          <p:nvPr/>
        </p:nvSpPr>
        <p:spPr>
          <a:xfrm>
            <a:off x="11775" y="1618456"/>
            <a:ext cx="11867488" cy="6787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geografik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775" y="2678232"/>
            <a:ext cx="11867488" cy="6928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yilini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0" y="3752056"/>
            <a:ext cx="11879263" cy="6858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qadimgi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chuqur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775" y="4825880"/>
            <a:ext cx="11867488" cy="6787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tarixiga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oid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arxiv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xujjatlarni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775" y="5885656"/>
            <a:ext cx="11867488" cy="67877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Viloyatda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yashagan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shaxslarni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873246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/>
        </p:nvSpPr>
        <p:spPr>
          <a:xfrm>
            <a:off x="11775" y="132702"/>
            <a:ext cx="11867488" cy="11047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75" y="227247"/>
            <a:ext cx="11247848" cy="1661993"/>
          </a:xfrm>
        </p:spPr>
        <p:txBody>
          <a:bodyPr/>
          <a:lstStyle/>
          <a:p>
            <a:pPr algn="ctr"/>
            <a:r>
              <a:rPr lang="en-US" sz="5400" dirty="0" err="1" smtClean="0"/>
              <a:t>Poytaxtimiz</a:t>
            </a:r>
            <a:r>
              <a:rPr lang="en-US" sz="5400" dirty="0" smtClean="0"/>
              <a:t> </a:t>
            </a:r>
            <a:r>
              <a:rPr lang="en-US" sz="5400" dirty="0" err="1" smtClean="0"/>
              <a:t>tarixini</a:t>
            </a:r>
            <a:r>
              <a:rPr lang="en-US" sz="5400" dirty="0" smtClean="0"/>
              <a:t> </a:t>
            </a:r>
            <a:r>
              <a:rPr lang="en-US" sz="5400" dirty="0" err="1" smtClean="0"/>
              <a:t>organamiz</a:t>
            </a:r>
            <a:r>
              <a:rPr lang="en-US" sz="5400" dirty="0" smtClean="0"/>
              <a:t> ‘</a:t>
            </a:r>
            <a:r>
              <a:rPr lang="en-US" sz="5400" dirty="0" err="1" smtClean="0"/>
              <a:t>rganami</a:t>
            </a:r>
            <a:endParaRPr lang="ru-RU" sz="5400" dirty="0"/>
          </a:p>
        </p:txBody>
      </p:sp>
      <p:sp>
        <p:nvSpPr>
          <p:cNvPr id="3" name="TextBox 2"/>
          <p:cNvSpPr txBox="1"/>
          <p:nvPr/>
        </p:nvSpPr>
        <p:spPr>
          <a:xfrm>
            <a:off x="11775" y="1389856"/>
            <a:ext cx="11867488" cy="67877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z-Latn-UZ" dirty="0" smtClean="0">
                <a:latin typeface="+mj-lt"/>
                <a:cs typeface="Arial" panose="020B0604020202020204" pitchFamily="34" charset="0"/>
              </a:rPr>
              <a:t>Toshkent  O‘zbekistonning  shimoli-sharqida joylashgan</a:t>
            </a:r>
            <a:r>
              <a:rPr lang="uz-Latn-UZ" dirty="0" smtClean="0">
                <a:latin typeface="+mj-lt"/>
              </a:rPr>
              <a:t>.</a:t>
            </a:r>
            <a:endParaRPr lang="ru-RU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775" y="2380456"/>
            <a:ext cx="11795256" cy="67877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z-Latn-UZ" dirty="0" smtClean="0"/>
              <a:t>Toshkent XI asrdan boshlab shu nom bilan atala boshlagan.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1775" y="3352778"/>
            <a:ext cx="11795256" cy="67877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z-Latn-UZ" dirty="0" smtClean="0"/>
              <a:t>Toshkentning qadimgi tarixi Xitoy manbalarida berilgan.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11775" y="4361656"/>
            <a:ext cx="11867488" cy="67877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z-Latn-UZ" dirty="0" smtClean="0"/>
              <a:t>Beruniy va Mahmud Qoshg‘ariy asarlari,Xitoy manbalarida.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11775" y="5199856"/>
            <a:ext cx="11795256" cy="126521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uz-Latn-UZ" dirty="0" smtClean="0"/>
              <a:t>Kamolon,Beshyog‘och,Qo‘ymas,Qo‘qon,Qoshg‘ar,Labzak,</a:t>
            </a:r>
          </a:p>
          <a:p>
            <a:r>
              <a:rPr lang="uz-Latn-UZ" dirty="0" smtClean="0"/>
              <a:t>Taxtapul,Qorasaroy,Sag‘bon,Chig‘atoy,Ko‘kcha,Samarqand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75406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/>
        </p:nvSpPr>
        <p:spPr>
          <a:xfrm>
            <a:off x="0" y="176419"/>
            <a:ext cx="11867488" cy="113723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75" y="227247"/>
            <a:ext cx="11247849" cy="830997"/>
          </a:xfrm>
        </p:spPr>
        <p:txBody>
          <a:bodyPr/>
          <a:lstStyle/>
          <a:p>
            <a:pPr algn="ctr"/>
            <a:r>
              <a:rPr lang="uz-Latn-UZ" sz="5400" dirty="0" smtClean="0"/>
              <a:t>Tarixiy xujjatlar tilga kirganda</a:t>
            </a:r>
            <a:endParaRPr lang="ru-RU" sz="54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0143" y="1694656"/>
            <a:ext cx="3290614" cy="22098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47789" y="1719175"/>
            <a:ext cx="3078241" cy="180428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19023" y="3051017"/>
            <a:ext cx="3901440" cy="292608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6065" y="4514057"/>
            <a:ext cx="3333753" cy="2286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47791" y="4209256"/>
            <a:ext cx="3154440" cy="2286000"/>
          </a:xfrm>
          <a:prstGeom prst="rect">
            <a:avLst/>
          </a:prstGeom>
        </p:spPr>
      </p:pic>
      <p:sp>
        <p:nvSpPr>
          <p:cNvPr id="9" name="Выноска-облако 8"/>
          <p:cNvSpPr/>
          <p:nvPr/>
        </p:nvSpPr>
        <p:spPr>
          <a:xfrm>
            <a:off x="3719473" y="1409156"/>
            <a:ext cx="4419600" cy="1508761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4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 ta kalit</a:t>
            </a:r>
            <a:endParaRPr lang="ru-RU" sz="4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7823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91" y="38088"/>
            <a:ext cx="11860872" cy="650050"/>
          </a:xfrm>
        </p:spPr>
        <p:txBody>
          <a:bodyPr/>
          <a:lstStyle/>
          <a:p>
            <a:r>
              <a:rPr lang="uz-Latn-UZ" dirty="0" smtClean="0"/>
              <a:t> 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58231" y="1069138"/>
            <a:ext cx="6858000" cy="553998"/>
          </a:xfrm>
          <a:solidFill>
            <a:srgbClr val="FFFF00"/>
          </a:solidFill>
        </p:spPr>
        <p:txBody>
          <a:bodyPr/>
          <a:lstStyle/>
          <a:p>
            <a:r>
              <a:rPr lang="uz-Latn-UZ" sz="3600" dirty="0"/>
              <a:t> </a:t>
            </a:r>
            <a:r>
              <a:rPr lang="uz-Latn-UZ" sz="3600" dirty="0" smtClean="0"/>
              <a:t> </a:t>
            </a:r>
            <a:r>
              <a:rPr lang="uz-Latn-UZ" sz="3600" b="1" dirty="0" smtClean="0"/>
              <a:t>Inson matonatining timsoli-bu</a:t>
            </a:r>
            <a:endParaRPr lang="ru-RU" sz="36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1879263" cy="85645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Toshkent tarixidagi tabiiy ofat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0722" y="2086904"/>
            <a:ext cx="2910244" cy="21326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36886" y="2767696"/>
            <a:ext cx="3606698" cy="25146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140" y="2267058"/>
            <a:ext cx="3424704" cy="1942198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140" y="4611851"/>
            <a:ext cx="3424704" cy="2016013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0722" y="4693063"/>
            <a:ext cx="2752279" cy="2053624"/>
          </a:xfrm>
          <a:prstGeom prst="rect">
            <a:avLst/>
          </a:prstGeom>
        </p:spPr>
      </p:pic>
      <p:cxnSp>
        <p:nvCxnSpPr>
          <p:cNvPr id="14" name="Прямая со стрелкой 13"/>
          <p:cNvCxnSpPr/>
          <p:nvPr/>
        </p:nvCxnSpPr>
        <p:spPr>
          <a:xfrm>
            <a:off x="5406231" y="1923256"/>
            <a:ext cx="800100" cy="765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796631" y="5719875"/>
            <a:ext cx="2286000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uz-Latn-UZ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Jasorat!</a:t>
            </a:r>
            <a:endParaRPr lang="ru-RU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2869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91" y="94456"/>
            <a:ext cx="11860872" cy="838200"/>
          </a:xfrm>
        </p:spPr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 flipH="1">
            <a:off x="2053431" y="1085057"/>
            <a:ext cx="6477000" cy="713343"/>
          </a:xfrm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uz-Latn-UZ" sz="4000" b="1" dirty="0" smtClean="0"/>
              <a:t>Hozirgi poytaxtimiz jamoli</a:t>
            </a:r>
            <a:endParaRPr lang="ru-RU" sz="40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94456"/>
            <a:ext cx="11879263" cy="8382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Davr va taraqqiyot</a:t>
            </a:r>
            <a:endParaRPr lang="ru-RU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9786" y="4818856"/>
            <a:ext cx="2962900" cy="1971675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063831" y="1462238"/>
            <a:ext cx="2743200" cy="182547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67866" y="3287713"/>
            <a:ext cx="3008105" cy="1970651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75971" y="2567512"/>
            <a:ext cx="2887860" cy="1921740"/>
          </a:xfrm>
          <a:prstGeom prst="rect">
            <a:avLst/>
          </a:prstGeom>
        </p:spPr>
      </p:pic>
      <p:sp>
        <p:nvSpPr>
          <p:cNvPr id="11" name="Выгнутая вправо стрелка 10"/>
          <p:cNvSpPr/>
          <p:nvPr/>
        </p:nvSpPr>
        <p:spPr>
          <a:xfrm flipV="1">
            <a:off x="2205831" y="2614303"/>
            <a:ext cx="838406" cy="117835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>
            <a:off x="280006" y="2679637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9432" y="2878551"/>
            <a:ext cx="16763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Choch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>
            <a:off x="9633005" y="4818856"/>
            <a:ext cx="953876" cy="1411933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Выгнутая влево стрелка 14"/>
          <p:cNvSpPr/>
          <p:nvPr/>
        </p:nvSpPr>
        <p:spPr>
          <a:xfrm>
            <a:off x="7116657" y="4818856"/>
            <a:ext cx="1215654" cy="1411933"/>
          </a:xfrm>
          <a:prstGeom prst="curvedRightArrow">
            <a:avLst>
              <a:gd name="adj1" fmla="val 25000"/>
              <a:gd name="adj2" fmla="val 50000"/>
              <a:gd name="adj3" fmla="val 227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197799" y="5123656"/>
            <a:ext cx="1704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Shosh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3556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/>
          <p:cNvSpPr/>
          <p:nvPr/>
        </p:nvSpPr>
        <p:spPr>
          <a:xfrm>
            <a:off x="11775" y="170656"/>
            <a:ext cx="11867488" cy="13716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23056"/>
            <a:ext cx="11770225" cy="830997"/>
          </a:xfrm>
        </p:spPr>
        <p:txBody>
          <a:bodyPr/>
          <a:lstStyle/>
          <a:p>
            <a:pPr algn="ctr"/>
            <a:r>
              <a:rPr lang="en-US" sz="4800" dirty="0" smtClean="0"/>
              <a:t> </a:t>
            </a:r>
            <a:r>
              <a:rPr lang="uz-Latn-UZ" sz="5400" dirty="0"/>
              <a:t>M</a:t>
            </a:r>
            <a:r>
              <a:rPr lang="en-US" sz="5400" dirty="0" err="1" smtClean="0"/>
              <a:t>ust</a:t>
            </a:r>
            <a:r>
              <a:rPr lang="uz-Latn-UZ" sz="5400" dirty="0" smtClean="0"/>
              <a:t>aqil bajarish</a:t>
            </a:r>
            <a:r>
              <a:rPr lang="en-US" sz="5400" dirty="0" smtClean="0"/>
              <a:t> </a:t>
            </a:r>
            <a:r>
              <a:rPr lang="en-US" sz="5400" dirty="0" err="1"/>
              <a:t>uchun</a:t>
            </a:r>
            <a:r>
              <a:rPr lang="en-US" sz="5400" dirty="0"/>
              <a:t> </a:t>
            </a:r>
            <a:r>
              <a:rPr lang="en-US" sz="5400" dirty="0" err="1" smtClean="0"/>
              <a:t>topshiriq</a:t>
            </a:r>
            <a:endParaRPr lang="ru-RU" sz="5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05631" y="2123631"/>
            <a:ext cx="10047658" cy="4100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625475">
              <a:lnSpc>
                <a:spcPct val="106000"/>
              </a:lnSpc>
              <a:spcAft>
                <a:spcPts val="1648"/>
              </a:spcAft>
            </a:pP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6000"/>
              </a:lnSpc>
              <a:spcAft>
                <a:spcPts val="1648"/>
              </a:spcAft>
            </a:pPr>
            <a:r>
              <a:rPr lang="en-US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</a:t>
            </a:r>
            <a:r>
              <a:rPr lang="uz-Latn-UZ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Siz mahallangiz tarixini bilasizmi?</a:t>
            </a:r>
            <a:endParaRPr lang="ru-RU" sz="4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6000"/>
              </a:lnSpc>
              <a:spcAft>
                <a:spcPts val="1648"/>
              </a:spcAft>
            </a:pPr>
            <a:r>
              <a:rPr lang="en-US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</a:t>
            </a:r>
            <a:r>
              <a:rPr lang="uz-Latn-UZ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Mahallangiz yoki tumaningizda mashhur kishilar yashaydimi</a:t>
            </a:r>
            <a:r>
              <a:rPr lang="uz-Latn-UZ" sz="48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6000"/>
              </a:lnSpc>
              <a:spcAft>
                <a:spcPts val="1648"/>
              </a:spcAft>
            </a:pPr>
            <a:r>
              <a:rPr lang="en-US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</a:t>
            </a:r>
            <a:r>
              <a:rPr lang="uz-Latn-UZ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Sizninig qahramoningiz kim?</a:t>
            </a:r>
            <a:r>
              <a:rPr lang="en-US" sz="48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ru-RU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Satellite GIF | Gfycat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017069" y="5434950"/>
            <a:ext cx="2861357" cy="1788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17288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977</TotalTime>
  <Words>191</Words>
  <Application>Microsoft Office PowerPoint</Application>
  <PresentationFormat>Произвольный</PresentationFormat>
  <Paragraphs>47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Office Theme</vt:lpstr>
      <vt:lpstr>Слайд 1</vt:lpstr>
      <vt:lpstr>O‘tgan mavzuni eslab olamiz</vt:lpstr>
      <vt:lpstr> Siz viloyatingiz tarixini bilasizmi?</vt:lpstr>
      <vt:lpstr>O‘rganishni nimadan boshlaymiz?</vt:lpstr>
      <vt:lpstr>Poytaxtimiz tarixini organamiz ‘rganami</vt:lpstr>
      <vt:lpstr>Tarixiy xujjatlar tilga kirganda</vt:lpstr>
      <vt:lpstr> T</vt:lpstr>
      <vt:lpstr>Слайд 8</vt:lpstr>
      <vt:lpstr> Mustaqil bajarish uchun topshiriq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Karol_1996</dc:creator>
  <cp:lastModifiedBy>user</cp:lastModifiedBy>
  <cp:revision>134</cp:revision>
  <dcterms:created xsi:type="dcterms:W3CDTF">2020-04-13T08:06:06Z</dcterms:created>
  <dcterms:modified xsi:type="dcterms:W3CDTF">2021-03-29T12:26:09Z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