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73" r:id="rId4"/>
    <p:sldId id="274" r:id="rId5"/>
    <p:sldId id="257" r:id="rId6"/>
    <p:sldId id="258" r:id="rId7"/>
    <p:sldId id="267" r:id="rId8"/>
    <p:sldId id="259" r:id="rId9"/>
    <p:sldId id="278" r:id="rId10"/>
    <p:sldId id="277" r:id="rId11"/>
    <p:sldId id="275" r:id="rId12"/>
    <p:sldId id="276" r:id="rId13"/>
    <p:sldId id="260" r:id="rId14"/>
    <p:sldId id="269" r:id="rId15"/>
    <p:sldId id="261" r:id="rId16"/>
    <p:sldId id="280" r:id="rId17"/>
    <p:sldId id="262" r:id="rId18"/>
    <p:sldId id="281" r:id="rId19"/>
    <p:sldId id="268" r:id="rId20"/>
    <p:sldId id="270" r:id="rId21"/>
    <p:sldId id="271" r:id="rId22"/>
    <p:sldId id="284" r:id="rId23"/>
    <p:sldId id="283" r:id="rId24"/>
    <p:sldId id="263" r:id="rId25"/>
    <p:sldId id="282" r:id="rId2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2E2E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8" d="100"/>
          <a:sy n="148" d="100"/>
        </p:scale>
        <p:origin x="-564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Фрукты Фон Иллюстрация - Бесплатное фото на Pixaba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39752" y="1275606"/>
            <a:ext cx="4824536" cy="2448272"/>
          </a:xfr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6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O‘zbek tili</a:t>
            </a:r>
            <a:endParaRPr lang="ru-RU" sz="6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6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3-sinf</a:t>
            </a:r>
            <a:endParaRPr lang="ru-RU" sz="6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ЎзА - Интенсив боғ ҳосил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195486"/>
            <a:ext cx="4608512" cy="468052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95536" y="483518"/>
            <a:ext cx="36004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3200" b="1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   Bog‘bon bobo bizga: «Mevani yuvib yenglar</a:t>
            </a:r>
            <a:r>
              <a:rPr lang="en-US" sz="3200" b="1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», – </a:t>
            </a:r>
            <a:r>
              <a:rPr lang="en-US" sz="3200" b="1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dedilar</a:t>
            </a:r>
            <a:r>
              <a:rPr lang="en-US" sz="3200" b="1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Садовник сказал нам: «Мойте фрукты перед тем, как их есть».</a:t>
            </a:r>
            <a:r>
              <a:rPr lang="en-US" sz="32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Фон для фотошопа с фруктам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5176469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699543"/>
            <a:ext cx="7416824" cy="3456383"/>
          </a:xfrm>
          <a:solidFill>
            <a:schemeClr val="bg2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    Biz </a:t>
            </a:r>
            <a:r>
              <a:rPr lang="en-US" b="1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o‘rik</a:t>
            </a:r>
            <a:r>
              <a:rPr lang="en-US" b="1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olchalarni</a:t>
            </a:r>
            <a:r>
              <a:rPr lang="en-US" b="1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yuvdik</a:t>
            </a:r>
            <a:r>
              <a:rPr lang="en-US" b="1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va </a:t>
            </a:r>
            <a:r>
              <a:rPr lang="en-US" b="1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maza</a:t>
            </a:r>
            <a:r>
              <a:rPr lang="en-US" b="1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qilib </a:t>
            </a:r>
            <a:r>
              <a:rPr lang="en-US" b="1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yedik</a:t>
            </a:r>
            <a:r>
              <a:rPr lang="en-US" b="1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Мы помыли  урюк, вишню и с удовольствием  поели. </a:t>
            </a:r>
            <a:r>
              <a:rPr lang="en-US" b="1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Mevalar</a:t>
            </a:r>
            <a:r>
              <a:rPr lang="en-US" b="1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juda </a:t>
            </a:r>
            <a:r>
              <a:rPr lang="en-US" b="1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shirin</a:t>
            </a:r>
            <a:r>
              <a:rPr lang="en-US" b="1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ekan</a:t>
            </a:r>
            <a:r>
              <a:rPr lang="en-US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Фрукты были очень сладкими. </a:t>
            </a:r>
            <a:r>
              <a:rPr lang="en-US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Bog‘bon</a:t>
            </a:r>
            <a:r>
              <a:rPr lang="en-US" b="1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boboga</a:t>
            </a:r>
            <a:r>
              <a:rPr lang="en-US" b="1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rahmat, </a:t>
            </a:r>
            <a:r>
              <a:rPr lang="en-US" b="1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dedik</a:t>
            </a:r>
            <a:r>
              <a:rPr lang="en-US" b="1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b="1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Мы сказали спасибо садовнику.</a:t>
            </a:r>
            <a:endParaRPr lang="en-US" dirty="0" smtClean="0">
              <a:solidFill>
                <a:srgbClr val="2E2EA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Картинки Сливы Груши Малина Яблоки Персики Виноград Ягоды 1600x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3892"/>
            <a:ext cx="9144000" cy="515739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To‘g‘ri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joylashtir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!”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1563638"/>
            <a:ext cx="7056784" cy="2304256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1.uzum </a:t>
            </a:r>
            <a:r>
              <a:rPr lang="en-US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bozordan</a:t>
            </a:r>
            <a:r>
              <a:rPr lang="en-US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shirin</a:t>
            </a:r>
            <a:r>
              <a:rPr lang="en-US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Onam </a:t>
            </a:r>
            <a:r>
              <a:rPr lang="en-US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keldilar</a:t>
            </a:r>
            <a:endParaRPr lang="en-US" dirty="0" smtClean="0">
              <a:solidFill>
                <a:srgbClr val="2E2EA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2.Bog‘da </a:t>
            </a:r>
            <a:r>
              <a:rPr lang="en-US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o‘sadi</a:t>
            </a:r>
            <a:r>
              <a:rPr lang="en-US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mevali daraxtlar har </a:t>
            </a:r>
            <a:r>
              <a:rPr lang="en-US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xil</a:t>
            </a:r>
            <a:endParaRPr lang="en-US" dirty="0" smtClean="0">
              <a:solidFill>
                <a:srgbClr val="2E2EA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3.rangda </a:t>
            </a:r>
            <a:r>
              <a:rPr lang="en-US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qizil</a:t>
            </a:r>
            <a:r>
              <a:rPr lang="en-US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, yashil, </a:t>
            </a:r>
            <a:r>
              <a:rPr lang="en-US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sariq</a:t>
            </a:r>
            <a:r>
              <a:rPr lang="en-US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bo‘ladi </a:t>
            </a:r>
            <a:r>
              <a:rPr lang="en-US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Olma</a:t>
            </a:r>
            <a:endParaRPr lang="en-US" dirty="0" smtClean="0">
              <a:solidFill>
                <a:srgbClr val="2E2EA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Картинки Сливы Груши Малина Яблоки Персики Виноград Ягоды 1600x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3892"/>
            <a:ext cx="9144000" cy="515739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205979"/>
            <a:ext cx="3744416" cy="85725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Javoblar: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1419621"/>
            <a:ext cx="7272808" cy="2592289"/>
          </a:xfrm>
          <a:solidFill>
            <a:schemeClr val="bg1"/>
          </a:solidFill>
        </p:spPr>
        <p:txBody>
          <a:bodyPr/>
          <a:lstStyle/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>
                <a:solidFill>
                  <a:srgbClr val="2E2EA2"/>
                </a:solidFill>
              </a:rPr>
              <a:t>1. </a:t>
            </a:r>
            <a:r>
              <a:rPr lang="en-US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Onam</a:t>
            </a:r>
            <a:r>
              <a:rPr lang="en-US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bozordan</a:t>
            </a:r>
            <a:r>
              <a:rPr lang="en-US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shirin</a:t>
            </a:r>
            <a:r>
              <a:rPr lang="en-US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uzum</a:t>
            </a:r>
            <a:r>
              <a:rPr lang="en-US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keldilar</a:t>
            </a:r>
            <a:r>
              <a:rPr lang="en-US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en-US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Bog‘da</a:t>
            </a:r>
            <a:r>
              <a:rPr lang="en-US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 har </a:t>
            </a:r>
            <a:r>
              <a:rPr lang="en-US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xil</a:t>
            </a:r>
            <a:r>
              <a:rPr lang="en-US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mevali daraxtlar </a:t>
            </a:r>
            <a:r>
              <a:rPr lang="en-US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o‘sadi</a:t>
            </a:r>
            <a:r>
              <a:rPr lang="en-US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3. </a:t>
            </a:r>
            <a:r>
              <a:rPr lang="en-US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Olma</a:t>
            </a:r>
            <a:r>
              <a:rPr lang="en-US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qizil</a:t>
            </a:r>
            <a:r>
              <a:rPr lang="en-US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, yashil, </a:t>
            </a:r>
            <a:r>
              <a:rPr lang="en-US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sariq</a:t>
            </a:r>
            <a:r>
              <a:rPr lang="en-US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rangda</a:t>
            </a:r>
            <a:r>
              <a:rPr lang="en-US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bo‘ladi.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Обои лимон, апельсин, lemon, фрукты, ломтики, грейпфрут, fruit, orange,  citrus, grapefruit, slice картинки на рабочий стол, раздел еда - скачат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95486"/>
            <a:ext cx="5328592" cy="85725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Lug‘at</a:t>
            </a:r>
            <a:endParaRPr lang="ru-RU" sz="6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31640" y="1275606"/>
            <a:ext cx="5976664" cy="3528391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bog‘bon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садовник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nav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сорт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arvarish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qilmoq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ухаживать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termoq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собирать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yuvmoq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мыть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урожай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en-US" dirty="0" smtClean="0"/>
              <a:t> 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</a:t>
            </a:r>
          </a:p>
          <a:p>
            <a:pPr>
              <a:buNone/>
            </a:pPr>
            <a:r>
              <a:rPr lang="ru-RU" dirty="0" smtClean="0"/>
              <a:t> </a:t>
            </a:r>
            <a:endParaRPr lang="en-US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Фрукты Фон Иллюстрация - Бесплатное фото на Pixaba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27534"/>
            <a:ext cx="8147248" cy="936105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2-mashq. </a:t>
            </a:r>
            <a:r>
              <a:rPr lang="en-US" sz="3200" b="1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Rasmlarda</a:t>
            </a:r>
            <a:r>
              <a:rPr lang="en-US" sz="3200" b="1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b="1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mevalarning</a:t>
            </a:r>
            <a:r>
              <a:rPr lang="en-US" sz="3200" b="1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b="1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200" b="1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nomini</a:t>
            </a:r>
            <a:r>
              <a:rPr lang="en-US" sz="3200" b="1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topib, gaplarni ko‘chiring (25-bet).</a:t>
            </a:r>
            <a:endParaRPr lang="ru-RU" sz="3200" b="1" dirty="0">
              <a:solidFill>
                <a:srgbClr val="2E2EA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931790"/>
            <a:ext cx="8208912" cy="936104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dirty="0" smtClean="0"/>
              <a:t>    </a:t>
            </a:r>
            <a:endParaRPr lang="ru-RU" dirty="0" smtClean="0"/>
          </a:p>
          <a:p>
            <a:pPr>
              <a:buNone/>
            </a:pPr>
            <a:r>
              <a:rPr lang="ru-RU" sz="112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112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1. Akmal             </a:t>
            </a:r>
            <a:r>
              <a:rPr lang="ru-RU" sz="112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112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ni </a:t>
            </a:r>
            <a:r>
              <a:rPr lang="en-US" sz="11200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yuvdi</a:t>
            </a:r>
            <a:r>
              <a:rPr lang="en-US" sz="112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12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112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11200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кмаль</a:t>
            </a:r>
            <a:r>
              <a:rPr lang="ru-RU" sz="112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помыл персик.</a:t>
            </a:r>
            <a:endParaRPr lang="en-US" sz="11200" dirty="0" smtClean="0">
              <a:solidFill>
                <a:srgbClr val="2E2EA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9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9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9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9800" dirty="0" smtClean="0">
                <a:latin typeface="Times New Roman" pitchFamily="18" charset="0"/>
                <a:cs typeface="Times New Roman" pitchFamily="18" charset="0"/>
              </a:rPr>
              <a:t>     </a:t>
            </a:r>
            <a:endParaRPr lang="en-US" sz="9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i="1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9218" name="Picture 2" descr="Женщина и персики - Психология, биоэнергетик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3003798"/>
            <a:ext cx="1224136" cy="792088"/>
          </a:xfrm>
          <a:prstGeom prst="rect">
            <a:avLst/>
          </a:prstGeom>
          <a:noFill/>
        </p:spPr>
      </p:pic>
      <p:sp>
        <p:nvSpPr>
          <p:cNvPr id="9220" name="AutoShape 4" descr="Виноград, (vinifera vitis) | Asylsoz.com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2" name="AutoShape 6" descr="Виноград, (vinifera vitis) | Asylsoz.com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4" name="AutoShape 8" descr="Виноград, (vinifera vitis) | Asylsoz.com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6" name="AutoShape 10" descr="Виноград, (vinifera vitis) | Asylsoz.com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8" name="AutoShape 12" descr="Виноград, (vinifera vitis) | Asylsoz.com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23528" y="1779662"/>
            <a:ext cx="8208912" cy="9541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Упражнение 2. </a:t>
            </a:r>
            <a:r>
              <a:rPr lang="ru-RU" sz="2800" b="1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Найдите названия фруктов на рисунке и перепишите предложения.</a:t>
            </a:r>
            <a:endParaRPr lang="ru-RU" sz="2800" dirty="0">
              <a:solidFill>
                <a:srgbClr val="2E2EA2"/>
              </a:solidFill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Фрукты Фон Иллюстрация - Бесплатное фото на Pixaba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411510"/>
            <a:ext cx="8424936" cy="4183113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>
              <a:buNone/>
            </a:pPr>
            <a:r>
              <a:rPr lang="ru-RU" sz="96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96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9600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Bog‘bon</a:t>
            </a:r>
            <a:r>
              <a:rPr lang="en-US" sz="96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sz="96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9600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larni</a:t>
            </a:r>
            <a:r>
              <a:rPr lang="en-US" sz="96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uzdi</a:t>
            </a:r>
            <a:r>
              <a:rPr lang="en-US" sz="96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96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</a:p>
          <a:p>
            <a:pPr>
              <a:buNone/>
            </a:pPr>
            <a:r>
              <a:rPr lang="ru-RU" sz="96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   Садовник собрал виноград.</a:t>
            </a:r>
            <a:endParaRPr lang="en-US" sz="9600" dirty="0" smtClean="0">
              <a:solidFill>
                <a:srgbClr val="2E2EA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9600" dirty="0" smtClean="0">
              <a:solidFill>
                <a:srgbClr val="2E2EA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96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96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9600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Qizlar</a:t>
            </a:r>
            <a:r>
              <a:rPr lang="en-US" sz="96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96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9600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larni</a:t>
            </a:r>
            <a:r>
              <a:rPr lang="en-US" sz="96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savatga</a:t>
            </a:r>
            <a:r>
              <a:rPr lang="en-US" sz="96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terdilar</a:t>
            </a:r>
            <a:r>
              <a:rPr lang="en-US" sz="96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96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</a:p>
          <a:p>
            <a:pPr>
              <a:buNone/>
            </a:pPr>
            <a:r>
              <a:rPr lang="ru-RU" sz="96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  Девочки собрали  урюк  в корзину.</a:t>
            </a:r>
            <a:endParaRPr lang="ru-RU" dirty="0">
              <a:solidFill>
                <a:srgbClr val="2E2EA2"/>
              </a:solidFill>
            </a:endParaRPr>
          </a:p>
        </p:txBody>
      </p:sp>
      <p:pic>
        <p:nvPicPr>
          <p:cNvPr id="4" name="Picture 14" descr="Ягода Виноград - «30 кг за месяц! Расскажу какие сорта самые вкусные, как  выбрать виноград, как сделать изюм и что еще из него приготовить.» | Отзывы  покупателе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699542"/>
            <a:ext cx="1512168" cy="899553"/>
          </a:xfrm>
          <a:prstGeom prst="rect">
            <a:avLst/>
          </a:prstGeom>
          <a:noFill/>
        </p:spPr>
      </p:pic>
      <p:pic>
        <p:nvPicPr>
          <p:cNvPr id="5" name="Picture 16" descr="УзА - Узбекистан - один из первых в мире по выращиванию урюк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824" y="2499742"/>
            <a:ext cx="1440160" cy="86409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 descr="Картинки Сливы Груши Малина Яблоки Персики Виноград Ягоды 1600x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5739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31590"/>
            <a:ext cx="8229600" cy="1080119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2-topshiriq.</a:t>
            </a:r>
            <a:r>
              <a:rPr lang="en-US" sz="28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She’rlarni</a:t>
            </a:r>
            <a:r>
              <a:rPr lang="en-US" sz="28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o‘qing va </a:t>
            </a:r>
            <a:r>
              <a:rPr lang="en-US" sz="2800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jo‘r</a:t>
            </a:r>
            <a:r>
              <a:rPr lang="en-US" sz="28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bo‘lib </a:t>
            </a:r>
            <a:r>
              <a:rPr lang="en-US" sz="2800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takrorlang</a:t>
            </a:r>
            <a:r>
              <a:rPr lang="en-US" sz="28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sz="28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Yod oling</a:t>
            </a:r>
            <a:r>
              <a:rPr lang="ru-RU" sz="28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(25-</a:t>
            </a:r>
            <a:r>
              <a:rPr lang="en-US" sz="28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bet).</a:t>
            </a:r>
            <a:endParaRPr lang="ru-RU" sz="2800" dirty="0">
              <a:solidFill>
                <a:srgbClr val="2E2EA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2793584"/>
            <a:ext cx="8136904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Задание 2.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Прочитайте стихотворение, повторите хором. </a:t>
            </a:r>
            <a:r>
              <a:rPr lang="en-US" sz="24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Выучите.</a:t>
            </a:r>
            <a:endParaRPr lang="ru-RU" sz="2400" dirty="0">
              <a:solidFill>
                <a:srgbClr val="2E2EA2"/>
              </a:solidFill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Gilos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915566"/>
            <a:ext cx="4042792" cy="396044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</a:p>
          <a:p>
            <a:pPr>
              <a:buNone/>
            </a:pP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45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Men </a:t>
            </a:r>
            <a:r>
              <a:rPr lang="en-US" sz="4500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gilosman</a:t>
            </a:r>
            <a:r>
              <a:rPr lang="en-US" sz="45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,                                            </a:t>
            </a:r>
          </a:p>
          <a:p>
            <a:pPr>
              <a:buNone/>
            </a:pPr>
            <a:r>
              <a:rPr lang="en-US" sz="45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4500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Quloq</a:t>
            </a:r>
            <a:r>
              <a:rPr lang="en-US" sz="45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sol,                                              </a:t>
            </a:r>
          </a:p>
          <a:p>
            <a:pPr>
              <a:buNone/>
            </a:pPr>
            <a:r>
              <a:rPr lang="en-US" sz="45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4500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Rangim</a:t>
            </a:r>
            <a:r>
              <a:rPr lang="en-US" sz="45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500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ol</a:t>
            </a:r>
            <a:r>
              <a:rPr lang="en-US" sz="45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-u,</a:t>
            </a:r>
          </a:p>
          <a:p>
            <a:pPr>
              <a:buNone/>
            </a:pPr>
            <a:r>
              <a:rPr lang="en-US" sz="45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4500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Totim</a:t>
            </a:r>
            <a:r>
              <a:rPr lang="en-US" sz="45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500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bol</a:t>
            </a:r>
            <a:r>
              <a:rPr lang="en-US" sz="45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r>
              <a:rPr lang="en-US" sz="45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4500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Topsang</a:t>
            </a:r>
            <a:r>
              <a:rPr lang="en-US" sz="45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45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4500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Qo‘shalog‘imni</a:t>
            </a:r>
            <a:r>
              <a:rPr lang="en-US" sz="45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None/>
            </a:pPr>
            <a:r>
              <a:rPr lang="en-US" sz="45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4500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Qulog‘ingga</a:t>
            </a:r>
            <a:r>
              <a:rPr lang="en-US" sz="45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45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45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500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Taqib</a:t>
            </a:r>
            <a:r>
              <a:rPr lang="en-US" sz="45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500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ol</a:t>
            </a:r>
            <a:r>
              <a:rPr lang="en-US" sz="45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r>
              <a:rPr lang="en-US" sz="4500" i="1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                  Erkin </a:t>
            </a:r>
            <a:r>
              <a:rPr lang="en-US" sz="4500" i="1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Vohidov</a:t>
            </a:r>
            <a:endParaRPr lang="en-US" sz="4500" i="1" dirty="0" smtClean="0">
              <a:solidFill>
                <a:srgbClr val="2E2EA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Picture 2" descr="Кайси бирини ку'прок согиндиз?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1203598"/>
            <a:ext cx="4464496" cy="338437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03597"/>
          </a:xfrm>
        </p:spPr>
        <p:txBody>
          <a:bodyPr/>
          <a:lstStyle/>
          <a:p>
            <a:r>
              <a:rPr lang="en-US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Yong‘oq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59582"/>
            <a:ext cx="4139952" cy="3535041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Miya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kabi</a:t>
            </a:r>
          </a:p>
          <a:p>
            <a:pPr>
              <a:buNone/>
            </a:pP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Shaklim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bor,</a:t>
            </a:r>
          </a:p>
          <a:p>
            <a:pPr>
              <a:buNone/>
            </a:pP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Boshim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to‘la</a:t>
            </a:r>
            <a:endParaRPr lang="en-US" sz="24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Aqlim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bor.</a:t>
            </a:r>
          </a:p>
          <a:p>
            <a:pPr>
              <a:buNone/>
            </a:pP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              Meni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yegan</a:t>
            </a:r>
            <a:endParaRPr lang="en-US" sz="24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Donishmand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</a:p>
          <a:p>
            <a:pPr>
              <a:buNone/>
            </a:pP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Bo‘lur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degan</a:t>
            </a:r>
            <a:endParaRPr lang="en-US" sz="24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Naqlim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bor.</a:t>
            </a:r>
          </a:p>
          <a:p>
            <a:pPr>
              <a:buNone/>
            </a:pPr>
            <a:r>
              <a:rPr lang="en-US" sz="2400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                       Erkin </a:t>
            </a:r>
            <a:r>
              <a:rPr lang="en-US" sz="2400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Vohidov</a:t>
            </a:r>
            <a:endParaRPr lang="en-US" sz="2400" i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Inson organizmi uchun eng foydali yong'oq turlar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1347614"/>
            <a:ext cx="4824536" cy="327216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Красивая рамка для оформления фото в Фотошопе (с фруктами и ягодами,  апельсин) | Рамки, Ягоды, Изображения фрукто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619672" y="1419623"/>
            <a:ext cx="5976664" cy="212365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ru-RU" sz="6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6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Mavzu:</a:t>
            </a:r>
            <a:r>
              <a:rPr lang="ru-RU" sz="6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66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Mevalar</a:t>
            </a:r>
            <a:r>
              <a:rPr lang="en-US" sz="6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2-</a:t>
            </a:r>
            <a:r>
              <a:rPr lang="en-US" sz="4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dars)</a:t>
            </a:r>
            <a:endParaRPr lang="ru-RU" sz="4000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Картинки Сливы Груши Малина Яблоки Персики Виноград Ягоды 1600x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5739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627534"/>
            <a:ext cx="5400600" cy="864096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5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Tez</a:t>
            </a:r>
            <a:r>
              <a:rPr lang="en-US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5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aytishlar</a:t>
            </a:r>
            <a:r>
              <a:rPr lang="en-US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067694"/>
            <a:ext cx="7992888" cy="936104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dirty="0" smtClean="0"/>
              <a:t>  </a:t>
            </a:r>
            <a:r>
              <a:rPr lang="en-US" sz="3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Gulasal</a:t>
            </a:r>
            <a:r>
              <a:rPr lang="en-US" sz="3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gullagan</a:t>
            </a:r>
            <a:r>
              <a:rPr lang="en-US" sz="3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gilosning</a:t>
            </a:r>
            <a:r>
              <a:rPr lang="en-US" sz="3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gulini</a:t>
            </a:r>
            <a:r>
              <a:rPr lang="en-US" sz="3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gapirdi</a:t>
            </a:r>
            <a:r>
              <a:rPr lang="en-US" sz="3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Topishmoqlar</a:t>
            </a:r>
            <a:r>
              <a:rPr lang="en-US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00151"/>
            <a:ext cx="4618856" cy="3394472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 </a:t>
            </a:r>
            <a:r>
              <a:rPr lang="en-US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Tizilgan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qator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munchoq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en-US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Shirin-shakar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uzunchoq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Kuzda </a:t>
            </a:r>
            <a:r>
              <a:rPr lang="en-US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pishadi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doim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en-US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Uzib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keldilar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oyim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Qora uzum - fotosurat bilan xilma-xil ta'rif. Qora uzum: umumiy navlarning  o'ziga xos xususiyatlar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1131590"/>
            <a:ext cx="4032448" cy="37444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Тарвуз – организм учун &quot;энг фойдали&quot; неъмат - Zamin.uz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1059582"/>
            <a:ext cx="4644008" cy="3456384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627535"/>
            <a:ext cx="4536504" cy="3744415"/>
          </a:xfrm>
        </p:spPr>
        <p:txBody>
          <a:bodyPr/>
          <a:lstStyle/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33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Yozda</a:t>
            </a:r>
            <a:r>
              <a:rPr lang="en-US" sz="33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3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pishar</a:t>
            </a:r>
            <a:r>
              <a:rPr lang="en-US" sz="33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polizda</a:t>
            </a:r>
            <a:r>
              <a:rPr lang="en-US" sz="33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en-US" sz="33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Ta’mi</a:t>
            </a:r>
            <a:r>
              <a:rPr lang="en-US" sz="33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qolar</a:t>
            </a:r>
            <a:r>
              <a:rPr lang="en-US" sz="33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og‘izda</a:t>
            </a:r>
            <a:r>
              <a:rPr lang="en-US" sz="33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sz="33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To‘ni</a:t>
            </a:r>
            <a:r>
              <a:rPr lang="en-US" sz="33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yo‘l-yo‘l</a:t>
            </a:r>
            <a:r>
              <a:rPr lang="en-US" sz="33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3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beqasam</a:t>
            </a:r>
            <a:r>
              <a:rPr lang="en-US" sz="33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en-US" sz="33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Yemasang</a:t>
            </a:r>
            <a:r>
              <a:rPr lang="en-US" sz="33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qilar</a:t>
            </a:r>
            <a:r>
              <a:rPr lang="en-US" sz="33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alam</a:t>
            </a:r>
            <a:r>
              <a:rPr lang="en-US" sz="33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3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059832" y="1707654"/>
            <a:ext cx="3096344" cy="115212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Mevalar</a:t>
            </a:r>
            <a:endParaRPr lang="en-US" sz="4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5" name="Picture 2" descr="O'zbekistonda eng mazali, tabiiy, ekologik toza meva va sabzavotlar |  Pomegranate, Food, Food hack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0"/>
            <a:ext cx="2448272" cy="1590571"/>
          </a:xfrm>
          <a:prstGeom prst="rect">
            <a:avLst/>
          </a:prstGeom>
          <a:noFill/>
        </p:spPr>
      </p:pic>
      <p:pic>
        <p:nvPicPr>
          <p:cNvPr id="6" name="Picture 24" descr="O'zbek meva eksportyorlari shubhali sxemalar qo'llashga majbur bo'lmoqdami?  Озодлик Радиоси — все новости (вчера, сегодня, сейчас) от 123ru.ne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3075806"/>
            <a:ext cx="2520280" cy="1457779"/>
          </a:xfrm>
          <a:prstGeom prst="rect">
            <a:avLst/>
          </a:prstGeom>
          <a:noFill/>
        </p:spPr>
      </p:pic>
      <p:pic>
        <p:nvPicPr>
          <p:cNvPr id="7" name="Picture 2" descr="Груша | АО «УЗАГРОЭКСПОРТ»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3003798"/>
            <a:ext cx="2376264" cy="1656184"/>
          </a:xfrm>
          <a:prstGeom prst="rect">
            <a:avLst/>
          </a:prstGeom>
          <a:noFill/>
        </p:spPr>
      </p:pic>
      <p:pic>
        <p:nvPicPr>
          <p:cNvPr id="38914" name="Picture 2" descr="Купить Бананы с доставкой на дом в магазине SPAR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1419622"/>
            <a:ext cx="2232248" cy="1296144"/>
          </a:xfrm>
          <a:prstGeom prst="rect">
            <a:avLst/>
          </a:prstGeom>
          <a:noFill/>
        </p:spPr>
      </p:pic>
      <p:pic>
        <p:nvPicPr>
          <p:cNvPr id="9" name="Picture 4" descr="Бодом ва ўрик кўчатлари сотилади | AgroMart.uz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63888" y="195486"/>
            <a:ext cx="2088232" cy="1387570"/>
          </a:xfrm>
          <a:prstGeom prst="rect">
            <a:avLst/>
          </a:prstGeom>
          <a:noFill/>
        </p:spPr>
      </p:pic>
      <p:pic>
        <p:nvPicPr>
          <p:cNvPr id="10" name="Picture 2" descr="Sitrus mevalarning salomatlik uchun foydalarini bilasizmi? | Odam.uz -  Odamlar uchun veb-sayti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28184" y="195486"/>
            <a:ext cx="2376264" cy="1394877"/>
          </a:xfrm>
          <a:prstGeom prst="rect">
            <a:avLst/>
          </a:prstGeom>
          <a:noFill/>
        </p:spPr>
      </p:pic>
      <p:pic>
        <p:nvPicPr>
          <p:cNvPr id="11" name="Picture 2" descr="Олманинг инсон организми учун фойдали хусусиятлари - Zamin.uz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72200" y="1635646"/>
            <a:ext cx="2448272" cy="1368151"/>
          </a:xfrm>
          <a:prstGeom prst="rect">
            <a:avLst/>
          </a:prstGeom>
          <a:noFill/>
        </p:spPr>
      </p:pic>
      <p:pic>
        <p:nvPicPr>
          <p:cNvPr id="12" name="Picture 2" descr="Персик. Сорта персиков. Выращивание персика (посадка и уход)"/>
          <p:cNvPicPr>
            <a:picLocks noChangeAspect="1" noChangeArrowheads="1"/>
          </p:cNvPicPr>
          <p:nvPr/>
        </p:nvPicPr>
        <p:blipFill>
          <a:blip r:embed="rId9" cstate="print"/>
          <a:srcRect b="4873"/>
          <a:stretch>
            <a:fillRect/>
          </a:stretch>
        </p:blipFill>
        <p:spPr bwMode="auto">
          <a:xfrm>
            <a:off x="899592" y="3003798"/>
            <a:ext cx="2592288" cy="1446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Фон для фотошопа с фруктам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517646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Mustaqil  topshiriq: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>
              <a:buNone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       </a:t>
            </a:r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Tez </a:t>
            </a:r>
            <a:r>
              <a:rPr lang="en-US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aytishni</a:t>
            </a:r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ko‘chirib</a:t>
            </a:r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yozing va </a:t>
            </a:r>
            <a:r>
              <a:rPr lang="en-US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yodlang</a:t>
            </a:r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                          (25-bet)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Unsin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uzum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uzib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unga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uzatdi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pPr>
              <a:buNone/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Самостоятельное задание:</a:t>
            </a:r>
          </a:p>
          <a:p>
            <a:pPr>
              <a:buNone/>
            </a:pPr>
            <a:r>
              <a:rPr 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 Перепишите скороговорку и выучите. </a:t>
            </a:r>
            <a:endParaRPr lang="en-US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Обои лимон, апельсин, lemon, фрукты, ломтики, грейпфрут, fruit, orange,  citrus, grapefruit, slice картинки на рабочий стол, раздел еда - скачат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1200151"/>
            <a:ext cx="6984776" cy="2235695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5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E’tiboringiz </a:t>
            </a:r>
            <a:endParaRPr lang="ru-RU" sz="5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5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5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rahmat!</a:t>
            </a:r>
            <a:endParaRPr lang="ru-RU" sz="5400" b="1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Фон для фотошопа с фруктам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419622"/>
            <a:ext cx="8229600" cy="85725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Mustaqil 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topshiriqni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tekshirish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Фрукты Фон - Бесплатное фото на Pixaba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555526"/>
            <a:ext cx="7632848" cy="4039097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  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Men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mevalardan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anor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olma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gilosni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ko‘raman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2.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Bog‘imizda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mana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shu mevali daraxtlar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o‘sadi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Ularning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mazasi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shirin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3. Bu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yil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bog‘da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olmaning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turli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xil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navlarini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ekdik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9502"/>
            <a:ext cx="8208912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Обои лимон, апельсин, lemon, фрукты, ломтики, грейпфрут, fruit, orange,  citrus, grapefruit, slice картинки на рабочий стол, раздел еда - скачат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5487"/>
            <a:ext cx="8229600" cy="1224136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1-topshiriq.</a:t>
            </a:r>
            <a:r>
              <a:rPr lang="en-US" sz="3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Suhbat matnini o‘qing va davom ettiring.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995686"/>
            <a:ext cx="8219256" cy="295232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2800" dirty="0" smtClean="0"/>
              <a:t>  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Bog‘bon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mevalarni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nima qilyapti?</a:t>
            </a:r>
          </a:p>
          <a:p>
            <a:pPr>
              <a:buNone/>
            </a:pP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– 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 делает садовник с фруктами?</a:t>
            </a:r>
            <a:endParaRPr lang="en-US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uzilgan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mevalarni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savatlarga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joylayapti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Он складывает фрукты в корзину.</a:t>
            </a: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Anvar,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sizlarning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bog‘ingiz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bormi?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Анвар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у вас есть сад?</a:t>
            </a:r>
          </a:p>
          <a:p>
            <a:pPr>
              <a:buNone/>
            </a:pP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419623"/>
            <a:ext cx="8208912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Задание 1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Прочитайте текст и продолжите  диалог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Фрукты Фон - Бесплатное фото на Pixaba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83518"/>
            <a:ext cx="7715200" cy="432048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Ha, bor.</a:t>
            </a:r>
            <a:endParaRPr lang="ru-RU" sz="3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Да, есть.</a:t>
            </a:r>
            <a:endParaRPr lang="en-US" sz="3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Bog‘ingizda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mevalar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bor?</a:t>
            </a:r>
            <a:endParaRPr lang="ru-RU" sz="3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Какие фрукты есть в вашем саду?</a:t>
            </a:r>
            <a:endParaRPr lang="en-US" sz="3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Bog‘imizda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nok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olma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va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shaftoli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mevalari bor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В нашем саду есть груши, яблоки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персики.</a:t>
            </a:r>
            <a:endParaRPr lang="en-US" sz="3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Bog‘dagi 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mevalarni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parvarish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qiladi?</a:t>
            </a:r>
            <a:endParaRPr lang="ru-RU" sz="3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Кто ухаживает в саду за фруктовыми   деревьями?</a:t>
            </a:r>
            <a:endParaRPr lang="en-US" sz="3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Bog‘dagi  mevali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daraxtlarni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bog‘bon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parvarish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qiladi.</a:t>
            </a:r>
            <a:endParaRPr lang="ru-RU" sz="3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За фруктовыми деревьями ухаживает садовник.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05979"/>
            <a:ext cx="8640960" cy="857250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1-mashq.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O‘qing va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ko‘chirib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yozing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(24-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bet).</a:t>
            </a:r>
            <a:b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995686"/>
            <a:ext cx="3888432" cy="3147814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en-US" sz="11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Bog‘da</a:t>
            </a:r>
            <a:r>
              <a:rPr lang="ru-RU" sz="11200" b="1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                      </a:t>
            </a:r>
          </a:p>
          <a:p>
            <a:pPr>
              <a:buNone/>
            </a:pPr>
            <a:r>
              <a:rPr lang="da-DK" sz="108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da-DK" sz="10800" b="1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Biz bog‘ga kirdik. </a:t>
            </a:r>
            <a:r>
              <a:rPr lang="ru-RU" sz="108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Мы зашли в сад. </a:t>
            </a:r>
            <a:r>
              <a:rPr lang="da-DK" sz="10800" b="1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Bog‘da daraxtlar ko‘p. </a:t>
            </a:r>
            <a:r>
              <a:rPr lang="ru-RU" sz="108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В саду много деревьев.</a:t>
            </a:r>
            <a:r>
              <a:rPr lang="da-DK" sz="108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800" b="1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Ikkita bola </a:t>
            </a:r>
            <a:r>
              <a:rPr lang="en-US" sz="10800" b="1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meva</a:t>
            </a:r>
            <a:r>
              <a:rPr lang="en-US" sz="10800" b="1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800" b="1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terdi</a:t>
            </a:r>
            <a:r>
              <a:rPr lang="ru-RU" sz="10800" b="1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08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Двое ребят собрали </a:t>
            </a:r>
            <a:r>
              <a:rPr lang="ru-RU" sz="11200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фрукты.</a:t>
            </a:r>
            <a:endParaRPr lang="en-US" sz="11200" dirty="0" smtClean="0">
              <a:solidFill>
                <a:srgbClr val="2E2EA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6000" b="1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endParaRPr lang="ru-RU" sz="6000" dirty="0">
              <a:solidFill>
                <a:srgbClr val="2E2EA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131590"/>
            <a:ext cx="8568952" cy="89255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Упражнение 1.  </a:t>
            </a:r>
            <a:r>
              <a:rPr lang="ru-RU" sz="2600" b="1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Прочитайте и перепишите.</a:t>
            </a:r>
            <a:r>
              <a:rPr lang="en-US" sz="2600" b="1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600" b="1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600" dirty="0">
              <a:solidFill>
                <a:srgbClr val="2E2EA2"/>
              </a:solidFill>
            </a:endParaRPr>
          </a:p>
        </p:txBody>
      </p:sp>
      <p:pic>
        <p:nvPicPr>
          <p:cNvPr id="6" name="Picture 2" descr="Бизнес-план фруктового бизнеса на посадку фруктового сада - План-Пр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1995686"/>
            <a:ext cx="2592288" cy="3147814"/>
          </a:xfrm>
          <a:prstGeom prst="rect">
            <a:avLst/>
          </a:prstGeom>
          <a:noFill/>
        </p:spPr>
      </p:pic>
      <p:pic>
        <p:nvPicPr>
          <p:cNvPr id="7" name="Picture 4" descr="Как собирать яблоки с дерева – Приспособление для сбора яблок – выбираем  удобную конструкцию + виде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1995686"/>
            <a:ext cx="3203848" cy="31478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23478"/>
            <a:ext cx="4330824" cy="4759177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b="1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b="1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Qizlar</a:t>
            </a:r>
            <a:r>
              <a:rPr lang="en-US" b="1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o‘riklarni</a:t>
            </a:r>
            <a:r>
              <a:rPr lang="en-US" b="1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savatga</a:t>
            </a:r>
            <a:r>
              <a:rPr lang="en-US" b="1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terdilar</a:t>
            </a:r>
            <a:r>
              <a:rPr lang="en-US" b="1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Девочки сложили в корзину урюк. </a:t>
            </a:r>
            <a:r>
              <a:rPr lang="en-US" b="1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Bog‘da</a:t>
            </a:r>
            <a:r>
              <a:rPr lang="en-US" b="1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gilos</a:t>
            </a:r>
            <a:r>
              <a:rPr lang="en-US" b="1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olcha</a:t>
            </a:r>
            <a:r>
              <a:rPr lang="en-US" b="1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shaftoli</a:t>
            </a:r>
            <a:r>
              <a:rPr lang="en-US" b="1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ham bor ekan.</a:t>
            </a:r>
            <a:r>
              <a:rPr lang="ru-RU" b="1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В саду ещё были черешня, вишня и персик.</a:t>
            </a:r>
            <a:endParaRPr lang="en-US" dirty="0" smtClean="0">
              <a:solidFill>
                <a:srgbClr val="2E2EA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nn-NO" dirty="0" smtClean="0">
                <a:solidFill>
                  <a:srgbClr val="2E2EA2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endParaRPr lang="ru-RU" dirty="0" smtClean="0">
              <a:solidFill>
                <a:srgbClr val="2E2EA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35842" name="Picture 2" descr="Сонник собирать яблоки во сне к чему снится собирать ябло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123478"/>
            <a:ext cx="3888432" cy="2376264"/>
          </a:xfrm>
          <a:prstGeom prst="rect">
            <a:avLst/>
          </a:prstGeom>
          <a:noFill/>
        </p:spPr>
      </p:pic>
      <p:pic>
        <p:nvPicPr>
          <p:cNvPr id="35844" name="Picture 4" descr="Спелые свежие органические абрикосы в корзине против абрикосового дерева. |  Премиум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2571750"/>
            <a:ext cx="3891540" cy="2448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1702</TotalTime>
  <Words>669</Words>
  <Application>Microsoft Office PowerPoint</Application>
  <PresentationFormat>Экран (16:9)</PresentationFormat>
  <Paragraphs>113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Презентация PowerPoint</vt:lpstr>
      <vt:lpstr>Презентация PowerPoint</vt:lpstr>
      <vt:lpstr>Mustaqil  topshiriqni  tekshirish</vt:lpstr>
      <vt:lpstr>Презентация PowerPoint</vt:lpstr>
      <vt:lpstr>Презентация PowerPoint</vt:lpstr>
      <vt:lpstr> 1-topshiriq. Suhbat matnini o‘qing va davom ettiring. </vt:lpstr>
      <vt:lpstr>Презентация PowerPoint</vt:lpstr>
      <vt:lpstr>1-mashq. O‘qing va ko‘chirib yozing (24-bet). </vt:lpstr>
      <vt:lpstr>Презентация PowerPoint</vt:lpstr>
      <vt:lpstr>Презентация PowerPoint</vt:lpstr>
      <vt:lpstr>Презентация PowerPoint</vt:lpstr>
      <vt:lpstr>“To‘g‘ri  joylashtir!”</vt:lpstr>
      <vt:lpstr>Javoblar:</vt:lpstr>
      <vt:lpstr>Lug‘at</vt:lpstr>
      <vt:lpstr>2-mashq. Rasmlarda berilgan mevalarning nomini topib, gaplarni ko‘chiring (25-bet).</vt:lpstr>
      <vt:lpstr>Презентация PowerPoint</vt:lpstr>
      <vt:lpstr>2-topshiriq. She’rlarni o‘qing va jo‘r bo‘lib takrorlang. Yod oling (25-bet).</vt:lpstr>
      <vt:lpstr>Gilos</vt:lpstr>
      <vt:lpstr>Yong‘oq</vt:lpstr>
      <vt:lpstr>Tez  aytishlar:</vt:lpstr>
      <vt:lpstr>Topishmoqlar:</vt:lpstr>
      <vt:lpstr>Презентация PowerPoint</vt:lpstr>
      <vt:lpstr>Презентация PowerPoint</vt:lpstr>
      <vt:lpstr>Mustaqil  topshiriq: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Fuji</dc:creator>
  <cp:lastModifiedBy>Гость</cp:lastModifiedBy>
  <cp:revision>76</cp:revision>
  <dcterms:created xsi:type="dcterms:W3CDTF">2020-09-23T13:28:02Z</dcterms:created>
  <dcterms:modified xsi:type="dcterms:W3CDTF">2020-09-28T10:46:43Z</dcterms:modified>
</cp:coreProperties>
</file>