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413" r:id="rId3"/>
    <p:sldId id="319" r:id="rId4"/>
    <p:sldId id="393" r:id="rId5"/>
    <p:sldId id="414" r:id="rId6"/>
    <p:sldId id="416" r:id="rId7"/>
    <p:sldId id="397" r:id="rId8"/>
    <p:sldId id="398" r:id="rId9"/>
    <p:sldId id="399" r:id="rId10"/>
    <p:sldId id="400" r:id="rId11"/>
    <p:sldId id="401" r:id="rId12"/>
    <p:sldId id="402" r:id="rId13"/>
    <p:sldId id="403" r:id="rId14"/>
    <p:sldId id="409" r:id="rId15"/>
    <p:sldId id="404" r:id="rId16"/>
    <p:sldId id="405" r:id="rId17"/>
    <p:sldId id="406" r:id="rId18"/>
    <p:sldId id="407" r:id="rId19"/>
    <p:sldId id="410" r:id="rId20"/>
    <p:sldId id="412" r:id="rId21"/>
    <p:sldId id="411" r:id="rId22"/>
    <p:sldId id="408" r:id="rId23"/>
    <p:sldId id="374" r:id="rId24"/>
    <p:sldId id="395" r:id="rId25"/>
  </p:sldIdLst>
  <p:sldSz cx="1188085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742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CC00"/>
    <a:srgbClr val="FF0D0D"/>
    <a:srgbClr val="FF6600"/>
    <a:srgbClr val="008000"/>
    <a:srgbClr val="99CCFF"/>
    <a:srgbClr val="FFFFFF"/>
    <a:srgbClr val="CCCC00"/>
    <a:srgbClr val="CCFFFF"/>
    <a:srgbClr val="FF7C80"/>
    <a:srgbClr val="66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780" y="72"/>
      </p:cViewPr>
      <p:guideLst>
        <p:guide orient="horz" pos="2160"/>
        <p:guide pos="3742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91064" y="2130426"/>
            <a:ext cx="10098723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82128" y="3886200"/>
            <a:ext cx="8316595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05.11.2020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05.11.2020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613616" y="274639"/>
            <a:ext cx="2673191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94042" y="274639"/>
            <a:ext cx="782156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05.11.2020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05.11.2020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38505" y="4406901"/>
            <a:ext cx="10098723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38505" y="2906713"/>
            <a:ext cx="10098723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05.11.2020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94043" y="1600201"/>
            <a:ext cx="524737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39432" y="1600201"/>
            <a:ext cx="524737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05.11.2020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94042" y="1535113"/>
            <a:ext cx="5249439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94042" y="2174875"/>
            <a:ext cx="5249439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035307" y="1535113"/>
            <a:ext cx="5251501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035307" y="2174875"/>
            <a:ext cx="5251501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05.11.2020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05.11.2020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05.11.2020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94043" y="273050"/>
            <a:ext cx="3908718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45082" y="273051"/>
            <a:ext cx="6641725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94043" y="1435101"/>
            <a:ext cx="3908718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05.11.2020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28730" y="4800600"/>
            <a:ext cx="712851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28730" y="612775"/>
            <a:ext cx="712851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28730" y="5367338"/>
            <a:ext cx="712851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05.11.2020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94043" y="274638"/>
            <a:ext cx="10692765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94043" y="1600201"/>
            <a:ext cx="10692765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594043" y="6356351"/>
            <a:ext cx="277219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05.11.2020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59291" y="6356351"/>
            <a:ext cx="37622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514609" y="6356351"/>
            <a:ext cx="277219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fade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file:///C:\Users\&#1040;&#1076;&#1084;&#1080;&#1085;&#1080;&#1089;&#1090;&#1088;&#1072;&#1090;&#1086;&#1088;\Desktop\&#1054;&#1085;&#1083;&#1072;&#1081;&#1085;%20&#1091;&#1088;&#1086;&#1082;&#1080;\17%20&#1091;&#1088;&#1086;&#1082;%20&#1063;&#1090;&#1086;%20&#1080;&#1079;%20&#1095;&#1077;&#1075;&#1086;%20&#1089;&#1076;&#1077;&#1083;&#1072;&#1085;&#1086;\&#1047;&#1072;&#1087;&#1080;&#1089;&#1100;%20&#1101;&#1082;&#1088;&#1072;&#1085;&#1072;%20(27.10.2020%2022-46-59).wmv" TargetMode="External"/><Relationship Id="rId1" Type="http://schemas.microsoft.com/office/2007/relationships/media" Target="file:///C:\Users\&#1040;&#1076;&#1084;&#1080;&#1085;&#1080;&#1089;&#1090;&#1088;&#1072;&#1090;&#1086;&#1088;\Desktop\&#1054;&#1085;&#1083;&#1072;&#1081;&#1085;%20&#1091;&#1088;&#1086;&#1082;&#1080;\17%20&#1091;&#1088;&#1086;&#1082;%20&#1063;&#1090;&#1086;%20&#1080;&#1079;%20&#1095;&#1077;&#1075;&#1086;%20&#1089;&#1076;&#1077;&#1083;&#1072;&#1085;&#1086;\&#1047;&#1072;&#1087;&#1080;&#1089;&#1100;%20&#1101;&#1082;&#1088;&#1072;&#1085;&#1072;%20(27.10.2020%2022-46-59).wmv" TargetMode="External"/><Relationship Id="rId5" Type="http://schemas.openxmlformats.org/officeDocument/2006/relationships/image" Target="../media/image18.png"/><Relationship Id="rId4" Type="http://schemas.openxmlformats.org/officeDocument/2006/relationships/image" Target="../media/image3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microsoft.com/office/2007/relationships/media" Target="../media/media1.mp4"/><Relationship Id="rId1" Type="http://schemas.openxmlformats.org/officeDocument/2006/relationships/video" Target="NULL" TargetMode="External"/><Relationship Id="rId5" Type="http://schemas.openxmlformats.org/officeDocument/2006/relationships/image" Target="../media/image23.png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7" Type="http://schemas.openxmlformats.org/officeDocument/2006/relationships/image" Target="../media/image28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2.jpeg"/><Relationship Id="rId4" Type="http://schemas.openxmlformats.org/officeDocument/2006/relationships/image" Target="../media/image31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file:///C:\Users\&#1040;&#1076;&#1084;&#1080;&#1085;&#1080;&#1089;&#1090;&#1088;&#1072;&#1090;&#1086;&#1088;\Desktop\&#1054;&#1085;&#1083;&#1072;&#1081;&#1085;%20&#1091;&#1088;&#1086;&#1082;&#1080;\17%20&#1091;&#1088;&#1086;&#1082;%20&#1063;&#1090;&#1086;%20&#1080;&#1079;%20&#1095;&#1077;&#1075;&#1086;%20&#1089;&#1076;&#1077;&#1083;&#1072;&#1085;&#1086;\&#1047;&#1072;&#1087;&#1080;&#1089;&#1100;%20&#1101;&#1082;&#1088;&#1072;&#1085;&#1072;%20(27.10.2020%2022-40-37).wmv" TargetMode="External"/><Relationship Id="rId1" Type="http://schemas.microsoft.com/office/2007/relationships/media" Target="file:///C:\Users\&#1040;&#1076;&#1084;&#1080;&#1085;&#1080;&#1089;&#1090;&#1088;&#1072;&#1090;&#1086;&#1088;\Desktop\&#1054;&#1085;&#1083;&#1072;&#1081;&#1085;%20&#1091;&#1088;&#1086;&#1082;&#1080;\17%20&#1091;&#1088;&#1086;&#1082;%20&#1063;&#1090;&#1086;%20&#1080;&#1079;%20&#1095;&#1077;&#1075;&#1086;%20&#1089;&#1076;&#1077;&#1083;&#1072;&#1085;&#1086;\&#1047;&#1072;&#1087;&#1080;&#1089;&#1100;%20&#1101;&#1082;&#1088;&#1072;&#1085;&#1072;%20(27.10.2020%2022-40-37).wmv" TargetMode="External"/><Relationship Id="rId5" Type="http://schemas.openxmlformats.org/officeDocument/2006/relationships/image" Target="../media/image6.png"/><Relationship Id="rId4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file:///C:\Users\&#1040;&#1076;&#1084;&#1080;&#1085;&#1080;&#1089;&#1090;&#1088;&#1072;&#1090;&#1086;&#1088;\Desktop\&#1054;&#1085;&#1083;&#1072;&#1081;&#1085;%20&#1091;&#1088;&#1086;&#1082;&#1080;\17%20&#1091;&#1088;&#1086;&#1082;%20&#1063;&#1090;&#1086;%20&#1080;&#1079;%20&#1095;&#1077;&#1075;&#1086;%20&#1089;&#1076;&#1077;&#1083;&#1072;&#1085;&#1086;\&#1047;&#1072;&#1087;&#1080;&#1089;&#1100;%20&#1101;&#1082;&#1088;&#1072;&#1085;&#1072;%20(27.10.2020%2022-43-06).wmv" TargetMode="External"/><Relationship Id="rId1" Type="http://schemas.microsoft.com/office/2007/relationships/media" Target="file:///C:\Users\&#1040;&#1076;&#1084;&#1080;&#1085;&#1080;&#1089;&#1090;&#1088;&#1072;&#1090;&#1086;&#1088;\Desktop\&#1054;&#1085;&#1083;&#1072;&#1081;&#1085;%20&#1091;&#1088;&#1086;&#1082;&#1080;\17%20&#1091;&#1088;&#1086;&#1082;%20&#1063;&#1090;&#1086;%20&#1080;&#1079;%20&#1095;&#1077;&#1075;&#1086;%20&#1089;&#1076;&#1077;&#1083;&#1072;&#1085;&#1086;\&#1047;&#1072;&#1087;&#1080;&#1089;&#1100;%20&#1101;&#1082;&#1088;&#1072;&#1085;&#1072;%20(27.10.2020%2022-43-06).wmv" TargetMode="External"/><Relationship Id="rId5" Type="http://schemas.openxmlformats.org/officeDocument/2006/relationships/image" Target="../media/image9.png"/><Relationship Id="rId4" Type="http://schemas.openxmlformats.org/officeDocument/2006/relationships/image" Target="../media/image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file:///C:\Users\&#1040;&#1076;&#1084;&#1080;&#1085;&#1080;&#1089;&#1090;&#1088;&#1072;&#1090;&#1086;&#1088;\Desktop\&#1054;&#1085;&#1083;&#1072;&#1081;&#1085;%20&#1091;&#1088;&#1086;&#1082;&#1080;\17%20&#1091;&#1088;&#1086;&#1082;%20&#1063;&#1090;&#1086;%20&#1080;&#1079;%20&#1095;&#1077;&#1075;&#1086;%20&#1089;&#1076;&#1077;&#1083;&#1072;&#1085;&#1086;\&#1047;&#1072;&#1087;&#1080;&#1089;&#1100;%20&#1101;&#1082;&#1088;&#1072;&#1085;&#1072;%20(27.10.2020%2022-44-38).wmv" TargetMode="External"/><Relationship Id="rId1" Type="http://schemas.microsoft.com/office/2007/relationships/media" Target="file:///C:\Users\&#1040;&#1076;&#1084;&#1080;&#1085;&#1080;&#1089;&#1090;&#1088;&#1072;&#1090;&#1086;&#1088;\Desktop\&#1054;&#1085;&#1083;&#1072;&#1081;&#1085;%20&#1091;&#1088;&#1086;&#1082;&#1080;\17%20&#1091;&#1088;&#1086;&#1082;%20&#1063;&#1090;&#1086;%20&#1080;&#1079;%20&#1095;&#1077;&#1075;&#1086;%20&#1089;&#1076;&#1077;&#1083;&#1072;&#1085;&#1086;\&#1047;&#1072;&#1087;&#1080;&#1089;&#1100;%20&#1101;&#1082;&#1088;&#1072;&#1085;&#1072;%20(27.10.2020%2022-44-38).wmv" TargetMode="External"/><Relationship Id="rId5" Type="http://schemas.openxmlformats.org/officeDocument/2006/relationships/image" Target="../media/image10.png"/><Relationship Id="rId4" Type="http://schemas.openxmlformats.org/officeDocument/2006/relationships/image" Target="../media/image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Uganda\Desktop\ОНЛАЙН ШКОЛА\Окрытки\СОВЫ\КОТИКИ\Autumn-Leaf-Photo-Frame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188085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04121" y="764704"/>
            <a:ext cx="5256583" cy="2592288"/>
          </a:xfrm>
        </p:spPr>
        <p:txBody>
          <a:bodyPr>
            <a:no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r>
              <a:rPr lang="ru-RU" sz="5500" b="1" i="1" dirty="0" smtClean="0">
                <a:ln w="11430">
                  <a:solidFill>
                    <a:srgbClr val="005C2A"/>
                  </a:solidFill>
                </a:ln>
                <a:solidFill>
                  <a:srgbClr val="008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Урок </a:t>
            </a:r>
            <a:br>
              <a:rPr lang="ru-RU" sz="5500" b="1" i="1" dirty="0" smtClean="0">
                <a:ln w="11430">
                  <a:solidFill>
                    <a:srgbClr val="005C2A"/>
                  </a:solidFill>
                </a:ln>
                <a:solidFill>
                  <a:srgbClr val="008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5500" b="1" i="1" dirty="0" smtClean="0">
                <a:ln w="11430">
                  <a:solidFill>
                    <a:srgbClr val="005C2A"/>
                  </a:solidFill>
                </a:ln>
                <a:solidFill>
                  <a:srgbClr val="008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русского языка </a:t>
            </a:r>
            <a:br>
              <a:rPr lang="ru-RU" sz="5500" b="1" i="1" dirty="0" smtClean="0">
                <a:ln w="11430">
                  <a:solidFill>
                    <a:srgbClr val="005C2A"/>
                  </a:solidFill>
                </a:ln>
                <a:solidFill>
                  <a:srgbClr val="008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5500" b="1" i="1" dirty="0" smtClean="0">
                <a:ln w="11430">
                  <a:solidFill>
                    <a:srgbClr val="005C2A"/>
                  </a:solidFill>
                </a:ln>
                <a:solidFill>
                  <a:srgbClr val="008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 4 классе.</a:t>
            </a:r>
            <a:endParaRPr lang="ru-RU" sz="5500" b="1" i="1" dirty="0">
              <a:ln w="11430">
                <a:solidFill>
                  <a:srgbClr val="005C2A"/>
                </a:solidFill>
              </a:ln>
              <a:solidFill>
                <a:srgbClr val="008000"/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420145" y="3789040"/>
            <a:ext cx="5184576" cy="1872208"/>
          </a:xfrm>
        </p:spPr>
        <p:txBody>
          <a:bodyPr>
            <a:noAutofit/>
          </a:bodyPr>
          <a:lstStyle/>
          <a:p>
            <a:r>
              <a:rPr lang="ru-RU" sz="28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Долгожданный дан звонок,</a:t>
            </a:r>
            <a:br>
              <a:rPr lang="ru-RU" sz="28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Начинается урок.</a:t>
            </a:r>
            <a:br>
              <a:rPr lang="ru-RU" sz="28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Сели тихо, не шумите,</a:t>
            </a:r>
            <a:br>
              <a:rPr lang="ru-RU" sz="28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На меня все посмотрите.</a:t>
            </a:r>
            <a:endParaRPr lang="ru-RU" sz="2800" b="1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4" name="Picture 15" descr="Школьные колокольчики. | Подарки учителю, Самодельные открытки, Школьные  темы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H="1">
            <a:off x="8460705" y="548680"/>
            <a:ext cx="2152718" cy="201622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43185463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1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3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C:\Users\Uganda\Desktop\ОНЛАЙН ШКОЛА\Окрытки\СОВЫ\d8781c471fd0b8c8060d74a45d6bb0eb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188085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2988097" y="188640"/>
            <a:ext cx="5990358" cy="61555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400" b="1" spc="50" dirty="0" smtClean="0">
                <a:ln w="11430"/>
                <a:solidFill>
                  <a:srgbClr val="FF6600"/>
                </a:solidFill>
                <a:latin typeface="Times New Roman" pitchFamily="18" charset="0"/>
                <a:cs typeface="Times New Roman" pitchFamily="18" charset="0"/>
              </a:rPr>
              <a:t>Применение новых знаний.</a:t>
            </a:r>
            <a:endParaRPr lang="ru-RU" sz="3400" b="1" cap="none" spc="50" dirty="0">
              <a:ln w="11430"/>
              <a:solidFill>
                <a:srgbClr val="FF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3" descr="C:\Users\Uganda\Desktop\ОНЛАЙН ШКОЛА\Оплата СВЕТА\КАТЯ\Screenshot_54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3841" y="549278"/>
            <a:ext cx="1152128" cy="118739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TextBox 6"/>
          <p:cNvSpPr txBox="1"/>
          <p:nvPr/>
        </p:nvSpPr>
        <p:spPr>
          <a:xfrm>
            <a:off x="1763961" y="620688"/>
            <a:ext cx="918125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AutoNum type="arabicPeriod"/>
            </a:pPr>
            <a:r>
              <a:rPr lang="ru-RU" sz="28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Рассмотрите рисунки. </a:t>
            </a:r>
          </a:p>
          <a:p>
            <a:pPr marL="514350" indent="-514350">
              <a:buAutoNum type="arabicPeriod"/>
            </a:pPr>
            <a:r>
              <a:rPr lang="ru-RU" sz="28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Назовите предметы и ответьте на вопросы.</a:t>
            </a:r>
            <a:endParaRPr lang="ru-RU" sz="28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1746" name="Picture 2" descr="C:\Users\Uganda\Desktop\ОНЛАЙН ШКОЛА\Оплата СВЕТА\КАТЯ\Screenshot_46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3841" y="1484784"/>
            <a:ext cx="6768752" cy="485120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" name="TextBox 9"/>
          <p:cNvSpPr txBox="1"/>
          <p:nvPr/>
        </p:nvSpPr>
        <p:spPr>
          <a:xfrm>
            <a:off x="7380585" y="1844824"/>
            <a:ext cx="3816423" cy="1341656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  <a:ln w="28575">
            <a:solidFill>
              <a:srgbClr val="008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800" b="1" i="1" dirty="0" smtClean="0">
                <a:solidFill>
                  <a:srgbClr val="FF0D0D"/>
                </a:solidFill>
                <a:latin typeface="Times New Roman" pitchFamily="18" charset="0"/>
                <a:cs typeface="Times New Roman" pitchFamily="18" charset="0"/>
              </a:rPr>
              <a:t>Из чего делают масло?</a:t>
            </a:r>
            <a:endParaRPr lang="ru-RU" sz="2800" b="1" i="1" dirty="0">
              <a:solidFill>
                <a:srgbClr val="FF0D0D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380585" y="4797152"/>
            <a:ext cx="3816423" cy="1341656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  <a:ln w="28575">
            <a:solidFill>
              <a:srgbClr val="008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800" b="1" i="1" dirty="0" smtClean="0">
                <a:solidFill>
                  <a:srgbClr val="FF0D0D"/>
                </a:solidFill>
                <a:latin typeface="Times New Roman" pitchFamily="18" charset="0"/>
                <a:cs typeface="Times New Roman" pitchFamily="18" charset="0"/>
              </a:rPr>
              <a:t>Из чего делают мебель?</a:t>
            </a:r>
            <a:endParaRPr lang="ru-RU" sz="2800" b="1" i="1" dirty="0">
              <a:solidFill>
                <a:srgbClr val="FF0D0D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7380585" y="3284984"/>
            <a:ext cx="3816423" cy="1428214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  <a:ln w="28575">
            <a:solidFill>
              <a:srgbClr val="008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000" b="1" i="1" dirty="0" smtClean="0">
                <a:solidFill>
                  <a:srgbClr val="FF0D0D"/>
                </a:solidFill>
                <a:latin typeface="Times New Roman" pitchFamily="18" charset="0"/>
                <a:cs typeface="Times New Roman" pitchFamily="18" charset="0"/>
              </a:rPr>
              <a:t>Что делают из коконов тутового шелкопряда и хлопка?</a:t>
            </a:r>
            <a:endParaRPr lang="ru-RU" sz="2000" b="1" i="1" dirty="0">
              <a:solidFill>
                <a:srgbClr val="FF0D0D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4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317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9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900" decel="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9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10" grpId="0" animBg="1"/>
      <p:bldP spid="12" grpId="0" animBg="1"/>
      <p:bldP spid="1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C:\Users\Uganda\Desktop\ОНЛАЙН ШКОЛА\Окрытки\СОВЫ\d8781c471fd0b8c8060d74a45d6bb0eb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188085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2988097" y="188640"/>
            <a:ext cx="5990358" cy="61555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400" b="1" spc="50" dirty="0" smtClean="0">
                <a:ln w="11430"/>
                <a:solidFill>
                  <a:srgbClr val="FF6600"/>
                </a:solidFill>
                <a:latin typeface="Times New Roman" pitchFamily="18" charset="0"/>
                <a:cs typeface="Times New Roman" pitchFamily="18" charset="0"/>
              </a:rPr>
              <a:t>Применение новых знаний.</a:t>
            </a:r>
            <a:endParaRPr lang="ru-RU" sz="3400" b="1" cap="none" spc="50" dirty="0">
              <a:ln w="11430"/>
              <a:solidFill>
                <a:srgbClr val="FF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2770" name="Picture 2" descr="C:\Users\Uganda\Desktop\ОНЛАЙН ШКОЛА\Оплата СВЕТА\КАТЯ\Screenshot_47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825" y="1772816"/>
            <a:ext cx="10768766" cy="298297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" name="TextBox 9"/>
          <p:cNvSpPr txBox="1"/>
          <p:nvPr/>
        </p:nvSpPr>
        <p:spPr>
          <a:xfrm>
            <a:off x="755849" y="980728"/>
            <a:ext cx="10369152" cy="749141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 w="28575"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38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Из чего делают масло, сыр, творог, сметану?</a:t>
            </a:r>
            <a:endParaRPr lang="ru-RU" sz="3800" b="1" i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475929" y="4653136"/>
            <a:ext cx="8784976" cy="1861006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  <a:ln w="28575"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4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Из молока делают масло, сыр, творог, сметану.</a:t>
            </a:r>
            <a:endParaRPr lang="ru-RU" sz="4000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4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9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9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0" grpId="0" animBg="1"/>
      <p:bldP spid="11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C:\Users\Uganda\Desktop\ОНЛАЙН ШКОЛА\Окрытки\СОВЫ\d8781c471fd0b8c8060d74a45d6bb0eb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188085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2988097" y="188640"/>
            <a:ext cx="5990358" cy="61555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400" b="1" spc="50" dirty="0" smtClean="0">
                <a:ln w="11430"/>
                <a:solidFill>
                  <a:srgbClr val="FF6600"/>
                </a:solidFill>
                <a:latin typeface="Times New Roman" pitchFamily="18" charset="0"/>
                <a:cs typeface="Times New Roman" pitchFamily="18" charset="0"/>
              </a:rPr>
              <a:t>Применение новых знаний.</a:t>
            </a:r>
            <a:endParaRPr lang="ru-RU" sz="3400" b="1" cap="none" spc="50" dirty="0">
              <a:ln w="11430"/>
              <a:solidFill>
                <a:srgbClr val="FF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55849" y="764704"/>
            <a:ext cx="10369152" cy="1396127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 w="28575"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38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Что делают из коконов тутового шелкопряда и хлопка?</a:t>
            </a:r>
            <a:endParaRPr lang="ru-RU" sz="3800" b="1" i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83841" y="4653136"/>
            <a:ext cx="10513168" cy="1601331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  <a:ln w="28575"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3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Из коконов тутового шелкопряда и хлопка делают нити, ткань, одежду.</a:t>
            </a:r>
            <a:endParaRPr lang="ru-RU" sz="3400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3794" name="Picture 2" descr="C:\Users\Uganda\Desktop\ОНЛАЙН ШКОЛА\Оплата СВЕТА\КАТЯ\Screenshot_48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1833" y="2204864"/>
            <a:ext cx="10663844" cy="252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4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9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9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0" grpId="0" animBg="1"/>
      <p:bldP spid="11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C:\Users\Uganda\Desktop\ОНЛАЙН ШКОЛА\Окрытки\СОВЫ\d8781c471fd0b8c8060d74a45d6bb0eb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188085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2988097" y="188640"/>
            <a:ext cx="5990358" cy="61555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400" b="1" spc="50" dirty="0" smtClean="0">
                <a:ln w="11430"/>
                <a:solidFill>
                  <a:srgbClr val="FF6600"/>
                </a:solidFill>
                <a:latin typeface="Times New Roman" pitchFamily="18" charset="0"/>
                <a:cs typeface="Times New Roman" pitchFamily="18" charset="0"/>
              </a:rPr>
              <a:t>Применение новых знаний.</a:t>
            </a:r>
            <a:endParaRPr lang="ru-RU" sz="3400" b="1" cap="none" spc="50" dirty="0">
              <a:ln w="11430"/>
              <a:solidFill>
                <a:srgbClr val="FF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55849" y="980728"/>
            <a:ext cx="10369152" cy="749141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 w="28575"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38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Из чего делают мебель?</a:t>
            </a:r>
            <a:endParaRPr lang="ru-RU" sz="3800" b="1" i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475929" y="4437112"/>
            <a:ext cx="8784976" cy="1861006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  <a:ln w="28575"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4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Из дерева делают столы, стулья, топчаны, шкафы.</a:t>
            </a:r>
            <a:endParaRPr lang="ru-RU" sz="4000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4818" name="Picture 2" descr="C:\Users\Uganda\Desktop\ОНЛАЙН ШКОЛА\Оплата СВЕТА\КАТЯ\Screenshot_49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825" y="1844824"/>
            <a:ext cx="10808422" cy="258559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4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9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9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0" grpId="0" animBg="1"/>
      <p:bldP spid="11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C:\Users\Uganda\Desktop\ОНЛАЙН ШКОЛА\Окрытки\СОВЫ\d8781c471fd0b8c8060d74a45d6bb0eb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1188085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2988097" y="188640"/>
            <a:ext cx="5990358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000" b="1" spc="50" dirty="0" smtClean="0">
                <a:ln w="11430"/>
                <a:solidFill>
                  <a:srgbClr val="FF6600"/>
                </a:solidFill>
                <a:latin typeface="Times New Roman" pitchFamily="18" charset="0"/>
                <a:cs typeface="Times New Roman" pitchFamily="18" charset="0"/>
              </a:rPr>
              <a:t>Словарная работа.</a:t>
            </a:r>
            <a:endParaRPr lang="ru-RU" sz="4000" b="1" cap="none" spc="50" dirty="0">
              <a:ln w="11430"/>
              <a:solidFill>
                <a:srgbClr val="FF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Запись экрана (27.10.2020 22-46-59).wmv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5" cstate="print"/>
          <a:stretch>
            <a:fillRect/>
          </a:stretch>
        </p:blipFill>
        <p:spPr>
          <a:xfrm>
            <a:off x="1907977" y="836712"/>
            <a:ext cx="8208912" cy="5305186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4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video fullScrn="1">
              <p:cMediaNode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video>
          </p:childTnLst>
        </p:cTn>
      </p:par>
    </p:tnLst>
    <p:bldLst>
      <p:bldP spid="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C:\Users\Uganda\Desktop\ОНЛАЙН ШКОЛА\Окрытки\СОВЫ\d8781c471fd0b8c8060d74a45d6bb0eb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188085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2988097" y="188640"/>
            <a:ext cx="5990358" cy="61555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400" b="1" spc="50" dirty="0" smtClean="0">
                <a:ln w="11430"/>
                <a:solidFill>
                  <a:srgbClr val="FF6600"/>
                </a:solidFill>
                <a:latin typeface="Times New Roman" pitchFamily="18" charset="0"/>
                <a:cs typeface="Times New Roman" pitchFamily="18" charset="0"/>
              </a:rPr>
              <a:t>Применение новых знаний.</a:t>
            </a:r>
            <a:endParaRPr lang="ru-RU" sz="3400" b="1" cap="none" spc="50" dirty="0">
              <a:ln w="11430"/>
              <a:solidFill>
                <a:srgbClr val="FF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3" descr="C:\Users\Uganda\Desktop\ОНЛАЙН ШКОЛА\Оплата СВЕТА\КАТЯ\Screenshot_54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7857" y="764704"/>
            <a:ext cx="1152128" cy="118739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TextBox 6"/>
          <p:cNvSpPr txBox="1"/>
          <p:nvPr/>
        </p:nvSpPr>
        <p:spPr>
          <a:xfrm>
            <a:off x="1763961" y="692696"/>
            <a:ext cx="918125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/>
            <a:r>
              <a:rPr lang="ru-RU" sz="28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2. Прочитайте диалог. Скажите, на какой вопрос отвечают существительные с предлогом </a:t>
            </a:r>
            <a:r>
              <a:rPr lang="ru-RU" sz="2800" b="1" i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из</a:t>
            </a:r>
            <a:r>
              <a:rPr lang="ru-RU" sz="28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 Обратите внимание на окончания этих существительных.</a:t>
            </a:r>
            <a:endParaRPr lang="ru-RU" sz="28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55849" y="2204864"/>
            <a:ext cx="1058517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- Ребята, вы знаете, что люди заботятся о животных? Как вы думаете, а животные помогают людям?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564161" y="3573016"/>
            <a:ext cx="564058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- Они дают пищу людям.</a:t>
            </a:r>
            <a:endParaRPr lang="ru-RU" sz="40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564161" y="4365104"/>
            <a:ext cx="76328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- Скажите, что даёт корова человеку?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3564161" y="5157192"/>
            <a:ext cx="424917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- Она даёт молоко.</a:t>
            </a:r>
            <a:endParaRPr lang="ru-RU" sz="40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5842" name="Picture 2" descr="молоко коров, молоко, молоко, молочные продукты PNG и PSD | Корова, Продукты,  Творческие идеи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3841" y="3429000"/>
            <a:ext cx="3034840" cy="26566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4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6" presetClass="entr" presetSubtype="4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9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4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2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900" decel="100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11" grpId="0"/>
      <p:bldP spid="14" grpId="0"/>
      <p:bldP spid="15" grpId="0"/>
      <p:bldP spid="1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C:\Users\Uganda\Desktop\ОНЛАЙН ШКОЛА\Окрытки\СОВЫ\d8781c471fd0b8c8060d74a45d6bb0eb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188085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2988097" y="188640"/>
            <a:ext cx="5990358" cy="61555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400" b="1" spc="50" dirty="0" smtClean="0">
                <a:ln w="11430"/>
                <a:solidFill>
                  <a:srgbClr val="FF6600"/>
                </a:solidFill>
                <a:latin typeface="Times New Roman" pitchFamily="18" charset="0"/>
                <a:cs typeface="Times New Roman" pitchFamily="18" charset="0"/>
              </a:rPr>
              <a:t>Применение новых знаний.</a:t>
            </a:r>
            <a:endParaRPr lang="ru-RU" sz="3400" b="1" cap="none" spc="50" dirty="0">
              <a:ln w="11430"/>
              <a:solidFill>
                <a:srgbClr val="FF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115889" y="836712"/>
            <a:ext cx="81369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- Вспомните, что делают из молока?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115889" y="1484784"/>
            <a:ext cx="789228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- Из молока делают кислое молоко.</a:t>
            </a:r>
            <a:endParaRPr lang="ru-RU" sz="40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115889" y="2204864"/>
            <a:ext cx="98650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- А что можно приготовить из кислого молока?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11833" y="2852936"/>
            <a:ext cx="1075435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- Из кислого молока можно приготовить </a:t>
            </a:r>
            <a:r>
              <a:rPr lang="ru-RU" sz="40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сюзьму</a:t>
            </a:r>
            <a:r>
              <a:rPr lang="ru-RU" sz="4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40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27857" y="3573016"/>
            <a:ext cx="64087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- Что делают из </a:t>
            </a:r>
            <a:r>
              <a:rPr lang="ru-RU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сюзьмы</a:t>
            </a:r>
            <a:r>
              <a:rPr lang="ru-RU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27857" y="4221088"/>
            <a:ext cx="579357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- Из </a:t>
            </a:r>
            <a:r>
              <a:rPr lang="ru-RU" sz="40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сюзьмы</a:t>
            </a:r>
            <a:r>
              <a:rPr lang="ru-RU" sz="4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делают </a:t>
            </a:r>
            <a:r>
              <a:rPr lang="ru-RU" sz="40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курт</a:t>
            </a:r>
            <a:r>
              <a:rPr lang="ru-RU" sz="4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40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6866" name="Picture 2" descr="Сузьма ( 20 фото): что это такое, рецепт приготовления, как делать продукт  с зеленью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16489" y="3501008"/>
            <a:ext cx="4176464" cy="27453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4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4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9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4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25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900" decel="100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4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3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900" decel="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1" grpId="0"/>
      <p:bldP spid="14" grpId="0"/>
      <p:bldP spid="15" grpId="0"/>
      <p:bldP spid="16" grpId="0"/>
      <p:bldP spid="12" grpId="0"/>
      <p:bldP spid="1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C:\Users\Uganda\Desktop\ОНЛАЙН ШКОЛА\Окрытки\СОВЫ\d8781c471fd0b8c8060d74a45d6bb0eb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188085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2988097" y="188640"/>
            <a:ext cx="5990358" cy="61555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400" b="1" spc="50" dirty="0" smtClean="0">
                <a:ln w="11430"/>
                <a:solidFill>
                  <a:srgbClr val="FF6600"/>
                </a:solidFill>
                <a:latin typeface="Times New Roman" pitchFamily="18" charset="0"/>
                <a:cs typeface="Times New Roman" pitchFamily="18" charset="0"/>
              </a:rPr>
              <a:t>Применение новых знаний.</a:t>
            </a:r>
            <a:endParaRPr lang="ru-RU" sz="3400" b="1" cap="none" spc="50" dirty="0">
              <a:ln w="11430"/>
              <a:solidFill>
                <a:srgbClr val="FF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547937" y="836712"/>
            <a:ext cx="81369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- Подумайте, из чего делают масло?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212233" y="1484784"/>
            <a:ext cx="281487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- Из сливок.</a:t>
            </a:r>
            <a:endParaRPr lang="ru-RU" sz="40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971873" y="2132856"/>
            <a:ext cx="1008112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- А теперь догадайтесь, что это: вкусное, сладкое, с кремом? Любят все дети.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3924201" y="3356992"/>
            <a:ext cx="384874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- Это пирожное.</a:t>
            </a:r>
            <a:endParaRPr lang="ru-RU" sz="40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852193" y="4077072"/>
            <a:ext cx="655272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Tx/>
              <a:buChar char="-"/>
            </a:pPr>
            <a:r>
              <a:rPr lang="ru-RU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Правильно. Кто знает, из чего делают крем для пирожных?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852193" y="5301208"/>
            <a:ext cx="518500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- Из сливочного масла.</a:t>
            </a:r>
            <a:endParaRPr lang="ru-RU" sz="40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7890" name="Picture 2" descr="Как приготовить устойчивый сливочный крем? - Эксклюзивные тортики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5849" y="3356992"/>
            <a:ext cx="3241543" cy="271918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4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4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9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4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25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900" decel="100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4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3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900" decel="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1" grpId="0"/>
      <p:bldP spid="14" grpId="0"/>
      <p:bldP spid="15" grpId="0"/>
      <p:bldP spid="16" grpId="0"/>
      <p:bldP spid="12" grpId="0"/>
      <p:bldP spid="13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C:\Users\Uganda\Desktop\ОНЛАЙН ШКОЛА\Окрытки\СОВЫ\d8781c471fd0b8c8060d74a45d6bb0eb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188085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2988097" y="188640"/>
            <a:ext cx="5990358" cy="61555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400" b="1" spc="50" dirty="0" smtClean="0">
                <a:ln w="11430"/>
                <a:solidFill>
                  <a:srgbClr val="FF6600"/>
                </a:solidFill>
                <a:latin typeface="Times New Roman" pitchFamily="18" charset="0"/>
                <a:cs typeface="Times New Roman" pitchFamily="18" charset="0"/>
              </a:rPr>
              <a:t>Применение новых знаний.</a:t>
            </a:r>
            <a:endParaRPr lang="ru-RU" sz="3400" b="1" cap="none" spc="50" dirty="0">
              <a:ln w="11430"/>
              <a:solidFill>
                <a:srgbClr val="FF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403921" y="908720"/>
            <a:ext cx="936104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- Хорошо. Вы уже догадались, на какой вопрос отвечают существительные с предлогом </a:t>
            </a:r>
            <a:r>
              <a:rPr lang="ru-RU" sz="3600" b="1" i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из</a:t>
            </a:r>
            <a:r>
              <a:rPr lang="ru-RU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27857" y="2132856"/>
            <a:ext cx="1064002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- Догадались. Они отвечают на вопрос </a:t>
            </a:r>
            <a:r>
              <a:rPr lang="ru-RU" sz="4000" b="1" i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из чего</a:t>
            </a:r>
            <a:r>
              <a:rPr lang="ru-RU" sz="4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40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7" name="Таблица 16"/>
          <p:cNvGraphicFramePr>
            <a:graphicFrameLocks noGrp="1"/>
          </p:cNvGraphicFramePr>
          <p:nvPr/>
        </p:nvGraphicFramePr>
        <p:xfrm>
          <a:off x="3780185" y="3068960"/>
          <a:ext cx="6192376" cy="2895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96188"/>
                <a:gridCol w="3096188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Вопрос</a:t>
                      </a:r>
                      <a:endParaRPr lang="ru-RU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Ответ</a:t>
                      </a:r>
                      <a:endParaRPr lang="ru-RU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 rowSpan="4">
                  <a:txBody>
                    <a:bodyPr/>
                    <a:lstStyle/>
                    <a:p>
                      <a:pPr algn="ctr"/>
                      <a:endParaRPr lang="ru-RU" sz="32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4600" b="1" i="1" dirty="0" smtClean="0">
                          <a:solidFill>
                            <a:srgbClr val="008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Из чего?</a:t>
                      </a:r>
                      <a:endParaRPr lang="ru-RU" sz="4600" b="1" i="1" dirty="0">
                        <a:solidFill>
                          <a:srgbClr val="008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из</a:t>
                      </a:r>
                      <a:r>
                        <a:rPr lang="ru-RU" sz="32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молока</a:t>
                      </a:r>
                      <a:endParaRPr lang="ru-RU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 vMerge="1">
                  <a:txBody>
                    <a:bodyPr/>
                    <a:lstStyle/>
                    <a:p>
                      <a:endParaRPr lang="ru-RU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из </a:t>
                      </a:r>
                      <a:r>
                        <a:rPr lang="ru-RU" sz="3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сюзьмы</a:t>
                      </a:r>
                      <a:endParaRPr lang="ru-RU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 vMerge="1">
                  <a:txBody>
                    <a:bodyPr/>
                    <a:lstStyle/>
                    <a:p>
                      <a:endParaRPr lang="ru-RU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из сливок</a:t>
                      </a:r>
                      <a:endParaRPr lang="ru-RU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 vMerge="1">
                  <a:txBody>
                    <a:bodyPr/>
                    <a:lstStyle/>
                    <a:p>
                      <a:endParaRPr lang="ru-RU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из масла</a:t>
                      </a:r>
                      <a:endParaRPr lang="ru-RU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38914" name="Picture 2" descr="C:\Users\Uganda\Desktop\ОНЛАЙН ШКОЛА\Окрытки\СОВЫ\7a9ab4608326d1bfc3bb2a7f9388bd1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600" b="100000" l="0" r="96500">
                        <a14:foregroundMark x1="50250" y1="38800" x2="46250" y2="45800"/>
                        <a14:foregroundMark x1="47750" y1="36000" x2="40250" y2="47000"/>
                        <a14:foregroundMark x1="46750" y1="39400" x2="46750" y2="43400"/>
                        <a14:foregroundMark x1="56250" y1="7600" x2="56250" y2="7600"/>
                        <a14:foregroundMark x1="55250" y1="6000" x2="55250" y2="6000"/>
                        <a14:foregroundMark x1="61750" y1="9200" x2="61750" y2="9200"/>
                        <a14:foregroundMark x1="63250" y1="12400" x2="60750" y2="6000"/>
                        <a14:foregroundMark x1="40750" y1="94000" x2="40750" y2="94000"/>
                        <a14:foregroundMark x1="69500" y1="91200" x2="69500" y2="91200"/>
                        <a14:foregroundMark x1="25250" y1="61000" x2="25250" y2="61000"/>
                        <a14:foregroundMark x1="42250" y1="44200" x2="42250" y2="44200"/>
                        <a14:foregroundMark x1="48250" y1="33600" x2="41250" y2="49400"/>
                        <a14:foregroundMark x1="46250" y1="50600" x2="46250" y2="50600"/>
                      </a14:backgroundRemoval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683841" y="2780928"/>
            <a:ext cx="2743200" cy="3429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8" name="Прямоугольник 17"/>
          <p:cNvSpPr/>
          <p:nvPr/>
        </p:nvSpPr>
        <p:spPr>
          <a:xfrm>
            <a:off x="8460705" y="3789040"/>
            <a:ext cx="288032" cy="360040"/>
          </a:xfrm>
          <a:prstGeom prst="rect">
            <a:avLst/>
          </a:prstGeom>
          <a:noFill/>
          <a:ln>
            <a:solidFill>
              <a:srgbClr val="00800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8532713" y="4365104"/>
            <a:ext cx="288032" cy="360040"/>
          </a:xfrm>
          <a:prstGeom prst="rect">
            <a:avLst/>
          </a:prstGeom>
          <a:noFill/>
          <a:ln>
            <a:solidFill>
              <a:srgbClr val="00800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8676729" y="4941168"/>
            <a:ext cx="288032" cy="360040"/>
          </a:xfrm>
          <a:prstGeom prst="rect">
            <a:avLst/>
          </a:prstGeom>
          <a:noFill/>
          <a:ln>
            <a:solidFill>
              <a:srgbClr val="00800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8244681" y="5517232"/>
            <a:ext cx="288032" cy="360040"/>
          </a:xfrm>
          <a:prstGeom prst="rect">
            <a:avLst/>
          </a:prstGeom>
          <a:noFill/>
          <a:ln>
            <a:solidFill>
              <a:srgbClr val="00800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4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4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9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1" grpId="0"/>
      <p:bldP spid="14" grpId="0"/>
      <p:bldP spid="18" grpId="0" animBg="1"/>
      <p:bldP spid="19" grpId="0" animBg="1"/>
      <p:bldP spid="20" grpId="0" animBg="1"/>
      <p:bldP spid="21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C:\Users\Uganda\Desktop\ОНЛАЙН ШКОЛА\Окрытки\СОВЫ\d8781c471fd0b8c8060d74a45d6bb0eb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-28153" y="0"/>
            <a:ext cx="1188085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2772073" y="188640"/>
            <a:ext cx="6422406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000" b="1" spc="50" dirty="0" err="1" smtClean="0">
                <a:ln w="11430"/>
                <a:solidFill>
                  <a:srgbClr val="FF6600"/>
                </a:solidFill>
                <a:latin typeface="Times New Roman" pitchFamily="18" charset="0"/>
                <a:cs typeface="Times New Roman" pitchFamily="18" charset="0"/>
              </a:rPr>
              <a:t>Физминутка</a:t>
            </a:r>
            <a:r>
              <a:rPr lang="ru-RU" sz="4000" b="1" spc="50" dirty="0" smtClean="0">
                <a:ln w="11430"/>
                <a:solidFill>
                  <a:srgbClr val="FF66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4000" b="1" cap="none" spc="50" dirty="0">
              <a:ln w="11430"/>
              <a:solidFill>
                <a:srgbClr val="FF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ВЯЖЕМ_Кукутики_Мультфильм_песенка_про_вязание_для_Детей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st="9333" end="26518.5"/>
                </p14:media>
              </p:ext>
            </p:extLst>
          </p:nvPr>
        </p:nvPicPr>
        <p:blipFill rotWithShape="1">
          <a:blip r:embed="rId5"/>
          <a:srcRect l="3031"/>
          <a:stretch>
            <a:fillRect/>
          </a:stretch>
        </p:blipFill>
        <p:spPr>
          <a:xfrm>
            <a:off x="1187897" y="896526"/>
            <a:ext cx="9217024" cy="4980746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4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13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  <p:bldLst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Uganda\Desktop\ОНЛАЙН ШКОЛА\Окрытки\СОВЫ\КОТИКИ\Autumn-Leaf-Photo-Frame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188085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844081" y="764704"/>
            <a:ext cx="6408712" cy="4464496"/>
          </a:xfrm>
        </p:spPr>
        <p:txBody>
          <a:bodyPr>
            <a:no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r>
              <a:rPr lang="ru-RU" sz="5500" b="1" i="1" dirty="0" smtClean="0">
                <a:ln w="11430">
                  <a:solidFill>
                    <a:srgbClr val="005C2A"/>
                  </a:solidFill>
                </a:ln>
                <a:solidFill>
                  <a:srgbClr val="008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Тема урока: «Что и из чего делают »</a:t>
            </a:r>
            <a:endParaRPr lang="ru-RU" sz="5500" b="1" i="1" dirty="0">
              <a:ln w="11430">
                <a:solidFill>
                  <a:srgbClr val="005C2A"/>
                </a:solidFill>
              </a:ln>
              <a:solidFill>
                <a:srgbClr val="008000"/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4" name="Picture 15" descr="Школьные колокольчики. | Подарки учителю, Самодельные открытки, Школьные  темы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H="1">
            <a:off x="8460705" y="548680"/>
            <a:ext cx="2152718" cy="201622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53610237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C:\Users\Uganda\Desktop\ОНЛАЙН ШКОЛА\Окрытки\СОВЫ\d8781c471fd0b8c8060d74a45d6bb0eb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188085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2772073" y="0"/>
            <a:ext cx="6422406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000" b="1" spc="50" dirty="0" err="1" smtClean="0">
                <a:ln w="11430"/>
                <a:solidFill>
                  <a:srgbClr val="FF6600"/>
                </a:solidFill>
                <a:latin typeface="Times New Roman" pitchFamily="18" charset="0"/>
                <a:cs typeface="Times New Roman" pitchFamily="18" charset="0"/>
              </a:rPr>
              <a:t>Физминутка</a:t>
            </a:r>
            <a:r>
              <a:rPr lang="ru-RU" sz="4000" b="1" spc="50" dirty="0" smtClean="0">
                <a:ln w="11430"/>
                <a:solidFill>
                  <a:srgbClr val="FF66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4000" b="1" cap="none" spc="50" dirty="0">
              <a:ln w="11430"/>
              <a:solidFill>
                <a:srgbClr val="FF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971873" y="548680"/>
            <a:ext cx="9721080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 algn="ctr"/>
            <a:r>
              <a:rPr lang="ru-RU" sz="34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Вспомните, что связала бабушка из шерсти? Запишите предложение.</a:t>
            </a:r>
            <a:endParaRPr lang="ru-RU" sz="34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68" name="Picture 8" descr="C:\Users\Uganda\Desktop\ОНЛАЙН ШКОЛА\Оплата СВЕТА\КАТЯ\Screenshot_57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28057" y="3501008"/>
            <a:ext cx="2578437" cy="2772000"/>
          </a:xfrm>
          <a:prstGeom prst="rect">
            <a:avLst/>
          </a:prstGeom>
          <a:noFill/>
        </p:spPr>
      </p:pic>
      <p:pic>
        <p:nvPicPr>
          <p:cNvPr id="40970" name="Picture 10" descr="C:\Users\Uganda\Desktop\ОНЛАЙН ШКОЛА\Оплата СВЕТА\КАТЯ\Screenshot_59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092553" y="3645024"/>
            <a:ext cx="2717350" cy="2664000"/>
          </a:xfrm>
          <a:prstGeom prst="rect">
            <a:avLst/>
          </a:prstGeom>
          <a:noFill/>
        </p:spPr>
      </p:pic>
      <p:pic>
        <p:nvPicPr>
          <p:cNvPr id="40971" name="Picture 11" descr="C:\Users\Uganda\Desktop\ОНЛАЙН ШКОЛА\Оплата СВЕТА\КАТЯ\Screenshot_54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99865" y="1196752"/>
            <a:ext cx="2745581" cy="2556000"/>
          </a:xfrm>
          <a:prstGeom prst="rect">
            <a:avLst/>
          </a:prstGeom>
          <a:noFill/>
        </p:spPr>
      </p:pic>
      <p:pic>
        <p:nvPicPr>
          <p:cNvPr id="40969" name="Picture 9" descr="C:\Users\Uganda\Desktop\ОНЛАЙН ШКОЛА\Оплата СВЕТА\КАТЯ\Screenshot_58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316689" y="1196752"/>
            <a:ext cx="2731117" cy="2520000"/>
          </a:xfrm>
          <a:prstGeom prst="rect">
            <a:avLst/>
          </a:prstGeom>
          <a:noFill/>
        </p:spPr>
      </p:pic>
      <p:pic>
        <p:nvPicPr>
          <p:cNvPr id="40967" name="Picture 7" descr="C:\Users\Uganda\Desktop\ОНЛАЙН ШКОЛА\Оплата СВЕТА\КАТЯ\Screenshot_56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004321" y="1700808"/>
            <a:ext cx="2692050" cy="2520000"/>
          </a:xfrm>
          <a:prstGeom prst="rect">
            <a:avLst/>
          </a:prstGeom>
          <a:noFill/>
        </p:spPr>
      </p:pic>
      <p:sp>
        <p:nvSpPr>
          <p:cNvPr id="16" name="TextBox 15"/>
          <p:cNvSpPr txBox="1"/>
          <p:nvPr/>
        </p:nvSpPr>
        <p:spPr>
          <a:xfrm>
            <a:off x="2196009" y="3861048"/>
            <a:ext cx="7992888" cy="2349579"/>
          </a:xfrm>
          <a:prstGeom prst="round2Diag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44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Бабушка связала из шерсти варежки, шапочку, носочки, тёплый свитер, шарфик.</a:t>
            </a:r>
            <a:endParaRPr lang="ru-RU" sz="4400" b="1" i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4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09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09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09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09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09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09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500"/>
                            </p:stCondLst>
                            <p:childTnLst>
                              <p:par>
                                <p:cTn id="29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09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09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000"/>
                            </p:stCondLst>
                            <p:childTnLst>
                              <p:par>
                                <p:cTn id="34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409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09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2" dur="8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3" dur="80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80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16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C:\Users\Uganda\Desktop\ОНЛАЙН ШКОЛА\Окрытки\СОВЫ\d8781c471fd0b8c8060d74a45d6bb0eb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1880850" cy="6858000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</p:pic>
      <p:sp>
        <p:nvSpPr>
          <p:cNvPr id="5" name="Прямоугольник 4"/>
          <p:cNvSpPr/>
          <p:nvPr/>
        </p:nvSpPr>
        <p:spPr>
          <a:xfrm>
            <a:off x="2772073" y="188640"/>
            <a:ext cx="6422406" cy="61555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300" b="1" spc="50" dirty="0" smtClean="0">
                <a:ln w="11430"/>
                <a:solidFill>
                  <a:srgbClr val="FF6600"/>
                </a:solidFill>
                <a:latin typeface="Times New Roman" pitchFamily="18" charset="0"/>
                <a:cs typeface="Times New Roman" pitchFamily="18" charset="0"/>
              </a:rPr>
              <a:t>Упражнения для закрепления.</a:t>
            </a:r>
            <a:endParaRPr lang="ru-RU" sz="3300" b="1" cap="none" spc="50" dirty="0">
              <a:ln w="11430"/>
              <a:solidFill>
                <a:srgbClr val="FF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/>
          <a:srcRect l="11813" t="10624" r="12919" b="25392"/>
          <a:stretch/>
        </p:blipFill>
        <p:spPr>
          <a:xfrm>
            <a:off x="827857" y="1017039"/>
            <a:ext cx="10153128" cy="4852597"/>
          </a:xfrm>
          <a:prstGeom prst="rect">
            <a:avLst/>
          </a:prstGeom>
        </p:spPr>
      </p:pic>
      <p:cxnSp>
        <p:nvCxnSpPr>
          <p:cNvPr id="6" name="Прямая соединительная линия 5"/>
          <p:cNvCxnSpPr/>
          <p:nvPr/>
        </p:nvCxnSpPr>
        <p:spPr>
          <a:xfrm>
            <a:off x="4255084" y="2356321"/>
            <a:ext cx="1584176" cy="432048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4286419" y="2959833"/>
            <a:ext cx="1618002" cy="1079172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4286419" y="4040761"/>
            <a:ext cx="1584176" cy="432048"/>
          </a:xfrm>
          <a:prstGeom prst="line">
            <a:avLst/>
          </a:prstGeom>
          <a:ln w="38100">
            <a:solidFill>
              <a:srgbClr val="00CC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 flipV="1">
            <a:off x="4255084" y="2310953"/>
            <a:ext cx="1685341" cy="2264767"/>
          </a:xfrm>
          <a:prstGeom prst="line">
            <a:avLst/>
          </a:prstGeom>
          <a:ln w="381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 flipV="1">
            <a:off x="4286419" y="3443336"/>
            <a:ext cx="1584176" cy="53212"/>
          </a:xfrm>
          <a:prstGeom prst="line">
            <a:avLst/>
          </a:prstGeom>
          <a:ln w="381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4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C:\Users\Uganda\Desktop\ОНЛАЙН ШКОЛА\Окрытки\СОВЫ\d8781c471fd0b8c8060d74a45d6bb0eb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188085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2772073" y="188640"/>
            <a:ext cx="6552728" cy="61555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300" b="1" spc="50" dirty="0" smtClean="0">
                <a:ln w="11430"/>
                <a:solidFill>
                  <a:srgbClr val="FF6600"/>
                </a:solidFill>
                <a:latin typeface="Times New Roman" pitchFamily="18" charset="0"/>
                <a:cs typeface="Times New Roman" pitchFamily="18" charset="0"/>
              </a:rPr>
              <a:t>Упражнения для закрепления.</a:t>
            </a:r>
            <a:endParaRPr lang="ru-RU" sz="3300" b="1" cap="none" spc="50" dirty="0">
              <a:ln w="11430"/>
              <a:solidFill>
                <a:srgbClr val="FF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763961" y="692696"/>
            <a:ext cx="918125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/>
            <a:r>
              <a:rPr lang="ru-RU" sz="28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3. Вопрос-шутка для логического мышления. В состав какого молочного продукта входит коровий рог? Выберите правильный ответ.</a:t>
            </a:r>
            <a:endParaRPr lang="ru-RU" sz="28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" name="Picture 2" descr="C:\Users\Uganda\Desktop\ОНЛАЙН ШКОЛА\Оплата СВЕТА\КАТЯ\Screenshot_61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5849" y="836712"/>
            <a:ext cx="1188000" cy="118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3" name="TextBox 12"/>
          <p:cNvSpPr txBox="1"/>
          <p:nvPr/>
        </p:nvSpPr>
        <p:spPr>
          <a:xfrm>
            <a:off x="5004321" y="4149080"/>
            <a:ext cx="2046836" cy="817245"/>
          </a:xfrm>
          <a:prstGeom prst="round2DiagRect">
            <a:avLst/>
          </a:prstGeom>
          <a:solidFill>
            <a:srgbClr val="99CCFF"/>
          </a:solidFill>
          <a:ln w="38100">
            <a:solidFill>
              <a:srgbClr val="0070C0"/>
            </a:solidFill>
          </a:ln>
        </p:spPr>
        <p:txBody>
          <a:bodyPr wrap="none" rtlCol="0">
            <a:spAutoFit/>
          </a:bodyPr>
          <a:lstStyle/>
          <a:p>
            <a:r>
              <a:rPr lang="ru-RU" sz="4200" dirty="0" smtClean="0">
                <a:latin typeface="Times New Roman" pitchFamily="18" charset="0"/>
                <a:cs typeface="Times New Roman" pitchFamily="18" charset="0"/>
              </a:rPr>
              <a:t>ПИРОГ</a:t>
            </a:r>
            <a:endParaRPr lang="ru-RU" sz="4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732513" y="3212976"/>
            <a:ext cx="2046836" cy="817245"/>
          </a:xfrm>
          <a:prstGeom prst="round2DiagRect">
            <a:avLst/>
          </a:prstGeom>
          <a:solidFill>
            <a:schemeClr val="accent6">
              <a:lumMod val="40000"/>
              <a:lumOff val="60000"/>
            </a:schemeClr>
          </a:solidFill>
          <a:ln w="38100">
            <a:solidFill>
              <a:srgbClr val="FF6600"/>
            </a:solidFill>
          </a:ln>
        </p:spPr>
        <p:txBody>
          <a:bodyPr wrap="none" rtlCol="0">
            <a:spAutoFit/>
          </a:bodyPr>
          <a:lstStyle/>
          <a:p>
            <a:r>
              <a:rPr lang="ru-RU" sz="4200" dirty="0" smtClean="0">
                <a:latin typeface="Times New Roman" pitchFamily="18" charset="0"/>
                <a:cs typeface="Times New Roman" pitchFamily="18" charset="0"/>
              </a:rPr>
              <a:t>ПОРОГ</a:t>
            </a:r>
            <a:endParaRPr lang="ru-RU" sz="4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348137" y="5157192"/>
            <a:ext cx="2345144" cy="817245"/>
          </a:xfrm>
          <a:prstGeom prst="round2DiagRect">
            <a:avLst/>
          </a:prstGeom>
          <a:solidFill>
            <a:schemeClr val="accent3">
              <a:lumMod val="40000"/>
              <a:lumOff val="60000"/>
            </a:schemeClr>
          </a:solidFill>
          <a:ln w="38100">
            <a:solidFill>
              <a:srgbClr val="008000"/>
            </a:solidFill>
          </a:ln>
        </p:spPr>
        <p:txBody>
          <a:bodyPr wrap="none" rtlCol="0">
            <a:spAutoFit/>
          </a:bodyPr>
          <a:lstStyle/>
          <a:p>
            <a:r>
              <a:rPr lang="ru-RU" sz="4200" dirty="0" smtClean="0">
                <a:latin typeface="Times New Roman" pitchFamily="18" charset="0"/>
                <a:cs typeface="Times New Roman" pitchFamily="18" charset="0"/>
              </a:rPr>
              <a:t>ДОРОГА</a:t>
            </a:r>
            <a:endParaRPr lang="ru-RU" sz="4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8388697" y="2276872"/>
            <a:ext cx="2334587" cy="817245"/>
          </a:xfrm>
          <a:prstGeom prst="round2DiagRect">
            <a:avLst/>
          </a:prstGeom>
          <a:solidFill>
            <a:schemeClr val="accent2">
              <a:lumMod val="20000"/>
              <a:lumOff val="80000"/>
            </a:schemeClr>
          </a:solidFill>
          <a:ln w="38100">
            <a:solidFill>
              <a:srgbClr val="C00000"/>
            </a:solidFill>
          </a:ln>
        </p:spPr>
        <p:txBody>
          <a:bodyPr wrap="none" rtlCol="0">
            <a:spAutoFit/>
          </a:bodyPr>
          <a:lstStyle/>
          <a:p>
            <a:r>
              <a:rPr lang="ru-RU" sz="4200" dirty="0" smtClean="0">
                <a:latin typeface="Times New Roman" pitchFamily="18" charset="0"/>
                <a:cs typeface="Times New Roman" pitchFamily="18" charset="0"/>
              </a:rPr>
              <a:t>ТВОРОГ</a:t>
            </a:r>
            <a:endParaRPr lang="ru-RU" sz="4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9938" name="Picture 2" descr="Картинки по запросу рисунок корова | Scooby doo, Disney characters, Scooby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9785" y="1988840"/>
            <a:ext cx="4464496" cy="4549101"/>
          </a:xfrm>
          <a:prstGeom prst="rect">
            <a:avLst/>
          </a:prstGeom>
          <a:noFill/>
        </p:spPr>
      </p:pic>
      <p:sp>
        <p:nvSpPr>
          <p:cNvPr id="20" name="TextBox 19"/>
          <p:cNvSpPr txBox="1"/>
          <p:nvPr/>
        </p:nvSpPr>
        <p:spPr>
          <a:xfrm>
            <a:off x="8388697" y="2276872"/>
            <a:ext cx="2293227" cy="817245"/>
          </a:xfrm>
          <a:prstGeom prst="round2DiagRect">
            <a:avLst/>
          </a:prstGeom>
          <a:solidFill>
            <a:schemeClr val="accent2">
              <a:lumMod val="20000"/>
              <a:lumOff val="80000"/>
            </a:schemeClr>
          </a:solidFill>
          <a:ln w="381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lvl="1" algn="r"/>
            <a:r>
              <a:rPr lang="ru-RU" sz="4200" b="1" dirty="0" smtClean="0">
                <a:solidFill>
                  <a:srgbClr val="FF0D0D"/>
                </a:solidFill>
                <a:latin typeface="Times New Roman" pitchFamily="18" charset="0"/>
                <a:cs typeface="Times New Roman" pitchFamily="18" charset="0"/>
              </a:rPr>
              <a:t>РОГ</a:t>
            </a:r>
            <a:endParaRPr lang="ru-RU" sz="4200" b="1" dirty="0">
              <a:solidFill>
                <a:srgbClr val="FF0D0D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9940" name="Picture 4" descr="Топ- 5 блюд из творога для взрослых и детей | Сова в дупле | Яндекс Дзен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flipH="1">
            <a:off x="4644281" y="3284984"/>
            <a:ext cx="4104456" cy="30326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4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2000"/>
                            </p:stCondLst>
                            <p:childTnLst>
                              <p:par>
                                <p:cTn id="4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2000"/>
                                        <p:tgtEl>
                                          <p:spTgt spid="399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13" grpId="0" animBg="1"/>
      <p:bldP spid="13" grpId="1" animBg="1"/>
      <p:bldP spid="17" grpId="0" animBg="1"/>
      <p:bldP spid="17" grpId="1" animBg="1"/>
      <p:bldP spid="18" grpId="0" animBg="1"/>
      <p:bldP spid="18" grpId="1" animBg="1"/>
      <p:bldP spid="19" grpId="0" animBg="1"/>
      <p:bldP spid="20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4" descr="C:\Users\Uganda\Desktop\ОНЛАЙН ШКОЛА\Окрытки\СОВЫ\d8781c471fd0b8c8060d74a45d6bb0eb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1880850" cy="685800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 rot="20843843">
            <a:off x="829381" y="2382887"/>
            <a:ext cx="3805722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B0F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Домашнее</a:t>
            </a:r>
          </a:p>
          <a:p>
            <a:pPr algn="ctr"/>
            <a:r>
              <a:rPr lang="ru-RU" sz="5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B0F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задание</a:t>
            </a:r>
            <a:endParaRPr lang="ru-RU" sz="54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00B0F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6145" name="Picture 1" descr="C:\Users\Uganda\Desktop\ОНЛАЙН ШКОЛА\Окрытки\СОВЫ\66eaa181908b936310237136b4b6fe5f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00265" y="548680"/>
            <a:ext cx="6264696" cy="580827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Прямоугольник 6"/>
          <p:cNvSpPr/>
          <p:nvPr/>
        </p:nvSpPr>
        <p:spPr>
          <a:xfrm rot="20842999">
            <a:off x="5547479" y="2137384"/>
            <a:ext cx="4160764" cy="147732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4500" b="1" dirty="0" smtClean="0">
                <a:ln w="11430">
                  <a:solidFill>
                    <a:srgbClr val="000066"/>
                  </a:solidFill>
                </a:ln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Страница 47, </a:t>
            </a:r>
          </a:p>
          <a:p>
            <a:pPr algn="ctr"/>
            <a:r>
              <a:rPr lang="ru-RU" sz="4500" b="1" dirty="0" smtClean="0">
                <a:ln w="11430">
                  <a:solidFill>
                    <a:srgbClr val="000066"/>
                  </a:solidFill>
                </a:ln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упражнение 4.</a:t>
            </a:r>
            <a:endParaRPr lang="ru-RU" sz="4500" b="1" cap="none" spc="0" dirty="0">
              <a:ln w="11430">
                <a:solidFill>
                  <a:srgbClr val="000066"/>
                </a:solidFill>
              </a:ln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C:\Users\Uganda\Desktop\ОНЛАЙН ШКОЛА\Окрытки\СОВЫ\КОТИКИ\Autumn-Leaf-Photo-Frame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1880850" cy="6858000"/>
          </a:xfrm>
          <a:prstGeom prst="rect">
            <a:avLst/>
          </a:prstGeom>
          <a:noFill/>
        </p:spPr>
      </p:pic>
      <p:pic>
        <p:nvPicPr>
          <p:cNvPr id="14" name="Picture 15" descr="Школьные колокольчики. | Подарки учителю, Самодельные открытки, Школьные  темы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H="1">
            <a:off x="4716289" y="692696"/>
            <a:ext cx="2844663" cy="2664296"/>
          </a:xfrm>
          <a:prstGeom prst="rect">
            <a:avLst/>
          </a:prstGeom>
          <a:noFill/>
        </p:spPr>
      </p:pic>
      <p:sp>
        <p:nvSpPr>
          <p:cNvPr id="12" name="Прямоугольник 11"/>
          <p:cNvSpPr/>
          <p:nvPr/>
        </p:nvSpPr>
        <p:spPr>
          <a:xfrm>
            <a:off x="3852193" y="3068960"/>
            <a:ext cx="4761047" cy="216982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5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Урок </a:t>
            </a:r>
          </a:p>
          <a:p>
            <a:pPr algn="ctr"/>
            <a:r>
              <a:rPr lang="ru-RU" sz="45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окончен!</a:t>
            </a:r>
          </a:p>
          <a:p>
            <a:pPr algn="ctr"/>
            <a:r>
              <a:rPr lang="ru-RU" sz="45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До новых встреч!</a:t>
            </a:r>
            <a:endParaRPr lang="ru-RU" sz="45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185463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C:\Users\Uganda\Desktop\ОНЛАЙН ШКОЛА\Окрытки\СОВЫ\d8781c471fd0b8c8060d74a45d6bb0eb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1880850" cy="6858000"/>
          </a:xfrm>
          <a:prstGeom prst="rect">
            <a:avLst/>
          </a:prstGeom>
          <a:noFill/>
        </p:spPr>
      </p:pic>
      <p:pic>
        <p:nvPicPr>
          <p:cNvPr id="3" name="Picture 2" descr="C:\Users\Uganda\Desktop\ОНЛАЙН ШКОЛА\Оплата СВЕТА\КАТЯ\Screenshot_108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15889" y="692696"/>
            <a:ext cx="1119999" cy="108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TextBox 3"/>
          <p:cNvSpPr txBox="1"/>
          <p:nvPr/>
        </p:nvSpPr>
        <p:spPr>
          <a:xfrm>
            <a:off x="611833" y="692696"/>
            <a:ext cx="10873208" cy="19082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Упражнение 5 (страница 43).</a:t>
            </a: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Перепишите предложения. </a:t>
            </a:r>
          </a:p>
          <a:p>
            <a:pPr algn="ctr"/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Вместо точек вставьте подходящие по смыслу слова </a:t>
            </a:r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выше</a:t>
            </a:r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л (</a:t>
            </a:r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выш</a:t>
            </a:r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ла</a:t>
            </a:r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вы</a:t>
            </a:r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шли</a:t>
            </a:r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), приехал (приехала, приехали).</a:t>
            </a:r>
            <a:endParaRPr lang="ru-RU" sz="3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2988097" y="188640"/>
            <a:ext cx="5990358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200" b="1" spc="50" dirty="0" smtClean="0">
                <a:ln w="11430"/>
                <a:solidFill>
                  <a:srgbClr val="FF6600"/>
                </a:solidFill>
                <a:latin typeface="Times New Roman" pitchFamily="18" charset="0"/>
                <a:cs typeface="Times New Roman" pitchFamily="18" charset="0"/>
              </a:rPr>
              <a:t>Проверка домашнего задания</a:t>
            </a:r>
            <a:r>
              <a:rPr lang="ru-RU" sz="3200" b="1" cap="none" spc="50" dirty="0" smtClean="0">
                <a:ln w="11430"/>
                <a:solidFill>
                  <a:srgbClr val="FF66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b="1" cap="none" spc="50" dirty="0">
              <a:ln w="11430"/>
              <a:solidFill>
                <a:srgbClr val="FF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187897" y="2564904"/>
            <a:ext cx="96490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1. Дедушка …		из больницы.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187897" y="3284984"/>
            <a:ext cx="80648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2. Сестра …		 из института.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187897" y="4005064"/>
            <a:ext cx="928903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3. Брат …		из Ташкента.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187897" y="4725144"/>
            <a:ext cx="68407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4. Мама … 		из магазина.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3924201" y="2564904"/>
            <a:ext cx="167552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i="1" dirty="0" smtClean="0">
                <a:solidFill>
                  <a:srgbClr val="FF0D0D"/>
                </a:solidFill>
                <a:latin typeface="Times New Roman" pitchFamily="18" charset="0"/>
                <a:cs typeface="Times New Roman" pitchFamily="18" charset="0"/>
              </a:rPr>
              <a:t>вышел</a:t>
            </a:r>
            <a:endParaRPr lang="ru-RU" sz="4000" b="1" i="1" dirty="0">
              <a:solidFill>
                <a:srgbClr val="FF0D0D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3276129" y="3284984"/>
            <a:ext cx="171713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i="1" dirty="0" smtClean="0">
                <a:solidFill>
                  <a:srgbClr val="FF0D0D"/>
                </a:solidFill>
                <a:latin typeface="Times New Roman" pitchFamily="18" charset="0"/>
                <a:cs typeface="Times New Roman" pitchFamily="18" charset="0"/>
              </a:rPr>
              <a:t>вышла</a:t>
            </a:r>
            <a:endParaRPr lang="ru-RU" sz="4000" b="1" i="1" dirty="0">
              <a:solidFill>
                <a:srgbClr val="FF0D0D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2844081" y="4005064"/>
            <a:ext cx="200183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i="1" dirty="0" smtClean="0">
                <a:solidFill>
                  <a:srgbClr val="FF0D0D"/>
                </a:solidFill>
                <a:latin typeface="Times New Roman" pitchFamily="18" charset="0"/>
                <a:cs typeface="Times New Roman" pitchFamily="18" charset="0"/>
              </a:rPr>
              <a:t>приехал</a:t>
            </a:r>
            <a:endParaRPr lang="ru-RU" sz="4000" b="1" i="1" dirty="0">
              <a:solidFill>
                <a:srgbClr val="FF0D0D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3060105" y="4725144"/>
            <a:ext cx="171713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i="1" dirty="0" smtClean="0">
                <a:solidFill>
                  <a:srgbClr val="FF0D0D"/>
                </a:solidFill>
                <a:latin typeface="Times New Roman" pitchFamily="18" charset="0"/>
                <a:cs typeface="Times New Roman" pitchFamily="18" charset="0"/>
              </a:rPr>
              <a:t>вышла</a:t>
            </a:r>
            <a:endParaRPr lang="ru-RU" sz="4000" b="1" i="1" dirty="0">
              <a:solidFill>
                <a:srgbClr val="FF0D0D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187897" y="5373216"/>
            <a:ext cx="871296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5. Дети     … 	   из детского сада.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2916089" y="5373216"/>
            <a:ext cx="228716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i="1" dirty="0" smtClean="0">
                <a:solidFill>
                  <a:srgbClr val="FF0D0D"/>
                </a:solidFill>
                <a:latin typeface="Times New Roman" pitchFamily="18" charset="0"/>
                <a:cs typeface="Times New Roman" pitchFamily="18" charset="0"/>
              </a:rPr>
              <a:t>приехали</a:t>
            </a:r>
            <a:endParaRPr lang="ru-RU" sz="4000" b="1" i="1" dirty="0">
              <a:solidFill>
                <a:srgbClr val="FF0D0D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Uganda\Desktop\ОНЛАЙН ШКОЛА\Окрытки\СОВЫ\5a46a8f06b3d210bb2c8878c3d7f2e7c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flipH="1">
            <a:off x="8748737" y="2564904"/>
            <a:ext cx="1908233" cy="31063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4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6" presetClass="entr" presetSubtype="4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6" presetClass="entr" presetSubtype="4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900" decel="100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4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2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900" decel="100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4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4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900" decel="100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6" presetClass="entr" presetSubtype="4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55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900" decel="100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6" presetClass="entr" presetSubtype="4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68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900" decel="100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5" grpId="0"/>
      <p:bldP spid="9" grpId="0"/>
      <p:bldP spid="14" grpId="0"/>
      <p:bldP spid="16" grpId="0"/>
      <p:bldP spid="20" grpId="0"/>
      <p:bldP spid="23" grpId="0"/>
      <p:bldP spid="24" grpId="0"/>
      <p:bldP spid="25" grpId="0"/>
      <p:bldP spid="26" grpId="0"/>
      <p:bldP spid="17" grpId="0"/>
      <p:bldP spid="1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C:\Users\Uganda\Desktop\ОНЛАЙН ШКОЛА\Окрытки\СОВЫ\d8781c471fd0b8c8060d74a45d6bb0eb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1188085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2988097" y="188640"/>
            <a:ext cx="5990358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200" b="1" spc="50" dirty="0" smtClean="0">
                <a:ln w="11430"/>
                <a:solidFill>
                  <a:srgbClr val="FF6600"/>
                </a:solidFill>
                <a:latin typeface="Times New Roman" pitchFamily="18" charset="0"/>
                <a:cs typeface="Times New Roman" pitchFamily="18" charset="0"/>
              </a:rPr>
              <a:t>Введение в тему урока</a:t>
            </a:r>
            <a:r>
              <a:rPr lang="ru-RU" sz="3200" b="1" cap="none" spc="50" dirty="0" smtClean="0">
                <a:ln w="11430"/>
                <a:solidFill>
                  <a:srgbClr val="FF66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b="1" cap="none" spc="50" dirty="0">
              <a:ln w="11430"/>
              <a:solidFill>
                <a:srgbClr val="FF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Запись экрана (27.10.2020 22-40-37).wmv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5" cstate="print"/>
          <a:stretch>
            <a:fillRect/>
          </a:stretch>
        </p:blipFill>
        <p:spPr>
          <a:xfrm>
            <a:off x="1763961" y="764704"/>
            <a:ext cx="8208912" cy="5305186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4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 fullScrn="1">
              <p:cMediaNode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video>
          </p:childTnLst>
        </p:cTn>
      </p:par>
    </p:tnLst>
    <p:bldLst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6833" t="-203" r="5726" b="8657"/>
          <a:stretch/>
        </p:blipFill>
        <p:spPr>
          <a:xfrm>
            <a:off x="0" y="-3561"/>
            <a:ext cx="11880850" cy="6696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943016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6833" t="-1" r="6831" b="10798"/>
          <a:stretch/>
        </p:blipFill>
        <p:spPr>
          <a:xfrm>
            <a:off x="0" y="0"/>
            <a:ext cx="11880850" cy="6741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251551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C:\Users\Uganda\Desktop\ОНЛАЙН ШКОЛА\Окрытки\СОВЫ\d8781c471fd0b8c8060d74a45d6bb0eb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1188085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2988097" y="188640"/>
            <a:ext cx="5990358" cy="67710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800" b="1" spc="50" dirty="0" smtClean="0">
                <a:ln w="11430"/>
                <a:solidFill>
                  <a:srgbClr val="FF6600"/>
                </a:solidFill>
                <a:latin typeface="Times New Roman" pitchFamily="18" charset="0"/>
                <a:cs typeface="Times New Roman" pitchFamily="18" charset="0"/>
              </a:rPr>
              <a:t>Что из чего делают?</a:t>
            </a:r>
            <a:endParaRPr lang="ru-RU" sz="3800" b="1" cap="none" spc="50" dirty="0">
              <a:ln w="11430"/>
              <a:solidFill>
                <a:srgbClr val="FF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Запись экрана (27.10.2020 22-43-06).wmv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5" cstate="print"/>
          <a:stretch>
            <a:fillRect/>
          </a:stretch>
        </p:blipFill>
        <p:spPr>
          <a:xfrm>
            <a:off x="1763961" y="836712"/>
            <a:ext cx="8136904" cy="5258649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4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video fullScrn="1">
              <p:cMediaNode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video>
          </p:childTnLst>
        </p:cTn>
      </p:par>
    </p:tnLst>
    <p:bldLst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C:\Users\Uganda\Desktop\ОНЛАЙН ШКОЛА\Окрытки\СОВЫ\d8781c471fd0b8c8060d74a45d6bb0eb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1188085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2988097" y="188640"/>
            <a:ext cx="5990358" cy="67710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800" b="1" spc="50" dirty="0" smtClean="0">
                <a:ln w="11430"/>
                <a:solidFill>
                  <a:srgbClr val="FF6600"/>
                </a:solidFill>
                <a:latin typeface="Times New Roman" pitchFamily="18" charset="0"/>
                <a:cs typeface="Times New Roman" pitchFamily="18" charset="0"/>
              </a:rPr>
              <a:t>Что из чего делают?</a:t>
            </a:r>
            <a:endParaRPr lang="ru-RU" sz="3800" b="1" cap="none" spc="50" dirty="0">
              <a:ln w="11430"/>
              <a:solidFill>
                <a:srgbClr val="FF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Запись экрана (27.10.2020 22-44-38).wmv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5" cstate="print"/>
          <a:stretch>
            <a:fillRect/>
          </a:stretch>
        </p:blipFill>
        <p:spPr>
          <a:xfrm>
            <a:off x="1763961" y="836712"/>
            <a:ext cx="8101354" cy="5235674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4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 fullScrn="1">
              <p:cMediaNode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video>
          </p:childTnLst>
        </p:cTn>
      </p:par>
    </p:tnLst>
    <p:bldLst>
      <p:bldP spid="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C:\Users\Uganda\Desktop\ОНЛАЙН ШКОЛА\Окрытки\СОВЫ\d8781c471fd0b8c8060d74a45d6bb0eb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188085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2988097" y="188640"/>
            <a:ext cx="5990358" cy="7848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500" b="1" spc="50" dirty="0" smtClean="0">
                <a:ln w="11430"/>
                <a:solidFill>
                  <a:srgbClr val="FF6600"/>
                </a:solidFill>
                <a:latin typeface="Times New Roman" pitchFamily="18" charset="0"/>
                <a:cs typeface="Times New Roman" pitchFamily="18" charset="0"/>
              </a:rPr>
              <a:t>Запомните!</a:t>
            </a:r>
            <a:endParaRPr lang="ru-RU" sz="4500" b="1" cap="none" spc="50" dirty="0">
              <a:ln w="11430"/>
              <a:solidFill>
                <a:srgbClr val="FF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C:\Users\Uganda\Desktop\ОНЛАЙН ШКОЛА\Оплата СВЕТА\КАТЯ\Screenshot_45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7857" y="980728"/>
            <a:ext cx="10225136" cy="239261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3" name="Picture 5" descr="Урок – игра «Путешествие в страну математики» (5-7 кл.) - IgraZa.ru. Игры,  ребусы, загадки, викторины, кроссворды, головоломки, задачи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24201" y="3356992"/>
            <a:ext cx="4536504" cy="32857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4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3030</TotalTime>
  <Words>469</Words>
  <Application>Microsoft Office PowerPoint</Application>
  <PresentationFormat>Произвольный</PresentationFormat>
  <Paragraphs>86</Paragraphs>
  <Slides>24</Slides>
  <Notes>0</Notes>
  <HiddenSlides>0</HiddenSlides>
  <MMClips>5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8" baseType="lpstr">
      <vt:lpstr>Arial</vt:lpstr>
      <vt:lpstr>Calibri</vt:lpstr>
      <vt:lpstr>Times New Roman</vt:lpstr>
      <vt:lpstr>Тема Office</vt:lpstr>
      <vt:lpstr>Урок  русского языка  в 4 классе.</vt:lpstr>
      <vt:lpstr>Тема урока: «Что и из чего делают 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Урок русского языка в 4 классе.</dc:title>
  <dc:creator>hp</dc:creator>
  <cp:lastModifiedBy>Администратор</cp:lastModifiedBy>
  <cp:revision>449</cp:revision>
  <dcterms:created xsi:type="dcterms:W3CDTF">2020-09-11T13:33:54Z</dcterms:created>
  <dcterms:modified xsi:type="dcterms:W3CDTF">2020-11-05T10:30:04Z</dcterms:modified>
</cp:coreProperties>
</file>