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3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4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51" r:id="rId2"/>
    <p:sldMasterId id="2147483763" r:id="rId3"/>
    <p:sldMasterId id="2147483775" r:id="rId4"/>
    <p:sldMasterId id="2147483799" r:id="rId5"/>
  </p:sldMasterIdLst>
  <p:notesMasterIdLst>
    <p:notesMasterId r:id="rId24"/>
  </p:notesMasterIdLst>
  <p:handoutMasterIdLst>
    <p:handoutMasterId r:id="rId25"/>
  </p:handoutMasterIdLst>
  <p:sldIdLst>
    <p:sldId id="390" r:id="rId6"/>
    <p:sldId id="358" r:id="rId7"/>
    <p:sldId id="393" r:id="rId8"/>
    <p:sldId id="392" r:id="rId9"/>
    <p:sldId id="382" r:id="rId10"/>
    <p:sldId id="383" r:id="rId11"/>
    <p:sldId id="384" r:id="rId12"/>
    <p:sldId id="391" r:id="rId13"/>
    <p:sldId id="381" r:id="rId14"/>
    <p:sldId id="362" r:id="rId15"/>
    <p:sldId id="380" r:id="rId16"/>
    <p:sldId id="394" r:id="rId17"/>
    <p:sldId id="395" r:id="rId18"/>
    <p:sldId id="375" r:id="rId19"/>
    <p:sldId id="385" r:id="rId20"/>
    <p:sldId id="386" r:id="rId21"/>
    <p:sldId id="387" r:id="rId22"/>
    <p:sldId id="331" r:id="rId23"/>
  </p:sldIdLst>
  <p:sldSz cx="9144000" cy="5143500" type="screen16x9"/>
  <p:notesSz cx="9866313" cy="6735763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FF99"/>
    <a:srgbClr val="66FFFF"/>
    <a:srgbClr val="FFCCFF"/>
    <a:srgbClr val="FF66CC"/>
    <a:srgbClr val="FF33CC"/>
    <a:srgbClr val="99FF99"/>
    <a:srgbClr val="CC3399"/>
    <a:srgbClr val="FF9900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7549" autoAdjust="0"/>
  </p:normalViewPr>
  <p:slideViewPr>
    <p:cSldViewPr snapToGrid="0">
      <p:cViewPr varScale="1">
        <p:scale>
          <a:sx n="59" d="100"/>
          <a:sy n="59" d="100"/>
        </p:scale>
        <p:origin x="97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276255" cy="3381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87733" y="0"/>
            <a:ext cx="4276254" cy="3381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397620"/>
            <a:ext cx="4276255" cy="33814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87733" y="6397620"/>
            <a:ext cx="4276254" cy="33814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275403" cy="3379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8627" y="0"/>
            <a:ext cx="4275403" cy="3379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13063" y="841375"/>
            <a:ext cx="4040187" cy="2273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632" y="3241586"/>
            <a:ext cx="7893050" cy="265220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7807"/>
            <a:ext cx="4275403" cy="3379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8627" y="6397807"/>
            <a:ext cx="4275403" cy="3379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B222B-5F92-4071-8F6F-9E4851B3DDC8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2171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61574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9167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0127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38111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2000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2860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7614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B222B-5F92-4071-8F6F-9E4851B3DDC8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3895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95694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92354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3740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8/20/2020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260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445836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8/20/2020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38575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77121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13360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03604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8/20/2020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240197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83715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8/20/2020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47239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9404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751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947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17862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29038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78600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75738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0738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88476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91320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82099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424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451403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65181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96705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77976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38020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70898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84624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5553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56833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523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061801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3"/>
            <a:ext cx="7772401" cy="1102519"/>
          </a:xfrm>
        </p:spPr>
        <p:txBody>
          <a:bodyPr>
            <a:normAutofit/>
          </a:bodyPr>
          <a:lstStyle>
            <a:lvl1pPr>
              <a:defRPr sz="192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55139" indent="-132672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44933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80318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80318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62631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62631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03.xml"/><Relationship Id="rId18" Type="http://schemas.openxmlformats.org/officeDocument/2006/relationships/slideLayout" Target="../slideLayouts/slideLayout108.xml"/><Relationship Id="rId26" Type="http://schemas.openxmlformats.org/officeDocument/2006/relationships/slideLayout" Target="../slideLayouts/slideLayout116.xml"/><Relationship Id="rId39" Type="http://schemas.openxmlformats.org/officeDocument/2006/relationships/slideLayout" Target="../slideLayouts/slideLayout129.xml"/><Relationship Id="rId21" Type="http://schemas.openxmlformats.org/officeDocument/2006/relationships/slideLayout" Target="../slideLayouts/slideLayout111.xml"/><Relationship Id="rId34" Type="http://schemas.openxmlformats.org/officeDocument/2006/relationships/slideLayout" Target="../slideLayouts/slideLayout124.xml"/><Relationship Id="rId42" Type="http://schemas.openxmlformats.org/officeDocument/2006/relationships/slideLayout" Target="../slideLayouts/slideLayout132.xml"/><Relationship Id="rId47" Type="http://schemas.openxmlformats.org/officeDocument/2006/relationships/slideLayout" Target="../slideLayouts/slideLayout137.xml"/><Relationship Id="rId50" Type="http://schemas.openxmlformats.org/officeDocument/2006/relationships/slideLayout" Target="../slideLayouts/slideLayout140.xml"/><Relationship Id="rId55" Type="http://schemas.openxmlformats.org/officeDocument/2006/relationships/slideLayout" Target="../slideLayouts/slideLayout145.xml"/><Relationship Id="rId7" Type="http://schemas.openxmlformats.org/officeDocument/2006/relationships/slideLayout" Target="../slideLayouts/slideLayout97.xml"/><Relationship Id="rId2" Type="http://schemas.openxmlformats.org/officeDocument/2006/relationships/slideLayout" Target="../slideLayouts/slideLayout92.xml"/><Relationship Id="rId16" Type="http://schemas.openxmlformats.org/officeDocument/2006/relationships/slideLayout" Target="../slideLayouts/slideLayout106.xml"/><Relationship Id="rId20" Type="http://schemas.openxmlformats.org/officeDocument/2006/relationships/slideLayout" Target="../slideLayouts/slideLayout110.xml"/><Relationship Id="rId29" Type="http://schemas.openxmlformats.org/officeDocument/2006/relationships/slideLayout" Target="../slideLayouts/slideLayout119.xml"/><Relationship Id="rId41" Type="http://schemas.openxmlformats.org/officeDocument/2006/relationships/slideLayout" Target="../slideLayouts/slideLayout131.xml"/><Relationship Id="rId54" Type="http://schemas.openxmlformats.org/officeDocument/2006/relationships/slideLayout" Target="../slideLayouts/slideLayout144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24" Type="http://schemas.openxmlformats.org/officeDocument/2006/relationships/slideLayout" Target="../slideLayouts/slideLayout114.xml"/><Relationship Id="rId32" Type="http://schemas.openxmlformats.org/officeDocument/2006/relationships/slideLayout" Target="../slideLayouts/slideLayout122.xml"/><Relationship Id="rId37" Type="http://schemas.openxmlformats.org/officeDocument/2006/relationships/slideLayout" Target="../slideLayouts/slideLayout127.xml"/><Relationship Id="rId40" Type="http://schemas.openxmlformats.org/officeDocument/2006/relationships/slideLayout" Target="../slideLayouts/slideLayout130.xml"/><Relationship Id="rId45" Type="http://schemas.openxmlformats.org/officeDocument/2006/relationships/slideLayout" Target="../slideLayouts/slideLayout135.xml"/><Relationship Id="rId53" Type="http://schemas.openxmlformats.org/officeDocument/2006/relationships/slideLayout" Target="../slideLayouts/slideLayout143.xml"/><Relationship Id="rId58" Type="http://schemas.openxmlformats.org/officeDocument/2006/relationships/theme" Target="../theme/theme5.xml"/><Relationship Id="rId5" Type="http://schemas.openxmlformats.org/officeDocument/2006/relationships/slideLayout" Target="../slideLayouts/slideLayout95.xml"/><Relationship Id="rId15" Type="http://schemas.openxmlformats.org/officeDocument/2006/relationships/slideLayout" Target="../slideLayouts/slideLayout105.xml"/><Relationship Id="rId23" Type="http://schemas.openxmlformats.org/officeDocument/2006/relationships/slideLayout" Target="../slideLayouts/slideLayout113.xml"/><Relationship Id="rId28" Type="http://schemas.openxmlformats.org/officeDocument/2006/relationships/slideLayout" Target="../slideLayouts/slideLayout118.xml"/><Relationship Id="rId36" Type="http://schemas.openxmlformats.org/officeDocument/2006/relationships/slideLayout" Target="../slideLayouts/slideLayout126.xml"/><Relationship Id="rId49" Type="http://schemas.openxmlformats.org/officeDocument/2006/relationships/slideLayout" Target="../slideLayouts/slideLayout139.xml"/><Relationship Id="rId57" Type="http://schemas.openxmlformats.org/officeDocument/2006/relationships/slideLayout" Target="../slideLayouts/slideLayout14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0.xml"/><Relationship Id="rId19" Type="http://schemas.openxmlformats.org/officeDocument/2006/relationships/slideLayout" Target="../slideLayouts/slideLayout109.xml"/><Relationship Id="rId31" Type="http://schemas.openxmlformats.org/officeDocument/2006/relationships/slideLayout" Target="../slideLayouts/slideLayout121.xml"/><Relationship Id="rId44" Type="http://schemas.openxmlformats.org/officeDocument/2006/relationships/slideLayout" Target="../slideLayouts/slideLayout134.xml"/><Relationship Id="rId52" Type="http://schemas.openxmlformats.org/officeDocument/2006/relationships/slideLayout" Target="../slideLayouts/slideLayout14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Relationship Id="rId14" Type="http://schemas.openxmlformats.org/officeDocument/2006/relationships/slideLayout" Target="../slideLayouts/slideLayout104.xml"/><Relationship Id="rId22" Type="http://schemas.openxmlformats.org/officeDocument/2006/relationships/slideLayout" Target="../slideLayouts/slideLayout112.xml"/><Relationship Id="rId27" Type="http://schemas.openxmlformats.org/officeDocument/2006/relationships/slideLayout" Target="../slideLayouts/slideLayout117.xml"/><Relationship Id="rId30" Type="http://schemas.openxmlformats.org/officeDocument/2006/relationships/slideLayout" Target="../slideLayouts/slideLayout120.xml"/><Relationship Id="rId35" Type="http://schemas.openxmlformats.org/officeDocument/2006/relationships/slideLayout" Target="../slideLayouts/slideLayout125.xml"/><Relationship Id="rId43" Type="http://schemas.openxmlformats.org/officeDocument/2006/relationships/slideLayout" Target="../slideLayouts/slideLayout133.xml"/><Relationship Id="rId48" Type="http://schemas.openxmlformats.org/officeDocument/2006/relationships/slideLayout" Target="../slideLayouts/slideLayout138.xml"/><Relationship Id="rId56" Type="http://schemas.openxmlformats.org/officeDocument/2006/relationships/slideLayout" Target="../slideLayouts/slideLayout146.xml"/><Relationship Id="rId8" Type="http://schemas.openxmlformats.org/officeDocument/2006/relationships/slideLayout" Target="../slideLayouts/slideLayout98.xml"/><Relationship Id="rId51" Type="http://schemas.openxmlformats.org/officeDocument/2006/relationships/slideLayout" Target="../slideLayouts/slideLayout141.xml"/><Relationship Id="rId3" Type="http://schemas.openxmlformats.org/officeDocument/2006/relationships/slideLayout" Target="../slideLayouts/slideLayout93.xml"/><Relationship Id="rId12" Type="http://schemas.openxmlformats.org/officeDocument/2006/relationships/slideLayout" Target="../slideLayouts/slideLayout102.xml"/><Relationship Id="rId17" Type="http://schemas.openxmlformats.org/officeDocument/2006/relationships/slideLayout" Target="../slideLayouts/slideLayout107.xml"/><Relationship Id="rId25" Type="http://schemas.openxmlformats.org/officeDocument/2006/relationships/slideLayout" Target="../slideLayouts/slideLayout115.xml"/><Relationship Id="rId33" Type="http://schemas.openxmlformats.org/officeDocument/2006/relationships/slideLayout" Target="../slideLayouts/slideLayout123.xml"/><Relationship Id="rId38" Type="http://schemas.openxmlformats.org/officeDocument/2006/relationships/slideLayout" Target="../slideLayouts/slideLayout128.xml"/><Relationship Id="rId46" Type="http://schemas.openxmlformats.org/officeDocument/2006/relationships/slideLayout" Target="../slideLayouts/slideLayout136.xml"/><Relationship Id="rId59" Type="http://schemas.openxmlformats.org/officeDocument/2006/relationships/hyperlink" Target="https://www.facebook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8/20/2020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68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8/20/2020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526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8/20/2020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4462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0478"/>
            <a:ext cx="1620957" cy="164896"/>
          </a:xfrm>
          <a:prstGeom prst="rect">
            <a:avLst/>
          </a:prstGeom>
        </p:spPr>
        <p:txBody>
          <a:bodyPr vert="horz" wrap="square" lIns="65322" tIns="32660" rIns="65322" bIns="326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43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65322" tIns="32660" rIns="65322" bIns="326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43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43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3154" rtl="0" eaLnBrk="1" latinLnBrk="0" hangingPunct="1">
        <a:lnSpc>
          <a:spcPct val="86000"/>
        </a:lnSpc>
        <a:spcBef>
          <a:spcPct val="0"/>
        </a:spcBef>
        <a:buNone/>
        <a:defRPr sz="15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66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72" kern="800" spc="-7">
          <a:solidFill>
            <a:schemeClr val="tx1"/>
          </a:solidFill>
          <a:latin typeface="+mn-lt"/>
          <a:ea typeface="+mn-ea"/>
          <a:cs typeface="+mn-cs"/>
        </a:defRPr>
      </a:lvl1pPr>
      <a:lvl2pPr marL="246067" indent="-123600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2pPr>
      <a:lvl3pPr marL="368533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57" kern="800">
          <a:solidFill>
            <a:schemeClr val="tx1"/>
          </a:solidFill>
          <a:latin typeface="+mn-lt"/>
          <a:ea typeface="+mn-ea"/>
          <a:cs typeface="+mn-cs"/>
        </a:defRPr>
      </a:lvl3pPr>
      <a:lvl4pPr marL="491000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4pPr>
      <a:lvl5pPr marL="613467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57" kern="800">
          <a:solidFill>
            <a:schemeClr val="tx1"/>
          </a:solidFill>
          <a:latin typeface="+mn-lt"/>
          <a:ea typeface="+mn-ea"/>
          <a:cs typeface="+mn-cs"/>
        </a:defRPr>
      </a:lvl5pPr>
      <a:lvl6pPr marL="179617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122750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449328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277590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1pPr>
      <a:lvl2pPr marL="326577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2pPr>
      <a:lvl3pPr marL="65315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3pPr>
      <a:lvl4pPr marL="97973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4pPr>
      <a:lvl5pPr marL="1306308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5pPr>
      <a:lvl6pPr marL="163288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6pPr>
      <a:lvl7pPr marL="1959461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7pPr>
      <a:lvl8pPr marL="2286039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8pPr>
      <a:lvl9pPr marL="2612616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09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8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1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0.xml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9.xml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8.jpeg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7" Type="http://schemas.openxmlformats.org/officeDocument/2006/relationships/image" Target="../media/image1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0.xml"/><Relationship Id="rId6" Type="http://schemas.openxmlformats.org/officeDocument/2006/relationships/image" Target="../media/image16.gif"/><Relationship Id="rId5" Type="http://schemas.openxmlformats.org/officeDocument/2006/relationships/image" Target="../media/image15.jpg"/><Relationship Id="rId4" Type="http://schemas.openxmlformats.org/officeDocument/2006/relationships/image" Target="../media/image1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9143999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5" y="190296"/>
            <a:ext cx="4124783" cy="808327"/>
          </a:xfrm>
          <a:prstGeom prst="rect">
            <a:avLst/>
          </a:prstGeom>
        </p:spPr>
        <p:txBody>
          <a:bodyPr vert="horz" wrap="square" lIns="0" tIns="16539" rIns="0" bIns="0" rtlCol="0" anchor="ctr">
            <a:spAutoFit/>
          </a:bodyPr>
          <a:lstStyle/>
          <a:p>
            <a:pPr marL="14382" algn="l">
              <a:lnSpc>
                <a:spcPct val="100000"/>
              </a:lnSpc>
              <a:spcBef>
                <a:spcPts val="129"/>
              </a:spcBef>
            </a:pPr>
            <a:r>
              <a:rPr lang="en-US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4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78890" y="1623171"/>
            <a:ext cx="5619813" cy="3123108"/>
          </a:xfrm>
          <a:prstGeom prst="rect">
            <a:avLst/>
          </a:prstGeom>
        </p:spPr>
        <p:txBody>
          <a:bodyPr vert="horz" wrap="square" lIns="0" tIns="15821" rIns="0" bIns="0" rtlCol="0">
            <a:spAutoFit/>
          </a:bodyPr>
          <a:lstStyle/>
          <a:p>
            <a:pPr marL="20853" defTabSz="653107">
              <a:spcBef>
                <a:spcPts val="125"/>
              </a:spcBef>
            </a:pPr>
            <a:r>
              <a:rPr sz="3200" dirty="0" err="1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320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uz-Latn-UZ" sz="320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0853" defTabSz="653107">
              <a:spcBef>
                <a:spcPts val="125"/>
              </a:spcBef>
            </a:pPr>
            <a:r>
              <a:rPr lang="en-US" sz="3200" b="1" dirty="0" smtClean="0">
                <a:solidFill>
                  <a:srgbClr val="2365C7"/>
                </a:solidFill>
                <a:latin typeface="Arial"/>
                <a:cs typeface="Arial"/>
              </a:rPr>
              <a:t>O‘ZBEK </a:t>
            </a:r>
            <a:r>
              <a:rPr lang="en-US" sz="3200" b="1" dirty="0">
                <a:solidFill>
                  <a:srgbClr val="2365C7"/>
                </a:solidFill>
                <a:latin typeface="Arial"/>
                <a:cs typeface="Arial"/>
              </a:rPr>
              <a:t>TILI – DAVLAT </a:t>
            </a:r>
            <a:r>
              <a:rPr lang="en-US" sz="3200" b="1" dirty="0" smtClean="0">
                <a:solidFill>
                  <a:srgbClr val="2365C7"/>
                </a:solidFill>
                <a:latin typeface="Arial"/>
                <a:cs typeface="Arial"/>
              </a:rPr>
              <a:t>TILI</a:t>
            </a:r>
            <a:endParaRPr lang="uz-Latn-UZ" sz="32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0853" defTabSz="653107">
              <a:spcBef>
                <a:spcPts val="125"/>
              </a:spcBef>
            </a:pPr>
            <a:r>
              <a:rPr lang="en-US" sz="3143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lang="en-US" sz="3143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6670" defTabSz="653107">
              <a:spcBef>
                <a:spcPts val="1392"/>
              </a:spcBef>
            </a:pPr>
            <a:r>
              <a:rPr sz="3143" i="1" dirty="0" err="1" smtClean="0">
                <a:solidFill>
                  <a:srgbClr val="008000"/>
                </a:solidFill>
                <a:latin typeface="Arial"/>
                <a:cs typeface="Arial"/>
              </a:rPr>
              <a:t>O‘qituvchi</a:t>
            </a:r>
            <a:endParaRPr sz="3143" i="1" dirty="0">
              <a:solidFill>
                <a:srgbClr val="008000"/>
              </a:solidFill>
              <a:latin typeface="Arial"/>
              <a:cs typeface="Arial"/>
            </a:endParaRPr>
          </a:p>
          <a:p>
            <a:pPr marL="36670" defTabSz="653107"/>
            <a:r>
              <a:rPr lang="uz-Latn-UZ" sz="3143" i="1" spc="6" dirty="0">
                <a:solidFill>
                  <a:srgbClr val="008000"/>
                </a:solidFill>
                <a:latin typeface="Arial"/>
                <a:cs typeface="Arial"/>
              </a:rPr>
              <a:t>Sodiqova Shoira</a:t>
            </a:r>
            <a:endParaRPr lang="en-US" sz="3143" i="1" spc="6" dirty="0">
              <a:solidFill>
                <a:srgbClr val="008000"/>
              </a:solidFill>
              <a:latin typeface="Arial"/>
              <a:cs typeface="Arial"/>
            </a:endParaRPr>
          </a:p>
          <a:p>
            <a:pPr marL="36670" defTabSz="653107"/>
            <a:r>
              <a:rPr lang="uz-Latn-UZ" sz="3143" i="1" spc="6" dirty="0">
                <a:solidFill>
                  <a:srgbClr val="008000"/>
                </a:solidFill>
                <a:latin typeface="Arial"/>
                <a:cs typeface="Arial"/>
              </a:rPr>
              <a:t>Ibrohimovna</a:t>
            </a:r>
            <a:endParaRPr sz="3143" i="1" dirty="0">
              <a:solidFill>
                <a:srgbClr val="00800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4678" y="1523692"/>
            <a:ext cx="568349" cy="151995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74678" y="3330736"/>
            <a:ext cx="568349" cy="15456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0080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3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2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87899" y="422872"/>
            <a:ext cx="1072775" cy="449041"/>
          </a:xfrm>
          <a:prstGeom prst="rect">
            <a:avLst/>
          </a:prstGeom>
        </p:spPr>
        <p:txBody>
          <a:bodyPr vert="horz" wrap="square" lIns="0" tIns="17978" rIns="0" bIns="0" rtlCol="0">
            <a:spAutoFit/>
          </a:bodyPr>
          <a:lstStyle/>
          <a:p>
            <a:pPr defTabSz="653107">
              <a:spcBef>
                <a:spcPts val="142"/>
              </a:spcBef>
            </a:pP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5-sinf</a:t>
            </a:r>
            <a:endParaRPr sz="2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8" name="object 31">
            <a:extLst>
              <a:ext uri="{FF2B5EF4-FFF2-40B4-BE49-F238E27FC236}">
                <a16:creationId xmlns="" xmlns:a16="http://schemas.microsoft.com/office/drawing/2014/main" id="{BC8F1164-A289-48D4-AEC4-40658F674A49}"/>
              </a:ext>
            </a:extLst>
          </p:cNvPr>
          <p:cNvSpPr/>
          <p:nvPr/>
        </p:nvSpPr>
        <p:spPr>
          <a:xfrm>
            <a:off x="743027" y="669204"/>
            <a:ext cx="144610" cy="21691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653107"/>
            <a:endParaRPr sz="1286">
              <a:solidFill>
                <a:srgbClr val="57565A"/>
              </a:solidFill>
            </a:endParaRPr>
          </a:p>
        </p:txBody>
      </p:sp>
      <p:sp>
        <p:nvSpPr>
          <p:cNvPr id="26" name="object 32">
            <a:extLst>
              <a:ext uri="{FF2B5EF4-FFF2-40B4-BE49-F238E27FC236}">
                <a16:creationId xmlns="" xmlns:a16="http://schemas.microsoft.com/office/drawing/2014/main" id="{49FE2CF4-A9A0-4140-9251-96D8BF915208}"/>
              </a:ext>
            </a:extLst>
          </p:cNvPr>
          <p:cNvSpPr/>
          <p:nvPr/>
        </p:nvSpPr>
        <p:spPr>
          <a:xfrm>
            <a:off x="984283" y="624548"/>
            <a:ext cx="144608" cy="2582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653107"/>
            <a:endParaRPr sz="1286">
              <a:solidFill>
                <a:srgbClr val="57565A"/>
              </a:solidFill>
            </a:endParaRPr>
          </a:p>
        </p:txBody>
      </p:sp>
      <p:sp>
        <p:nvSpPr>
          <p:cNvPr id="27" name="object 33">
            <a:extLst>
              <a:ext uri="{FF2B5EF4-FFF2-40B4-BE49-F238E27FC236}">
                <a16:creationId xmlns="" xmlns:a16="http://schemas.microsoft.com/office/drawing/2014/main" id="{49DFBA1F-0A76-4DB2-9FAB-483643A8F5FB}"/>
              </a:ext>
            </a:extLst>
          </p:cNvPr>
          <p:cNvSpPr/>
          <p:nvPr/>
        </p:nvSpPr>
        <p:spPr>
          <a:xfrm>
            <a:off x="1200978" y="710523"/>
            <a:ext cx="144610" cy="17559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653107"/>
            <a:endParaRPr sz="1286">
              <a:solidFill>
                <a:srgbClr val="57565A"/>
              </a:solidFill>
            </a:endParaRPr>
          </a:p>
        </p:txBody>
      </p:sp>
      <p:sp>
        <p:nvSpPr>
          <p:cNvPr id="28" name="object 34">
            <a:extLst>
              <a:ext uri="{FF2B5EF4-FFF2-40B4-BE49-F238E27FC236}">
                <a16:creationId xmlns="" xmlns:a16="http://schemas.microsoft.com/office/drawing/2014/main" id="{DFED3FC3-45FA-499E-8D0C-D4F351190BAC}"/>
              </a:ext>
            </a:extLst>
          </p:cNvPr>
          <p:cNvSpPr/>
          <p:nvPr/>
        </p:nvSpPr>
        <p:spPr>
          <a:xfrm>
            <a:off x="887637" y="932642"/>
            <a:ext cx="278889" cy="1859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653107"/>
            <a:endParaRPr sz="1286">
              <a:solidFill>
                <a:srgbClr val="57565A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71812" y="2385840"/>
            <a:ext cx="1845617" cy="1889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6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670"/>
            <a:ext cx="9144000" cy="90479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6-mashq.</a:t>
            </a:r>
            <a:r>
              <a:rPr lang="uz-Latn-U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diqqat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3283" y="1065520"/>
            <a:ext cx="2825991" cy="221274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06977" y="1065520"/>
            <a:ext cx="853004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Yaponiyalik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tilshunos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Komatsu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1976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1981-yillar</a:t>
            </a:r>
            <a:endParaRPr lang="uz-Latn-UZ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mobaynida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zbekistonga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to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rt</a:t>
            </a:r>
            <a:endParaRPr lang="uz-Latn-UZ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safar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zbek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lang="uz-Latn-UZ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yicha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Oson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zbek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asarini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zbekcha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yaponcha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lug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nashr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qildirgan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5920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30"/>
            <a:ext cx="9144000" cy="710279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4286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Savol:</a:t>
            </a:r>
            <a:endParaRPr lang="ru-RU" sz="428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69326"/>
            <a:ext cx="1391527" cy="1409276"/>
          </a:xfrm>
          <a:prstGeom prst="rect">
            <a:avLst/>
          </a:prstGeom>
        </p:spPr>
      </p:pic>
      <p:sp>
        <p:nvSpPr>
          <p:cNvPr id="11" name="Выноска-облако 10"/>
          <p:cNvSpPr/>
          <p:nvPr/>
        </p:nvSpPr>
        <p:spPr>
          <a:xfrm>
            <a:off x="341801" y="816212"/>
            <a:ext cx="8460397" cy="1848611"/>
          </a:xfrm>
          <a:prstGeom prst="cloudCallout">
            <a:avLst>
              <a:gd name="adj1" fmla="val -38849"/>
              <a:gd name="adj2" fmla="val 52052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27105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millat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tilining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taqdiri</a:t>
            </a:r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kurashadi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31161" y="3035213"/>
            <a:ext cx="683807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Ona tili – milliy  o‘zligimiz, davlat-chiligimiz , ma’naviy boylik va buyuk qadriyatlar timsoli.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0086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30"/>
            <a:ext cx="9144000" cy="710279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4286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DIQQAT QILING!</a:t>
            </a:r>
            <a:endParaRPr lang="ru-RU" sz="428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57" t="13207" r="5048" b="15429"/>
          <a:stretch/>
        </p:blipFill>
        <p:spPr>
          <a:xfrm>
            <a:off x="6335486" y="865671"/>
            <a:ext cx="2547256" cy="3998767"/>
          </a:xfrm>
          <a:prstGeom prst="rect">
            <a:avLst/>
          </a:prstGeom>
        </p:spPr>
      </p:pic>
      <p:sp>
        <p:nvSpPr>
          <p:cNvPr id="8" name="Блок-схема: перфолента 7"/>
          <p:cNvSpPr/>
          <p:nvPr/>
        </p:nvSpPr>
        <p:spPr>
          <a:xfrm>
            <a:off x="274320" y="711709"/>
            <a:ext cx="6061166" cy="4306691"/>
          </a:xfrm>
          <a:prstGeom prst="flowChartPunchedTape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millatning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borlig‘ini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ko‘rsatadurgan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oyina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hayoti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adabiyotidur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tilni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yo‘qotmak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millatning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ruhini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yo‘qotmakdur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85754" y="4279663"/>
            <a:ext cx="2958246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z-Latn-UZ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Abdulla Avloniy</a:t>
            </a:r>
            <a:endParaRPr lang="ru-RU" sz="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2115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30"/>
            <a:ext cx="9144000" cy="710279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4286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Savol:</a:t>
            </a:r>
            <a:endParaRPr lang="ru-RU" sz="428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4828" y="1794475"/>
            <a:ext cx="1028543" cy="1715756"/>
          </a:xfrm>
          <a:prstGeom prst="rect">
            <a:avLst/>
          </a:prstGeom>
        </p:spPr>
      </p:pic>
      <p:sp>
        <p:nvSpPr>
          <p:cNvPr id="13" name="Выноска-облако 12"/>
          <p:cNvSpPr/>
          <p:nvPr/>
        </p:nvSpPr>
        <p:spPr>
          <a:xfrm>
            <a:off x="313509" y="842339"/>
            <a:ext cx="8699862" cy="1535102"/>
          </a:xfrm>
          <a:prstGeom prst="cloudCallout">
            <a:avLst>
              <a:gd name="adj1" fmla="val 35999"/>
              <a:gd name="adj2" fmla="val 77853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27105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tilida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yuritish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deganda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nimani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tushunasiz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325" y="3156165"/>
            <a:ext cx="1957503" cy="13062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594" y="2450689"/>
            <a:ext cx="4467498" cy="2103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284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  <p:sndAc>
          <p:stSnd>
            <p:snd r:embed="rId3" name="chimes.wav"/>
          </p:stSnd>
        </p:sndAc>
      </p:transition>
    </mc:Choice>
    <mc:Fallback xmlns="">
      <p:transition>
        <p:fade/>
        <p:sndAc>
          <p:stSnd>
            <p:snd r:embed="rId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2612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 OLING!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8194" y="926123"/>
            <a:ext cx="71584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8194" y="1151856"/>
            <a:ext cx="675613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1989-yilning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21-oktabr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zbek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tiliga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maqomi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berildi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Shundan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boshlab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jamiyatimizda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tilimizning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obro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oshdi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Majlislar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yuritish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zbek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tilida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boriladigan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6910251" y="2286000"/>
            <a:ext cx="2233748" cy="2800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294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  <p:sndAc>
          <p:stSnd>
            <p:snd r:embed="rId2" name="chimes.wav"/>
          </p:stSnd>
        </p:sndAc>
      </p:transition>
    </mc:Choice>
    <mc:Fallback xmlns="">
      <p:transition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2612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 OLING!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8194" y="926123"/>
            <a:ext cx="71584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943" y="4129908"/>
            <a:ext cx="5781776" cy="52322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800" b="1" dirty="0" err="1" smtClean="0">
                <a:solidFill>
                  <a:srgbClr val="CC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Lug‘at</a:t>
            </a:r>
            <a:r>
              <a:rPr lang="en-US" sz="2800" b="1" dirty="0" smtClean="0">
                <a:solidFill>
                  <a:srgbClr val="CC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nufuz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obro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e‘tibor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ta‘sir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65760" y="1218510"/>
            <a:ext cx="841248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Mustaqillik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yanada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jadallashdi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qadriyatlarimizni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tariximizni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rganish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l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ochildi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O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zbek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tilining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nufuzini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tarish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yicha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boshlandi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6185" y="2722608"/>
            <a:ext cx="1377815" cy="2298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350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8-mashq.O‘zbek </a:t>
            </a:r>
            <a:r>
              <a:rPr lang="uz-Latn-UZ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tilining nufuzini ko‘tarish uchun yurtimizda olib borilayotgan </a:t>
            </a:r>
            <a:r>
              <a:rPr lang="uz-Latn-UZ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ishlarlarga misollar.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8194" y="926123"/>
            <a:ext cx="8725989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z-Latn-UZ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1. O‘zbekiston Respublikasi  Prezidentining      2016-yil 13-maydagi Farmoniga asosan Alisher Navoiy nomidagi Toshkent davlat o‘zbek tili va adabiyoti universiteti tashkil qilindi.</a:t>
            </a:r>
          </a:p>
          <a:p>
            <a:r>
              <a:rPr lang="uz-Latn-UZ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uz-Latn-UZ" sz="2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2. 2019-yil 21-oktabrda “O‘zbek tilining davlat tili sifatidagi nufuzi va mavqeyini tubdan oshirish chora-tadbirlari to‘g‘risida”gi Farmon imzolandi.</a:t>
            </a:r>
            <a:endParaRPr lang="ru-RU" sz="28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8012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-14686"/>
            <a:ext cx="9144000" cy="98013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9-mashq. O‘z ism-familiyangizni to‘liq yozing. 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8011" y="2493665"/>
            <a:ext cx="872598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15-modda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O‘zbekiston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Respublikasida yashovchi shaxslar,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o‘z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millatidan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qat’i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nazar,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o‘z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ismini,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ota ismi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va familiyasini milliy-tarixiy an‘analarga muvofiq yozish huquqiga egadirlar.</a:t>
            </a:r>
            <a:endParaRPr lang="ru-RU" sz="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06731" y="1094211"/>
            <a:ext cx="5656218" cy="10984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O‘zbekiston Respublikasi </a:t>
            </a:r>
          </a:p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“Davlat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tili haqida”gi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Qonun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171423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89596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topshiriq: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3577" y="3644537"/>
            <a:ext cx="1502301" cy="140262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5132" y="947613"/>
            <a:ext cx="867373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10-mashq.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6-modda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Televideniye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radioeshittirishlari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tilida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tillarda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boriladi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Shu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moddaga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tayanib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Bolajon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kanalidagi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zingizga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yoqqan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nta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rsatuvning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Muhammad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Yusufning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Ona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tilim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she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yodlang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7-mashqdagi savollarga javob toping.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5268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  <p:sndAc>
          <p:stSnd>
            <p:snd r:embed="rId2" name="chimes.wav"/>
          </p:stSnd>
        </p:sndAc>
      </p:transition>
    </mc:Choice>
    <mc:Fallback xmlns="">
      <p:transition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239" y="2436"/>
            <a:ext cx="9130468" cy="100340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04"/>
            <a:endParaRPr sz="1797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75265" y="153895"/>
            <a:ext cx="3453680" cy="700485"/>
          </a:xfrm>
          <a:prstGeom prst="rect">
            <a:avLst/>
          </a:prstGeom>
        </p:spPr>
        <p:txBody>
          <a:bodyPr vert="horz" wrap="square" lIns="0" tIns="23150" rIns="0" bIns="0" rtlCol="0" anchor="ctr">
            <a:spAutoFit/>
          </a:bodyPr>
          <a:lstStyle/>
          <a:p>
            <a:pPr marL="20131" algn="l">
              <a:lnSpc>
                <a:spcPct val="100000"/>
              </a:lnSpc>
              <a:spcBef>
                <a:spcPts val="181"/>
              </a:spcBef>
            </a:pPr>
            <a:r>
              <a:rPr lang="uz-Latn-UZ" sz="4400" b="1" spc="8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TANISHING</a:t>
            </a:r>
            <a:r>
              <a:rPr lang="uz-Latn-UZ" sz="4400" b="1" spc="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uz-Latn-UZ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818" y="1589962"/>
            <a:ext cx="2393394" cy="241893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81544" y="1589962"/>
            <a:ext cx="1378015" cy="230071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36235" y="4172385"/>
            <a:ext cx="19383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Komiljon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653779" y="4172385"/>
            <a:ext cx="19591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Donoxon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8" descr="C:\Users\OilaviY\Desktop\photo_2020-07-23_10-26-1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05010" y="1297144"/>
            <a:ext cx="2337206" cy="30045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51366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  <p:sndAc>
          <p:stSnd>
            <p:snd r:embed="rId3" name="chimes.wav"/>
          </p:stSnd>
        </p:sndAc>
      </p:transition>
    </mc:Choice>
    <mc:Fallback xmlns="">
      <p:transition>
        <p:fade/>
        <p:sndAc>
          <p:stSnd>
            <p:snd r:embed="rId7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1240972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Respublikasining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uz-Latn-U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4137" y="2445074"/>
            <a:ext cx="8255726" cy="1077218"/>
          </a:xfrm>
          <a:prstGeom prst="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z-Latn-UZ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Respublikasining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uz-Latn-UZ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tilidir</a:t>
            </a:r>
            <a:r>
              <a:rPr lang="en-US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Ромб 4"/>
          <p:cNvSpPr/>
          <p:nvPr/>
        </p:nvSpPr>
        <p:spPr>
          <a:xfrm>
            <a:off x="2444644" y="1501517"/>
            <a:ext cx="4609298" cy="604474"/>
          </a:xfrm>
          <a:prstGeom prst="diamond">
            <a:avLst/>
          </a:prstGeom>
          <a:solidFill>
            <a:srgbClr val="33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1-modda</a:t>
            </a:r>
            <a:endParaRPr lang="ru-RU" sz="3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034396" y="3861375"/>
            <a:ext cx="1761596" cy="9144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7000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026737" y="3861375"/>
            <a:ext cx="1761596" cy="9144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200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3922160" y="4076259"/>
            <a:ext cx="978408" cy="484632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757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BILASIZMI?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52697" y="1084218"/>
            <a:ext cx="2651760" cy="901337"/>
          </a:xfrm>
          <a:prstGeom prst="roundRect">
            <a:avLst>
              <a:gd name="adj" fmla="val 50000"/>
            </a:avLst>
          </a:prstGeom>
          <a:solidFill>
            <a:srgbClr val="FFFF99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201783" y="2490651"/>
            <a:ext cx="2651760" cy="901337"/>
          </a:xfrm>
          <a:prstGeom prst="roundRect">
            <a:avLst>
              <a:gd name="adj" fmla="val 50000"/>
            </a:avLst>
          </a:prstGeom>
          <a:solidFill>
            <a:srgbClr val="66FFFF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Millat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920240" y="3897084"/>
            <a:ext cx="2651760" cy="901337"/>
          </a:xfrm>
          <a:prstGeom prst="roundRect">
            <a:avLst>
              <a:gd name="adj" fmla="val 50000"/>
            </a:avLst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869815"/>
            <a:ext cx="4402182" cy="4143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880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1886" y="1117937"/>
            <a:ext cx="6635932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Davlat – 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‘z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fuqarolarining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ijtimoiy-siyosiy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huquqlarini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himoya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bunga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turuvchi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kuchlarning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qarshiligini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sindiruvchi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hokimiyat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organlari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tashkilotlar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tizimiga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6753496" y="2103947"/>
            <a:ext cx="2283953" cy="2909953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391886" y="1117937"/>
            <a:ext cx="2076994" cy="640079"/>
          </a:xfrm>
          <a:prstGeom prst="roundRect">
            <a:avLst>
              <a:gd name="adj" fmla="val 50000"/>
            </a:avLst>
          </a:prstGeom>
          <a:solidFill>
            <a:srgbClr val="FFFF99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6357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1885" y="1117937"/>
            <a:ext cx="82949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1885" y="1117937"/>
            <a:ext cx="616566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Millat – k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ishilarning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yagona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tilda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zlashishi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yaxlit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hududda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istiqomat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mushtarak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iqti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sodiy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kechirishi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madaniyat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ruhiyatga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lishi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tarixan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tarkib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barqaror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birligi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7189" y="1333193"/>
            <a:ext cx="1881051" cy="3137860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391885" y="1117937"/>
            <a:ext cx="1658983" cy="539932"/>
          </a:xfrm>
          <a:prstGeom prst="roundRect">
            <a:avLst>
              <a:gd name="adj" fmla="val 50000"/>
            </a:avLst>
          </a:prstGeom>
          <a:solidFill>
            <a:srgbClr val="66FFFF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Millat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4761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0891" y="1534691"/>
            <a:ext cx="478100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Xalq  – o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damlarning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kishilarning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birligi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muayyan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joyda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istiqomat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5623228" y="1698172"/>
            <a:ext cx="2972131" cy="2919762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483327" y="1534691"/>
            <a:ext cx="1515291" cy="503115"/>
          </a:xfrm>
          <a:prstGeom prst="roundRect">
            <a:avLst>
              <a:gd name="adj" fmla="val 50000"/>
            </a:avLst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1098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239" y="2436"/>
            <a:ext cx="9130468" cy="124620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04"/>
            <a:endParaRPr sz="1797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39" y="363167"/>
            <a:ext cx="9130467" cy="515819"/>
          </a:xfrm>
          <a:prstGeom prst="rect">
            <a:avLst/>
          </a:prstGeom>
        </p:spPr>
        <p:txBody>
          <a:bodyPr vert="horz" wrap="square" lIns="0" tIns="23150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181"/>
              </a:spcBef>
            </a:pP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na tilim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39" y="2436"/>
            <a:ext cx="9130467" cy="5141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179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1018904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 ga yaqin universitet, 100 dan ziyod maktab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99" y="1146422"/>
            <a:ext cx="1989335" cy="12905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29816" y="2381848"/>
            <a:ext cx="16882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Amerika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4805" y="2036443"/>
            <a:ext cx="2077057" cy="13858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45644" y="3494328"/>
            <a:ext cx="18934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Hindiston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72164" y="4439859"/>
            <a:ext cx="21884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86" y="3133573"/>
            <a:ext cx="2025748" cy="134914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321324" y="4472501"/>
            <a:ext cx="10967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321" y="3133573"/>
            <a:ext cx="1994329" cy="130628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3738" y="1107053"/>
            <a:ext cx="1994912" cy="132994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488569" y="2373193"/>
            <a:ext cx="17556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Fransiya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3918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4904</TotalTime>
  <Words>546</Words>
  <Application>Microsoft Office PowerPoint</Application>
  <PresentationFormat>Экран (16:9)</PresentationFormat>
  <Paragraphs>81</Paragraphs>
  <Slides>18</Slides>
  <Notes>11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18</vt:i4>
      </vt:variant>
    </vt:vector>
  </HeadingPairs>
  <TitlesOfParts>
    <vt:vector size="28" baseType="lpstr">
      <vt:lpstr>Arial</vt:lpstr>
      <vt:lpstr>Calibri</vt:lpstr>
      <vt:lpstr>Calibri Light</vt:lpstr>
      <vt:lpstr>Open Sans</vt:lpstr>
      <vt:lpstr>Open Sans Light</vt:lpstr>
      <vt:lpstr>1_Office Theme</vt:lpstr>
      <vt:lpstr>Тема Office</vt:lpstr>
      <vt:lpstr>1_Тема Office</vt:lpstr>
      <vt:lpstr>2_Тема Office</vt:lpstr>
      <vt:lpstr>2_Office Theme</vt:lpstr>
      <vt:lpstr>ONA TILI</vt:lpstr>
      <vt:lpstr>TANISHING!</vt:lpstr>
      <vt:lpstr>O‘zbekiston Respublikasining “Davlat tili haqida”gi Qonuni</vt:lpstr>
      <vt:lpstr>BILASIZMI?</vt:lpstr>
      <vt:lpstr>Презентация PowerPoint</vt:lpstr>
      <vt:lpstr>Презентация PowerPoint</vt:lpstr>
      <vt:lpstr> </vt:lpstr>
      <vt:lpstr>Презентация PowerPoint</vt:lpstr>
      <vt:lpstr>60 ga yaqin universitet, 100 dan ziyod maktab</vt:lpstr>
      <vt:lpstr>6-mashq.  Matnni diqqat bilan o‘qing.</vt:lpstr>
      <vt:lpstr>Savol:</vt:lpstr>
      <vt:lpstr>DIQQAT QILING!</vt:lpstr>
      <vt:lpstr>Savol:</vt:lpstr>
      <vt:lpstr>BILIB OLING!</vt:lpstr>
      <vt:lpstr>BILIB OLING!</vt:lpstr>
      <vt:lpstr>8-mashq.O‘zbek tilining nufuzini ko‘tarish uchun yurtimizda olib borilayotgan ishlarlarga misollar.</vt:lpstr>
      <vt:lpstr>9-mashq. O‘z ism-familiyangizni to‘liq yozing. </vt:lpstr>
      <vt:lpstr>Mustaqil bajarish uchun topshiriq: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 Windows</cp:lastModifiedBy>
  <cp:revision>401</cp:revision>
  <cp:lastPrinted>2020-08-20T03:34:47Z</cp:lastPrinted>
  <dcterms:created xsi:type="dcterms:W3CDTF">2020-04-11T16:25:36Z</dcterms:created>
  <dcterms:modified xsi:type="dcterms:W3CDTF">2020-08-20T13:51:31Z</dcterms:modified>
</cp:coreProperties>
</file>