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7" r:id="rId2"/>
    <p:sldId id="268" r:id="rId3"/>
    <p:sldId id="283" r:id="rId4"/>
    <p:sldId id="284" r:id="rId5"/>
    <p:sldId id="277" r:id="rId6"/>
    <p:sldId id="286" r:id="rId7"/>
    <p:sldId id="294" r:id="rId8"/>
    <p:sldId id="295" r:id="rId9"/>
    <p:sldId id="288" r:id="rId10"/>
    <p:sldId id="297" r:id="rId11"/>
    <p:sldId id="290" r:id="rId12"/>
    <p:sldId id="296" r:id="rId13"/>
    <p:sldId id="291" r:id="rId14"/>
    <p:sldId id="292" r:id="rId15"/>
    <p:sldId id="293" r:id="rId16"/>
    <p:sldId id="285" r:id="rId17"/>
  </p:sldIdLst>
  <p:sldSz cx="1188085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72" y="78"/>
      </p:cViewPr>
      <p:guideLst>
        <p:guide orient="horz" pos="2880"/>
        <p:guide pos="2160"/>
        <p:guide orient="horz" pos="6391"/>
        <p:guide pos="44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1064" y="2232277"/>
            <a:ext cx="1009872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82128" y="4032504"/>
            <a:ext cx="831659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723275"/>
          </a:xfrm>
        </p:spPr>
        <p:txBody>
          <a:bodyPr lIns="0" tIns="0" rIns="0" bIns="0"/>
          <a:lstStyle>
            <a:lvl1pPr>
              <a:defRPr sz="47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7746" y="157913"/>
            <a:ext cx="11644018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1252" y="1599501"/>
            <a:ext cx="3759216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18639" y="1656207"/>
            <a:ext cx="516817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58835" y="2344140"/>
            <a:ext cx="5402646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7" y="238364"/>
            <a:ext cx="971507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42402" y="1678545"/>
            <a:ext cx="4698711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39126" y="1678545"/>
            <a:ext cx="4700774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0"/>
            <a:ext cx="3319728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9489" y="6696836"/>
            <a:ext cx="380187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404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5421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467" y="-38544"/>
            <a:ext cx="11869073" cy="21040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11201" y="509829"/>
            <a:ext cx="6622761" cy="1108503"/>
          </a:xfrm>
          <a:prstGeom prst="rect">
            <a:avLst/>
          </a:prstGeom>
        </p:spPr>
        <p:txBody>
          <a:bodyPr vert="horz" wrap="square" lIns="0" tIns="30093" rIns="0" bIns="0" rtlCol="0">
            <a:spAutoFit/>
          </a:bodyPr>
          <a:lstStyle/>
          <a:p>
            <a:pPr marL="26171">
              <a:spcBef>
                <a:spcPts val="235"/>
              </a:spcBef>
            </a:pPr>
            <a:r>
              <a:rPr lang="en-US" sz="7006" spc="10" dirty="0"/>
              <a:t>MATEMATIKA</a:t>
            </a:r>
            <a:endParaRPr lang="en-US" sz="7006" dirty="0"/>
          </a:p>
        </p:txBody>
      </p:sp>
      <p:sp>
        <p:nvSpPr>
          <p:cNvPr id="4" name="object 4"/>
          <p:cNvSpPr txBox="1"/>
          <p:nvPr/>
        </p:nvSpPr>
        <p:spPr>
          <a:xfrm>
            <a:off x="1195578" y="2433489"/>
            <a:ext cx="10524146" cy="3687697"/>
          </a:xfrm>
          <a:prstGeom prst="rect">
            <a:avLst/>
          </a:prstGeom>
        </p:spPr>
        <p:txBody>
          <a:bodyPr vert="horz" wrap="square" lIns="0" tIns="28786" rIns="0" bIns="0" rtlCol="0">
            <a:spAutoFit/>
          </a:bodyPr>
          <a:lstStyle/>
          <a:p>
            <a:pPr marL="37947">
              <a:spcBef>
                <a:spcPts val="227"/>
              </a:spcBef>
            </a:pPr>
            <a:r>
              <a:rPr sz="4455" b="1" dirty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4455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4455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4455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4455" b="1" dirty="0" smtClean="0">
                <a:solidFill>
                  <a:schemeClr val="tx2"/>
                </a:solidFill>
                <a:latin typeface="Arial"/>
                <a:cs typeface="Arial"/>
              </a:rPr>
              <a:t>MASALALAR  </a:t>
            </a:r>
            <a:endParaRPr lang="en-US" sz="4455" b="1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37947">
              <a:spcBef>
                <a:spcPts val="227"/>
              </a:spcBef>
            </a:pPr>
            <a:r>
              <a:rPr lang="en-US" sz="4455" b="1" dirty="0" smtClean="0">
                <a:solidFill>
                  <a:schemeClr val="tx2"/>
                </a:solidFill>
                <a:latin typeface="Arial"/>
                <a:cs typeface="Arial"/>
              </a:rPr>
              <a:t>YECHISH</a:t>
            </a:r>
            <a:endParaRPr lang="ru-RU" sz="445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947"/>
            <a:endParaRPr lang="en-US" sz="6000" dirty="0" smtClean="0">
              <a:latin typeface="Arial"/>
              <a:cs typeface="Arial"/>
            </a:endParaRPr>
          </a:p>
          <a:p>
            <a:pPr marL="37947"/>
            <a:endParaRPr sz="5400" dirty="0">
              <a:latin typeface="Arial"/>
              <a:cs typeface="Arial"/>
            </a:endParaRPr>
          </a:p>
          <a:p>
            <a:pPr marL="66732"/>
            <a:r>
              <a:rPr lang="en-US" sz="3298" dirty="0">
                <a:latin typeface="Arial" pitchFamily="34" charset="0"/>
                <a:cs typeface="Arial" pitchFamily="34" charset="0"/>
              </a:rPr>
              <a:t> </a:t>
            </a:r>
            <a:r>
              <a:rPr sz="2800" i="1" dirty="0" err="1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i="1" spc="10" dirty="0" err="1" smtClean="0">
                <a:latin typeface="Arial" pitchFamily="34" charset="0"/>
                <a:cs typeface="Arial" pitchFamily="34" charset="0"/>
              </a:rPr>
              <a:t>Sharipova</a:t>
            </a:r>
            <a:r>
              <a:rPr lang="en-US" sz="2800" i="1"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pc="10" dirty="0" err="1">
                <a:latin typeface="Arial" pitchFamily="34" charset="0"/>
                <a:cs typeface="Arial" pitchFamily="34" charset="0"/>
              </a:rPr>
              <a:t>Durdona</a:t>
            </a:r>
            <a:r>
              <a:rPr lang="en-US" sz="2800" i="1" spc="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pc="10" dirty="0" err="1">
                <a:latin typeface="Arial" pitchFamily="34" charset="0"/>
                <a:cs typeface="Arial" pitchFamily="34" charset="0"/>
              </a:rPr>
              <a:t>Mirazamovna</a:t>
            </a:r>
            <a:r>
              <a:rPr lang="en-US" sz="2800" i="1" spc="10" dirty="0">
                <a:latin typeface="Arial" pitchFamily="34" charset="0"/>
                <a:cs typeface="Arial" pitchFamily="34" charset="0"/>
              </a:rPr>
              <a:t> </a:t>
            </a:r>
            <a:endParaRPr sz="3298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8940" y="2427771"/>
            <a:ext cx="709187" cy="15736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grpSp>
        <p:nvGrpSpPr>
          <p:cNvPr id="7" name="object 7"/>
          <p:cNvGrpSpPr/>
          <p:nvPr/>
        </p:nvGrpSpPr>
        <p:grpSpPr>
          <a:xfrm>
            <a:off x="923468" y="680798"/>
            <a:ext cx="10345548" cy="813865"/>
            <a:chOff x="439458" y="322808"/>
            <a:chExt cx="5020715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036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73728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121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121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036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8892705" y="4199396"/>
            <a:ext cx="2685762" cy="2567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12" name="object 5"/>
          <p:cNvSpPr/>
          <p:nvPr/>
        </p:nvSpPr>
        <p:spPr>
          <a:xfrm>
            <a:off x="486389" y="4701158"/>
            <a:ext cx="709187" cy="15635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</p:spTree>
    <p:extLst>
      <p:ext uri="{BB962C8B-B14F-4D97-AF65-F5344CB8AC3E}">
        <p14:creationId xmlns:p14="http://schemas.microsoft.com/office/powerpoint/2010/main" val="400878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785" y="1152178"/>
            <a:ext cx="11416834" cy="4970791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  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4, 8, 12, 16, 20, …,      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124, 128, 132, 136, 140,  144,…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yozuvidagi</a:t>
            </a:r>
            <a:endParaRPr lang="en-US" sz="4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xirgi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raqamidan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4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bo‘linsa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u  son  4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dirty="0">
                <a:solidFill>
                  <a:srgbClr val="002060"/>
                </a:solidFill>
              </a:rPr>
              <a:t>.</a:t>
            </a:r>
            <a:endParaRPr lang="en-US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98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785" y="1224186"/>
            <a:ext cx="11416834" cy="661739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1 653 – 78*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ayirma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1)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 2)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 3)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(*)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raqamlarni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qo‘yish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32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1)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1 653 – 78*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1 653 – 781 = 872,  1 653 – 783 = 870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1 653 – 785 = 868,   1 653 – 787 = 866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1 653 – 789 = 864.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51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793" y="1152178"/>
            <a:ext cx="11416834" cy="583256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1 653 – 78*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ayirma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1)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 2)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 3)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(*)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raqamlarni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qo‘yish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2)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1 653 – 78*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1 653 – 783 = 870,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1 653 – 788 = 865. 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3) 10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bo‘linishi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>
                <a:latin typeface="Arial" pitchFamily="34" charset="0"/>
                <a:cs typeface="Arial" pitchFamily="34" charset="0"/>
              </a:rPr>
              <a:t>: 1 653 – 78*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        1 653 – 783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870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7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793" y="1152178"/>
            <a:ext cx="11416834" cy="6478897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qatorini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25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natural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oxirgi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raqamiga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25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belgisini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ifodalang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>
                <a:latin typeface="Arial" pitchFamily="34" charset="0"/>
                <a:cs typeface="Arial" pitchFamily="34" charset="0"/>
              </a:rPr>
              <a:t> natural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25, 50, 75, 100, 125,             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150, 175, 200,  225, 250, 275, …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 natural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yozuvidagi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xirgi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</a:p>
          <a:p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bo‘linsa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u  son 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3600" dirty="0">
                <a:solidFill>
                  <a:srgbClr val="002060"/>
                </a:solidFill>
              </a:rPr>
              <a:t>.</a:t>
            </a:r>
            <a:endParaRPr lang="en-US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793" y="1440210"/>
            <a:ext cx="11416834" cy="4924625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ham,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ham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son   1000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son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9999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9990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1000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90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88097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793" y="1296194"/>
            <a:ext cx="11416834" cy="4924625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juft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son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raqam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son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albatta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juft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10, 20, 30, 40, 50, …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Диагональная полоса 1"/>
          <p:cNvSpPr/>
          <p:nvPr/>
        </p:nvSpPr>
        <p:spPr>
          <a:xfrm>
            <a:off x="216690" y="225366"/>
            <a:ext cx="576064" cy="432048"/>
          </a:xfrm>
          <a:prstGeom prst="diagStri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Диагональная полоса 4"/>
          <p:cNvSpPr/>
          <p:nvPr/>
        </p:nvSpPr>
        <p:spPr>
          <a:xfrm rot="5400000">
            <a:off x="11202306" y="168769"/>
            <a:ext cx="437902" cy="559616"/>
          </a:xfrm>
          <a:prstGeom prst="diagStri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12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86287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594117" y="1796071"/>
            <a:ext cx="11093590" cy="1477328"/>
          </a:xfrm>
        </p:spPr>
        <p:txBody>
          <a:bodyPr/>
          <a:lstStyle/>
          <a:p>
            <a:pPr algn="l"/>
            <a:r>
              <a:rPr lang="en-US" sz="4800" b="1" dirty="0" smtClean="0">
                <a:solidFill>
                  <a:schemeClr val="tx1"/>
                </a:solidFill>
              </a:rPr>
              <a:t>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dirty="0" smtClean="0">
                <a:solidFill>
                  <a:schemeClr val="tx1"/>
                </a:solidFill>
              </a:rPr>
              <a:t>   </a:t>
            </a:r>
            <a:r>
              <a:rPr lang="en-US" sz="4800" b="1" dirty="0">
                <a:solidFill>
                  <a:schemeClr val="tx1"/>
                </a:solidFill>
              </a:rPr>
              <a:t>13-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68-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69-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70-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yechish</a:t>
            </a:r>
            <a:r>
              <a:rPr lang="en-US" sz="4800" b="1" dirty="0">
                <a:solidFill>
                  <a:schemeClr val="tx1"/>
                </a:solidFill>
              </a:rPr>
              <a:t>.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s://image.freepik.com/free-vector/_1308-4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8724" y="3456434"/>
            <a:ext cx="3384376" cy="35027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935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64057" y="1300147"/>
            <a:ext cx="10767054" cy="1314406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>
              <a:lnSpc>
                <a:spcPct val="90000"/>
              </a:lnSpc>
            </a:pPr>
            <a:r>
              <a:rPr lang="en-US" sz="43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err="1" smtClean="0">
                <a:latin typeface="Arial" pitchFamily="34" charset="0"/>
                <a:cs typeface="Arial" pitchFamily="34" charset="0"/>
              </a:rPr>
              <a:t>ichidan</a:t>
            </a:r>
            <a:r>
              <a:rPr lang="en-US" sz="4300" smtClean="0">
                <a:latin typeface="Arial" pitchFamily="34" charset="0"/>
                <a:cs typeface="Arial" pitchFamily="34" charset="0"/>
              </a:rPr>
              <a:t>  10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bo‘linadiganlarini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3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8" name="Облако 17"/>
          <p:cNvSpPr/>
          <p:nvPr/>
        </p:nvSpPr>
        <p:spPr>
          <a:xfrm>
            <a:off x="538317" y="4243900"/>
            <a:ext cx="2506134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9400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блако 19"/>
          <p:cNvSpPr/>
          <p:nvPr/>
        </p:nvSpPr>
        <p:spPr>
          <a:xfrm>
            <a:off x="4257570" y="3928253"/>
            <a:ext cx="2506134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85467</a:t>
            </a:r>
          </a:p>
        </p:txBody>
      </p:sp>
      <p:sp>
        <p:nvSpPr>
          <p:cNvPr id="21" name="Облако 20"/>
          <p:cNvSpPr/>
          <p:nvPr/>
        </p:nvSpPr>
        <p:spPr>
          <a:xfrm>
            <a:off x="6168796" y="2803903"/>
            <a:ext cx="2506134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3245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3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блако 21"/>
          <p:cNvSpPr/>
          <p:nvPr/>
        </p:nvSpPr>
        <p:spPr>
          <a:xfrm>
            <a:off x="1457227" y="2907475"/>
            <a:ext cx="2840290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ru-RU" sz="3700" b="1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Облако 22"/>
          <p:cNvSpPr/>
          <p:nvPr/>
        </p:nvSpPr>
        <p:spPr>
          <a:xfrm>
            <a:off x="6168796" y="5453940"/>
            <a:ext cx="2793185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870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980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блако 23"/>
          <p:cNvSpPr/>
          <p:nvPr/>
        </p:nvSpPr>
        <p:spPr>
          <a:xfrm>
            <a:off x="2124001" y="5549110"/>
            <a:ext cx="2506134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ru-RU" sz="37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57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5" name="Облако 24"/>
          <p:cNvSpPr/>
          <p:nvPr/>
        </p:nvSpPr>
        <p:spPr>
          <a:xfrm>
            <a:off x="8100665" y="3898884"/>
            <a:ext cx="2656568" cy="120015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ru-RU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345</a:t>
            </a:r>
            <a:r>
              <a:rPr lang="ru-RU" sz="37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40639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en-US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  SONLAR  10 GA </a:t>
            </a:r>
            <a:r>
              <a:rPr lang="uz-Cyrl-UZ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BO‘LINADI?</a:t>
            </a:r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64057" y="1300147"/>
            <a:ext cx="10767054" cy="1314406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>
              <a:lnSpc>
                <a:spcPct val="90000"/>
              </a:lnSpc>
            </a:pPr>
            <a:r>
              <a:rPr lang="en-US" sz="43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err="1" smtClean="0">
                <a:latin typeface="Arial" pitchFamily="34" charset="0"/>
                <a:cs typeface="Arial" pitchFamily="34" charset="0"/>
              </a:rPr>
              <a:t>ichidan</a:t>
            </a:r>
            <a:r>
              <a:rPr lang="en-US" sz="4300" smtClean="0">
                <a:latin typeface="Arial" pitchFamily="34" charset="0"/>
                <a:cs typeface="Arial" pitchFamily="34" charset="0"/>
              </a:rPr>
              <a:t>  5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bo‘linadiganlarini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3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8" name="Облако 17"/>
          <p:cNvSpPr/>
          <p:nvPr/>
        </p:nvSpPr>
        <p:spPr>
          <a:xfrm>
            <a:off x="371238" y="4400556"/>
            <a:ext cx="2506134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900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блако 19"/>
          <p:cNvSpPr/>
          <p:nvPr/>
        </p:nvSpPr>
        <p:spPr>
          <a:xfrm>
            <a:off x="6311704" y="3000371"/>
            <a:ext cx="2506134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546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Облако 20"/>
          <p:cNvSpPr/>
          <p:nvPr/>
        </p:nvSpPr>
        <p:spPr>
          <a:xfrm>
            <a:off x="2691733" y="3000371"/>
            <a:ext cx="2506134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245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3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блако 21"/>
          <p:cNvSpPr/>
          <p:nvPr/>
        </p:nvSpPr>
        <p:spPr>
          <a:xfrm>
            <a:off x="3991209" y="4200529"/>
            <a:ext cx="2840290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125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13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Облако 22"/>
          <p:cNvSpPr/>
          <p:nvPr/>
        </p:nvSpPr>
        <p:spPr>
          <a:xfrm>
            <a:off x="2029088" y="5496170"/>
            <a:ext cx="3168779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87021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блако 23"/>
          <p:cNvSpPr/>
          <p:nvPr/>
        </p:nvSpPr>
        <p:spPr>
          <a:xfrm>
            <a:off x="7239902" y="5300675"/>
            <a:ext cx="2506134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en-US" sz="3700" b="1" dirty="0" smtClean="0">
                <a:latin typeface="Arial" pitchFamily="34" charset="0"/>
                <a:cs typeface="Arial" pitchFamily="34" charset="0"/>
              </a:rPr>
              <a:t>57463</a:t>
            </a:r>
          </a:p>
        </p:txBody>
      </p:sp>
      <p:sp>
        <p:nvSpPr>
          <p:cNvPr id="25" name="Облако 24"/>
          <p:cNvSpPr/>
          <p:nvPr/>
        </p:nvSpPr>
        <p:spPr>
          <a:xfrm>
            <a:off x="8492969" y="3986268"/>
            <a:ext cx="2515280" cy="120015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457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785" y="292898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en-US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  SONLAR  5 GA </a:t>
            </a:r>
            <a:r>
              <a:rPr lang="uz-Cyrl-UZ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BO‘LINADI?</a:t>
            </a:r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0379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64057" y="1300147"/>
            <a:ext cx="10767054" cy="1314406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>
              <a:lnSpc>
                <a:spcPct val="90000"/>
              </a:lnSpc>
            </a:pPr>
            <a:r>
              <a:rPr lang="en-US" sz="43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ichidan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2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bo‘linadiganlarini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3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8" name="Облако 17"/>
          <p:cNvSpPr/>
          <p:nvPr/>
        </p:nvSpPr>
        <p:spPr>
          <a:xfrm>
            <a:off x="4073483" y="4205298"/>
            <a:ext cx="2506134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00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блако 19"/>
          <p:cNvSpPr/>
          <p:nvPr/>
        </p:nvSpPr>
        <p:spPr>
          <a:xfrm>
            <a:off x="2484041" y="2900357"/>
            <a:ext cx="2506134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467</a:t>
            </a:r>
          </a:p>
        </p:txBody>
      </p:sp>
      <p:sp>
        <p:nvSpPr>
          <p:cNvPr id="21" name="Облако 20"/>
          <p:cNvSpPr/>
          <p:nvPr/>
        </p:nvSpPr>
        <p:spPr>
          <a:xfrm>
            <a:off x="6300465" y="2950364"/>
            <a:ext cx="2506134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456</a:t>
            </a:r>
            <a:endParaRPr lang="ru-RU" sz="3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блако 21"/>
          <p:cNvSpPr/>
          <p:nvPr/>
        </p:nvSpPr>
        <p:spPr>
          <a:xfrm>
            <a:off x="309055" y="4252921"/>
            <a:ext cx="2840290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1451</a:t>
            </a:r>
          </a:p>
        </p:txBody>
      </p:sp>
      <p:sp>
        <p:nvSpPr>
          <p:cNvPr id="23" name="Облако 22"/>
          <p:cNvSpPr/>
          <p:nvPr/>
        </p:nvSpPr>
        <p:spPr>
          <a:xfrm>
            <a:off x="5940425" y="5522393"/>
            <a:ext cx="3024763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64704</a:t>
            </a:r>
          </a:p>
        </p:txBody>
      </p:sp>
      <p:sp>
        <p:nvSpPr>
          <p:cNvPr id="24" name="Облако 23"/>
          <p:cNvSpPr/>
          <p:nvPr/>
        </p:nvSpPr>
        <p:spPr>
          <a:xfrm>
            <a:off x="2448053" y="5510239"/>
            <a:ext cx="2506134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 2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76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Облако 24"/>
          <p:cNvSpPr/>
          <p:nvPr/>
        </p:nvSpPr>
        <p:spPr>
          <a:xfrm>
            <a:off x="7889641" y="3900490"/>
            <a:ext cx="3434332" cy="120015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r>
              <a:rPr lang="uz-Cyrl-UZ" sz="37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3700" b="1" dirty="0" smtClean="0">
                <a:latin typeface="Arial" pitchFamily="34" charset="0"/>
                <a:cs typeface="Arial" pitchFamily="34" charset="0"/>
              </a:rPr>
              <a:t>45</a:t>
            </a:r>
            <a:r>
              <a:rPr lang="uz-Cyrl-UZ" sz="3700" b="1" dirty="0" smtClean="0">
                <a:latin typeface="Arial" pitchFamily="34" charset="0"/>
                <a:cs typeface="Arial" pitchFamily="34" charset="0"/>
              </a:rPr>
              <a:t>20</a:t>
            </a:r>
            <a:endParaRPr lang="en-US" sz="3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08456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en-US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  SONLAR  2  GA BO‘LINADI?</a:t>
            </a:r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463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71238" y="1100120"/>
            <a:ext cx="10767054" cy="1231306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237452" indent="602110">
              <a:lnSpc>
                <a:spcPct val="90000"/>
              </a:lnSpc>
            </a:pP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ichidan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 2 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,  5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,  10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bo‘linadiganlarini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ajrating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3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2" name="Заголовок 10"/>
          <p:cNvSpPr txBox="1">
            <a:spLocks noGrp="1"/>
          </p:cNvSpPr>
          <p:nvPr>
            <p:ph type="title"/>
          </p:nvPr>
        </p:nvSpPr>
        <p:spPr>
          <a:xfrm>
            <a:off x="4281025" y="247155"/>
            <a:ext cx="3318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документ 14"/>
          <p:cNvSpPr/>
          <p:nvPr/>
        </p:nvSpPr>
        <p:spPr>
          <a:xfrm>
            <a:off x="439699" y="1601140"/>
            <a:ext cx="3140295" cy="800106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r>
              <a:rPr lang="en-US" sz="37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 smtClean="0">
                <a:latin typeface="Arial" pitchFamily="34" charset="0"/>
                <a:cs typeface="Arial" pitchFamily="34" charset="0"/>
              </a:rPr>
              <a:t>bo‘linadi</a:t>
            </a:r>
            <a:endParaRPr lang="ru-RU" sz="3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документ 15"/>
          <p:cNvSpPr/>
          <p:nvPr/>
        </p:nvSpPr>
        <p:spPr>
          <a:xfrm>
            <a:off x="4086497" y="1594819"/>
            <a:ext cx="3527152" cy="739967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bo‘linadi</a:t>
            </a:r>
            <a:endParaRPr lang="ru-RU" sz="4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Блок-схема: документ 16"/>
          <p:cNvSpPr/>
          <p:nvPr/>
        </p:nvSpPr>
        <p:spPr>
          <a:xfrm>
            <a:off x="8075280" y="1614706"/>
            <a:ext cx="3805570" cy="70009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bo‘linadi</a:t>
            </a:r>
            <a:endParaRPr lang="ru-RU" sz="4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0-конечная звезда 18"/>
          <p:cNvSpPr/>
          <p:nvPr/>
        </p:nvSpPr>
        <p:spPr>
          <a:xfrm>
            <a:off x="7332722" y="6000767"/>
            <a:ext cx="250613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2470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26" name="10-конечная звезда 25"/>
          <p:cNvSpPr/>
          <p:nvPr/>
        </p:nvSpPr>
        <p:spPr>
          <a:xfrm>
            <a:off x="3434291" y="6100780"/>
            <a:ext cx="250613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30456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27" name="10-конечная звезда 26"/>
          <p:cNvSpPr/>
          <p:nvPr/>
        </p:nvSpPr>
        <p:spPr>
          <a:xfrm>
            <a:off x="2320453" y="5300674"/>
            <a:ext cx="2506134" cy="860118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7045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28" name="10-конечная звезда 27"/>
          <p:cNvSpPr/>
          <p:nvPr/>
        </p:nvSpPr>
        <p:spPr>
          <a:xfrm>
            <a:off x="8817838" y="4300542"/>
            <a:ext cx="2691774" cy="800106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50426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29" name="10-конечная звезда 28"/>
          <p:cNvSpPr/>
          <p:nvPr/>
        </p:nvSpPr>
        <p:spPr>
          <a:xfrm>
            <a:off x="6033245" y="5200661"/>
            <a:ext cx="250613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812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0" name="10-конечная звезда 29"/>
          <p:cNvSpPr/>
          <p:nvPr/>
        </p:nvSpPr>
        <p:spPr>
          <a:xfrm>
            <a:off x="4826588" y="4400555"/>
            <a:ext cx="2506134" cy="800106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1450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3" name="10-конечная звезда 32"/>
          <p:cNvSpPr/>
          <p:nvPr/>
        </p:nvSpPr>
        <p:spPr>
          <a:xfrm>
            <a:off x="464057" y="6000767"/>
            <a:ext cx="278459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82165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4" name="10-конечная звезда 33"/>
          <p:cNvSpPr/>
          <p:nvPr/>
        </p:nvSpPr>
        <p:spPr>
          <a:xfrm>
            <a:off x="8910658" y="5100648"/>
            <a:ext cx="2598996" cy="800106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9845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5" name="10-конечная звезда 34"/>
          <p:cNvSpPr/>
          <p:nvPr/>
        </p:nvSpPr>
        <p:spPr>
          <a:xfrm>
            <a:off x="4826588" y="4400555"/>
            <a:ext cx="2506134" cy="800106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1450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6" name="10-конечная звезда 35"/>
          <p:cNvSpPr/>
          <p:nvPr/>
        </p:nvSpPr>
        <p:spPr>
          <a:xfrm>
            <a:off x="4733768" y="4400555"/>
            <a:ext cx="2506134" cy="800106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1450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7" name="10-конечная звезда 36"/>
          <p:cNvSpPr/>
          <p:nvPr/>
        </p:nvSpPr>
        <p:spPr>
          <a:xfrm>
            <a:off x="7332722" y="6000767"/>
            <a:ext cx="250613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2470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8" name="10-конечная звезда 37"/>
          <p:cNvSpPr/>
          <p:nvPr/>
        </p:nvSpPr>
        <p:spPr>
          <a:xfrm>
            <a:off x="7332722" y="6000767"/>
            <a:ext cx="2506134" cy="900119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18" tIns="61059" rIns="122118" bIns="61059" rtlCol="0" anchor="ctr"/>
          <a:lstStyle/>
          <a:p>
            <a:pPr algn="ctr"/>
            <a:endParaRPr lang="en-US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300" dirty="0" smtClean="0">
                <a:latin typeface="Arial" pitchFamily="34" charset="0"/>
                <a:cs typeface="Arial" pitchFamily="34" charset="0"/>
              </a:rPr>
              <a:t>2470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957E-6 3.33333E-6 L -0.04796 -0.2429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5" y="-1214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3319E-6 3.33333E-6 L -0.37359 -0.2429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80" y="-1214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957E-6 3.33333E-6 L 0.29143 -0.2202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4" y="-11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0647E-6 2.22222E-6 L -0.72514 -0.1040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64" y="-5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664E-6 4.62081E-6 L 0.17585 -0.256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92" y="-128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5 -1.99295E-6 L -0.4889 -0.134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-67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6 1.11111E-6 L -0.4078 -0.1038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38" y="-5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6 0.01521 L 0.3438 -0.1256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51" y="-70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6 -1.99295E-6 L -0.26416 -0.1342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63" y="-67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5817E-6 L 0.07674 -0.3118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-156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0.01081 L -0.24078 -0.015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38" y="-132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1019 L -0.60885 4.45817E-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  <p:bldP spid="17" grpId="0" animBg="1"/>
      <p:bldP spid="19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59-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793" y="1075946"/>
            <a:ext cx="11416834" cy="6140342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yechimlari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orasidan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buAutoNum type="arabicParenR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34 &lt; x &lt; 53;   2) 75 &lt; x &lt; 95    3) 115 &lt; x &lt; 132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 </a:t>
            </a:r>
          </a:p>
          <a:p>
            <a:pPr marL="742950" indent="-742950">
              <a:buAutoNum type="arabicParenR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x = 35, 36, 37, 38, 39, 40, 41, 42, 43, 44, 45,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46, 47, 48, 49, 50, 51, 52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36, 38, 40, 42, 44, 46, 48, 50, 52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35, 40, 45, 50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40, 50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61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59-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552478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yechimlari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orasidan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buAutoNum type="arabicParenR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34 &lt; x &lt; 53;              2) 75 &lt; x &lt; 95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         3) 115 &lt; x &lt; 132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76, 78, 80, 82, 84, 86, 88, 90,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92, 94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80, 85, 90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80, 90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7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59-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552478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yechimlari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orasidan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buAutoNum type="arabicParenR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34 &lt; x &lt; 53;              2) 75 &lt; x &lt; 95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         3) 115 &lt; x &lt; 132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116, 118, 120, 122, 124, 126,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128, 130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120, 125, 130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120, 130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52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60- </a:t>
            </a:r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785" y="1152178"/>
            <a:ext cx="11416834" cy="604800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(4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qatorini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100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(4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naturali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oxirgi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raqamiga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e‘tibor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100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(4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belgisini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ifodalang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karrali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100, 200, 300, 400,...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Agar 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tugasa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 son  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dirty="0">
                <a:solidFill>
                  <a:srgbClr val="002060"/>
                </a:solidFill>
              </a:rPr>
              <a:t>.</a:t>
            </a:r>
            <a:endParaRPr lang="en-US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9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1146</TotalTime>
  <Words>941</Words>
  <Application>Microsoft Office PowerPoint</Application>
  <PresentationFormat>Произвольный</PresentationFormat>
  <Paragraphs>156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MASALA</vt:lpstr>
      <vt:lpstr>59- masala</vt:lpstr>
      <vt:lpstr>59- masala</vt:lpstr>
      <vt:lpstr>59- masala</vt:lpstr>
      <vt:lpstr>60- masala</vt:lpstr>
      <vt:lpstr>60- masala</vt:lpstr>
      <vt:lpstr>62- masala</vt:lpstr>
      <vt:lpstr>62- masala</vt:lpstr>
      <vt:lpstr>65- masala</vt:lpstr>
      <vt:lpstr>66- masala</vt:lpstr>
      <vt:lpstr>67-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103</cp:revision>
  <dcterms:created xsi:type="dcterms:W3CDTF">2020-04-09T07:32:19Z</dcterms:created>
  <dcterms:modified xsi:type="dcterms:W3CDTF">2020-09-05T11:51:07Z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