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343" r:id="rId3"/>
    <p:sldId id="342" r:id="rId4"/>
    <p:sldId id="326" r:id="rId5"/>
    <p:sldId id="341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62" r:id="rId15"/>
    <p:sldId id="352" r:id="rId16"/>
    <p:sldId id="353" r:id="rId17"/>
    <p:sldId id="356" r:id="rId18"/>
    <p:sldId id="357" r:id="rId19"/>
    <p:sldId id="354" r:id="rId20"/>
    <p:sldId id="361" r:id="rId21"/>
    <p:sldId id="355" r:id="rId22"/>
    <p:sldId id="358" r:id="rId23"/>
    <p:sldId id="359" r:id="rId24"/>
    <p:sldId id="339" r:id="rId25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6797" autoAdjust="0"/>
  </p:normalViewPr>
  <p:slideViewPr>
    <p:cSldViewPr>
      <p:cViewPr>
        <p:scale>
          <a:sx n="158" d="100"/>
          <a:sy n="158" d="100"/>
        </p:scale>
        <p:origin x="-516" y="-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83CD5-805B-4A48-B883-82EFBD8FDF8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41B7E-6EE8-4B0E-B162-4C7B383F6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60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290" y="333138"/>
            <a:ext cx="5237268" cy="540808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28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>
          <a:xfrm>
            <a:off x="288290" y="3017710"/>
            <a:ext cx="1326134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72E8C-9B0C-488D-9F57-CE93B069D4C8}" type="datetimeFigureOut">
              <a:rPr lang="ru-RU"/>
              <a:pPr>
                <a:defRPr/>
              </a:pPr>
              <a:t>08.09.2020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1960372" y="3017710"/>
            <a:ext cx="1845056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4151376" y="3017710"/>
            <a:ext cx="1326134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E970F-C36A-4BD1-904A-657F11990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948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5" y="982040"/>
            <a:ext cx="4893589" cy="201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slow">
    <p:plus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416" y="19510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1845" y="120363"/>
            <a:ext cx="4080510" cy="87652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en-US" sz="2800" dirty="0" err="1" smtClean="0"/>
              <a:t>Informatika</a:t>
            </a:r>
            <a:r>
              <a:rPr lang="en-US" sz="2800" dirty="0" smtClean="0"/>
              <a:t> </a:t>
            </a:r>
            <a:r>
              <a:rPr lang="en-US" sz="2800" dirty="0" err="1" smtClean="0"/>
              <a:t>va</a:t>
            </a:r>
            <a:r>
              <a:rPr lang="en-US" sz="2800" dirty="0" smtClean="0"/>
              <a:t> </a:t>
            </a:r>
            <a:r>
              <a:rPr lang="en-US" sz="2800" dirty="0" err="1" smtClean="0"/>
              <a:t>axborot</a:t>
            </a:r>
            <a:r>
              <a:rPr lang="en-US" sz="2800" dirty="0" smtClean="0"/>
              <a:t> </a:t>
            </a:r>
            <a:r>
              <a:rPr lang="en-US" sz="2800" dirty="0" err="1" smtClean="0"/>
              <a:t>texnologiyalari</a:t>
            </a:r>
            <a:endParaRPr sz="2800" dirty="0"/>
          </a:p>
        </p:txBody>
      </p:sp>
      <p:sp>
        <p:nvSpPr>
          <p:cNvPr id="4" name="object 4"/>
          <p:cNvSpPr txBox="1"/>
          <p:nvPr/>
        </p:nvSpPr>
        <p:spPr>
          <a:xfrm>
            <a:off x="865795" y="1232376"/>
            <a:ext cx="4023451" cy="1723549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spcBef>
                <a:spcPts val="340"/>
              </a:spcBef>
            </a:pPr>
            <a:r>
              <a:rPr lang="en-US" sz="2000" b="1" spc="-1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MAVZU: HUJJAT HOSIL </a:t>
            </a:r>
          </a:p>
          <a:p>
            <a:pPr marL="12700" marR="5080">
              <a:spcBef>
                <a:spcPts val="340"/>
              </a:spcBef>
            </a:pPr>
            <a:r>
              <a:rPr lang="en-US" sz="20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-1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QILISH VA SAQLASH</a:t>
            </a:r>
          </a:p>
          <a:p>
            <a:pPr marL="12700" marR="5080">
              <a:lnSpc>
                <a:spcPts val="1700"/>
              </a:lnSpc>
              <a:spcBef>
                <a:spcPts val="340"/>
              </a:spcBef>
            </a:pPr>
            <a:endParaRPr lang="en-US" sz="1600" b="1" spc="-10" dirty="0" smtClean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1700"/>
              </a:lnSpc>
              <a:spcBef>
                <a:spcPts val="340"/>
              </a:spcBef>
            </a:pPr>
            <a:endParaRPr lang="en-US" sz="1600" i="1" spc="-10" dirty="0" smtClean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1700"/>
              </a:lnSpc>
              <a:spcBef>
                <a:spcPts val="340"/>
              </a:spcBef>
            </a:pPr>
            <a:endParaRPr lang="en-US" sz="1600" i="1" spc="-10" dirty="0" smtClean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1700"/>
              </a:lnSpc>
              <a:spcBef>
                <a:spcPts val="340"/>
              </a:spcBef>
            </a:pPr>
            <a:r>
              <a:rPr lang="en-US" sz="1600" i="1" spc="-1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Oʻqituvchi</a:t>
            </a:r>
            <a:r>
              <a:rPr lang="en-US" sz="1600" i="1" spc="-1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i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Qurbonova</a:t>
            </a:r>
            <a:r>
              <a:rPr lang="en-US" sz="1600" i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Nozima</a:t>
            </a:r>
            <a:r>
              <a:rPr lang="en-US" sz="1600" i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Ulugʻbek</a:t>
            </a:r>
            <a:r>
              <a:rPr lang="en-US" sz="1600" i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</a:t>
            </a:r>
            <a:endParaRPr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7789" y="1251207"/>
            <a:ext cx="344170" cy="740410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7789" y="2275205"/>
            <a:ext cx="344170" cy="6807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4559300" y="212867"/>
            <a:ext cx="769366" cy="634365"/>
            <a:chOff x="4686759" y="21286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635500" y="372252"/>
            <a:ext cx="253746" cy="3238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en-US" sz="2000" b="1" spc="10" dirty="0" smtClean="0">
                <a:solidFill>
                  <a:srgbClr val="FFFFFF"/>
                </a:solidFill>
                <a:latin typeface="Arial"/>
                <a:cs typeface="Arial"/>
              </a:rPr>
              <a:t>6-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89246" y="452506"/>
            <a:ext cx="439420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en-US" sz="1300" b="1" spc="5" dirty="0" smtClean="0">
                <a:solidFill>
                  <a:srgbClr val="FFFFFF"/>
                </a:solidFill>
                <a:latin typeface="Arial"/>
                <a:cs typeface="Arial"/>
              </a:rPr>
              <a:t>SINF</a:t>
            </a:r>
            <a:endParaRPr sz="1300" b="1" dirty="0">
              <a:latin typeface="Arial"/>
              <a:cs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100" y="1317626"/>
            <a:ext cx="1183620" cy="1183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102424"/>
            <a:ext cx="5562600" cy="276999"/>
          </a:xfrm>
        </p:spPr>
        <p:txBody>
          <a:bodyPr/>
          <a:lstStyle/>
          <a:p>
            <a:pPr algn="ctr"/>
            <a:r>
              <a:rPr lang="en-US" sz="1800" dirty="0" smtClean="0"/>
              <a:t>TIL HOLATLARIDAN KERAGINI TANLASH </a:t>
            </a:r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46" t="59234" b="14864"/>
          <a:stretch/>
        </p:blipFill>
        <p:spPr bwMode="auto">
          <a:xfrm>
            <a:off x="2959100" y="555625"/>
            <a:ext cx="2743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9700" y="631825"/>
            <a:ext cx="2743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b="1" dirty="0" smtClean="0">
                <a:latin typeface="Arial" panose="020B0604020202020204" pitchFamily="34" charset="0"/>
                <a:cs typeface="Arial" panose="020B0604020202020204" pitchFamily="34" charset="0"/>
              </a:rPr>
              <a:t>1-usul:</a:t>
            </a:r>
            <a:r>
              <a:rPr lang="ms-MY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ms-MY" b="1" dirty="0" smtClean="0">
                <a:latin typeface="Arial" panose="020B0604020202020204" pitchFamily="34" charset="0"/>
                <a:cs typeface="Arial" panose="020B0604020202020204" pitchFamily="34" charset="0"/>
              </a:rPr>
              <a:t>Sichqoncha yordamida.</a:t>
            </a:r>
            <a:r>
              <a:rPr lang="ms-MY" dirty="0" smtClean="0">
                <a:latin typeface="Arial" panose="020B0604020202020204" pitchFamily="34" charset="0"/>
                <a:cs typeface="Arial" panose="020B0604020202020204" pitchFamily="34" charset="0"/>
              </a:rPr>
              <a:t>Til </a:t>
            </a:r>
            <a:r>
              <a:rPr lang="ms-MY" dirty="0">
                <a:latin typeface="Arial" panose="020B0604020202020204" pitchFamily="34" charset="0"/>
                <a:cs typeface="Arial" panose="020B0604020202020204" pitchFamily="34" charset="0"/>
              </a:rPr>
              <a:t>panelida aks etib turgan tugma </a:t>
            </a:r>
            <a:r>
              <a:rPr lang="ms-MY" dirty="0" smtClean="0">
                <a:latin typeface="Arial" panose="020B0604020202020204" pitchFamily="34" charset="0"/>
                <a:cs typeface="Arial" panose="020B0604020202020204" pitchFamily="34" charset="0"/>
              </a:rPr>
              <a:t>tanlanganda </a:t>
            </a:r>
            <a:r>
              <a:rPr lang="ms-MY" dirty="0">
                <a:latin typeface="Arial" panose="020B0604020202020204" pitchFamily="34" charset="0"/>
                <a:cs typeface="Arial" panose="020B0604020202020204" pitchFamily="34" charset="0"/>
              </a:rPr>
              <a:t>hosil bo‘lgan </a:t>
            </a:r>
            <a:r>
              <a:rPr lang="ms-MY" dirty="0" smtClean="0">
                <a:latin typeface="Arial" panose="020B0604020202020204" pitchFamily="34" charset="0"/>
                <a:cs typeface="Arial" panose="020B0604020202020204" pitchFamily="34" charset="0"/>
              </a:rPr>
              <a:t>(o‘ngdagi </a:t>
            </a:r>
            <a:r>
              <a:rPr lang="ms-MY" dirty="0">
                <a:latin typeface="Arial" panose="020B0604020202020204" pitchFamily="34" charset="0"/>
                <a:cs typeface="Arial" panose="020B0604020202020204" pitchFamily="34" charset="0"/>
              </a:rPr>
              <a:t>rasmdagi kabi) tanlov ro‘yxatidan kerakli tugma tanlanadi.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50572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smtClean="0"/>
              <a:t>TIL PANELINI TANLASH 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39700" y="555625"/>
            <a:ext cx="5542913" cy="2600075"/>
            <a:chOff x="1739900" y="555625"/>
            <a:chExt cx="3942713" cy="260007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9900" y="555625"/>
              <a:ext cx="3942713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4813300" y="2996197"/>
              <a:ext cx="381000" cy="152400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431" y="3003300"/>
              <a:ext cx="463869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Стрелка вниз 6"/>
          <p:cNvSpPr/>
          <p:nvPr/>
        </p:nvSpPr>
        <p:spPr>
          <a:xfrm>
            <a:off x="5225048" y="2267369"/>
            <a:ext cx="152400" cy="764172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9169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" y="98425"/>
            <a:ext cx="5401559" cy="369332"/>
          </a:xfrm>
        </p:spPr>
        <p:txBody>
          <a:bodyPr/>
          <a:lstStyle/>
          <a:p>
            <a:pPr algn="ctr"/>
            <a:r>
              <a:rPr lang="en-US" sz="2400" dirty="0" smtClean="0"/>
              <a:t> </a:t>
            </a:r>
            <a:r>
              <a:rPr lang="ms-MY" sz="2400" dirty="0" smtClean="0"/>
              <a:t>TIL PANELI</a:t>
            </a:r>
            <a:r>
              <a:rPr lang="en-US" sz="2400" dirty="0" smtClean="0"/>
              <a:t>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9700" y="555625"/>
            <a:ext cx="54864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2-USUL: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KLAVISHLAR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</a:p>
          <a:p>
            <a:r>
              <a:rPr lang="ms-MY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Til </a:t>
            </a:r>
            <a:r>
              <a:rPr lang="ms-MY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panelida </a:t>
            </a:r>
            <a:r>
              <a:rPr lang="ms-MY" sz="2000" dirty="0">
                <a:latin typeface="Arial" panose="020B0604020202020204" pitchFamily="34" charset="0"/>
                <a:cs typeface="Arial" panose="020B0604020202020204" pitchFamily="34" charset="0"/>
              </a:rPr>
              <a:t>kerakli til holatiga mos tugma aks etguncha </a:t>
            </a:r>
            <a:r>
              <a:rPr lang="ms-MY" sz="2000" b="1" dirty="0">
                <a:latin typeface="Arial" panose="020B0604020202020204" pitchFamily="34" charset="0"/>
                <a:cs typeface="Arial" panose="020B0604020202020204" pitchFamily="34" charset="0"/>
              </a:rPr>
              <a:t>Alt </a:t>
            </a:r>
            <a:r>
              <a:rPr lang="ms-MY" sz="2000" dirty="0">
                <a:latin typeface="Arial" panose="020B0604020202020204" pitchFamily="34" charset="0"/>
                <a:cs typeface="Arial" panose="020B0604020202020204" pitchFamily="34" charset="0"/>
              </a:rPr>
              <a:t>(yoki </a:t>
            </a:r>
            <a:r>
              <a:rPr lang="ms-MY" sz="2000" b="1" dirty="0">
                <a:latin typeface="Arial" panose="020B0604020202020204" pitchFamily="34" charset="0"/>
                <a:cs typeface="Arial" panose="020B0604020202020204" pitchFamily="34" charset="0"/>
              </a:rPr>
              <a:t>Ctrl</a:t>
            </a:r>
            <a:r>
              <a:rPr lang="ms-MY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ms-MY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klavishini </a:t>
            </a:r>
            <a:r>
              <a:rPr lang="ms-MY" sz="2000" dirty="0">
                <a:latin typeface="Arial" panose="020B0604020202020204" pitchFamily="34" charset="0"/>
                <a:cs typeface="Arial" panose="020B0604020202020204" pitchFamily="34" charset="0"/>
              </a:rPr>
              <a:t>bosib turgan holda </a:t>
            </a:r>
            <a:r>
              <a:rPr lang="ms-MY" sz="2000" b="1" dirty="0">
                <a:latin typeface="Arial" panose="020B0604020202020204" pitchFamily="34" charset="0"/>
                <a:cs typeface="Arial" panose="020B0604020202020204" pitchFamily="34" charset="0"/>
              </a:rPr>
              <a:t>Shift </a:t>
            </a:r>
            <a:r>
              <a:rPr lang="ms-MY" sz="2000" dirty="0">
                <a:latin typeface="Arial" panose="020B0604020202020204" pitchFamily="34" charset="0"/>
                <a:cs typeface="Arial" panose="020B0604020202020204" pitchFamily="34" charset="0"/>
              </a:rPr>
              <a:t>klavishini bosish kerakli marta </a:t>
            </a:r>
            <a:r>
              <a:rPr lang="ms-MY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takrorlanadi</a:t>
            </a:r>
            <a:r>
              <a:rPr lang="ms-MY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836" y="1838449"/>
            <a:ext cx="1232087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615711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00" y="34257"/>
            <a:ext cx="5164320" cy="492443"/>
          </a:xfrm>
        </p:spPr>
        <p:txBody>
          <a:bodyPr/>
          <a:lstStyle/>
          <a:p>
            <a:pPr algn="ctr"/>
            <a:r>
              <a:rPr lang="en-US" sz="3200" dirty="0" err="1" smtClean="0"/>
              <a:t>Quyi</a:t>
            </a:r>
            <a:r>
              <a:rPr lang="en-US" sz="3200" dirty="0" smtClean="0"/>
              <a:t> </a:t>
            </a:r>
            <a:r>
              <a:rPr lang="en-US" sz="3200" dirty="0" err="1" smtClean="0"/>
              <a:t>registrda</a:t>
            </a:r>
            <a:r>
              <a:rPr lang="en-US" sz="3200" dirty="0" smtClean="0"/>
              <a:t>:</a:t>
            </a:r>
            <a:endParaRPr lang="ru-RU" sz="32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0" t="48043" r="17144" b="25978"/>
          <a:stretch/>
        </p:blipFill>
        <p:spPr bwMode="auto">
          <a:xfrm>
            <a:off x="139700" y="555625"/>
            <a:ext cx="5486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38280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smtClean="0"/>
              <a:t>YUQORI REGISTR BILAN ISHLASH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62620" y="1462013"/>
            <a:ext cx="1723549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89" y="614313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Belgilarni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registr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holatida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ekranga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chiqarish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05"/>
          <a:stretch/>
        </p:blipFill>
        <p:spPr bwMode="auto">
          <a:xfrm>
            <a:off x="2306836" y="968256"/>
            <a:ext cx="3384376" cy="216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39133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smtClean="0"/>
              <a:t>YUQORI REGISTRDA: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3" t="47378" r="24835" b="26311"/>
          <a:stretch/>
        </p:blipFill>
        <p:spPr bwMode="auto">
          <a:xfrm>
            <a:off x="215899" y="631825"/>
            <a:ext cx="539355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331110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430887"/>
          </a:xfrm>
        </p:spPr>
        <p:txBody>
          <a:bodyPr/>
          <a:lstStyle/>
          <a:p>
            <a:pPr algn="ctr"/>
            <a:r>
              <a:rPr lang="en-US" sz="2800" dirty="0" smtClean="0"/>
              <a:t>Caps Lock </a:t>
            </a:r>
            <a:r>
              <a:rPr lang="en-US" sz="2800" dirty="0" err="1" smtClean="0"/>
              <a:t>indikatori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7362" y="555625"/>
            <a:ext cx="55649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sz="20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ms-MY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laviaturaning  </a:t>
            </a:r>
            <a:r>
              <a:rPr lang="ms-MY" sz="2000" dirty="0">
                <a:latin typeface="Arial" panose="020B0604020202020204" pitchFamily="34" charset="0"/>
                <a:cs typeface="Arial" panose="020B0604020202020204" pitchFamily="34" charset="0"/>
              </a:rPr>
              <a:t>o‘ng  yuqori  qismida  </a:t>
            </a:r>
            <a:r>
              <a:rPr lang="ms-MY" sz="2000" b="1" dirty="0">
                <a:latin typeface="Arial" panose="020B0604020202020204" pitchFamily="34" charset="0"/>
                <a:cs typeface="Arial" panose="020B0604020202020204" pitchFamily="34" charset="0"/>
              </a:rPr>
              <a:t>Caps </a:t>
            </a:r>
            <a:r>
              <a:rPr lang="ms-MY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Lock </a:t>
            </a:r>
            <a:r>
              <a:rPr lang="ms-MY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indikatori yonadi.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187" y="1263511"/>
            <a:ext cx="5500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registrda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yozish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klavishini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bosishni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unutmang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95068" y="1334393"/>
            <a:ext cx="100811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Shift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588" y="2231468"/>
            <a:ext cx="5627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bosh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harflarni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yozish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bo‘lganda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klavishidan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foydalaning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8608" y="2592701"/>
            <a:ext cx="133938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Caps Lock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35015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Yozishdagi</a:t>
            </a:r>
            <a:r>
              <a:rPr lang="en-US" dirty="0" smtClean="0"/>
              <a:t> </a:t>
            </a:r>
            <a:r>
              <a:rPr lang="en-US" dirty="0" err="1" smtClean="0"/>
              <a:t>muammolarni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etishda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5562599" cy="2708434"/>
          </a:xfrm>
        </p:spPr>
        <p:txBody>
          <a:bodyPr/>
          <a:lstStyle/>
          <a:p>
            <a:pPr indent="252000" algn="just"/>
            <a:r>
              <a:rPr lang="ms-MY" sz="1800" i="0" dirty="0"/>
              <a:t>O‘zbek alifbosida </a:t>
            </a:r>
            <a:r>
              <a:rPr lang="ms-MY" sz="1800" b="1" i="0" dirty="0">
                <a:solidFill>
                  <a:srgbClr val="7030A0"/>
                </a:solidFill>
              </a:rPr>
              <a:t>O‘, o‘, G‘ va g‘ </a:t>
            </a:r>
            <a:r>
              <a:rPr lang="ms-MY" sz="1800" i="0" dirty="0"/>
              <a:t>harflarini yozish muammosi bor.  Bu harflarni yozish uchun </a:t>
            </a:r>
            <a:endParaRPr lang="ru-RU" sz="1800" i="0" dirty="0" smtClean="0"/>
          </a:p>
          <a:p>
            <a:pPr indent="252000" algn="just">
              <a:buAutoNum type="alphaLcParenR"/>
            </a:pPr>
            <a:r>
              <a:rPr lang="ms-MY" sz="1800" i="0" dirty="0" smtClean="0"/>
              <a:t>O</a:t>
            </a:r>
            <a:r>
              <a:rPr lang="ms-MY" sz="1800" i="0" dirty="0"/>
              <a:t>, o, G, g harflaridan keragi </a:t>
            </a:r>
            <a:r>
              <a:rPr lang="ms-MY" sz="1800" i="0" dirty="0" smtClean="0"/>
              <a:t>yoziladi;</a:t>
            </a:r>
            <a:endParaRPr lang="ru-RU" sz="1800" i="0" dirty="0" smtClean="0"/>
          </a:p>
          <a:p>
            <a:pPr indent="252000" algn="just">
              <a:buAutoNum type="alphaLcParenR"/>
            </a:pPr>
            <a:r>
              <a:rPr lang="ms-MY" sz="1800" i="0" dirty="0" smtClean="0"/>
              <a:t>probel </a:t>
            </a:r>
            <a:r>
              <a:rPr lang="ms-MY" sz="1800" i="0" dirty="0"/>
              <a:t>bosiladi va </a:t>
            </a:r>
            <a:r>
              <a:rPr lang="ms-MY" sz="1800" b="1" i="0" dirty="0" smtClean="0">
                <a:solidFill>
                  <a:srgbClr val="7030A0"/>
                </a:solidFill>
              </a:rPr>
              <a:t>“ ‘ ” </a:t>
            </a:r>
            <a:r>
              <a:rPr lang="ms-MY" sz="1800" i="0" dirty="0"/>
              <a:t>belgisi yoziladi; </a:t>
            </a:r>
            <a:endParaRPr lang="ru-RU" sz="1800" i="0" dirty="0" smtClean="0"/>
          </a:p>
          <a:p>
            <a:pPr indent="252000" algn="just">
              <a:buAutoNum type="alphaLcParenR"/>
            </a:pPr>
            <a:r>
              <a:rPr lang="ms-MY" sz="1800" i="0" dirty="0" smtClean="0"/>
              <a:t>probel </a:t>
            </a:r>
            <a:r>
              <a:rPr lang="ms-MY" sz="1800" i="0" dirty="0"/>
              <a:t>o‘chiriladi. </a:t>
            </a:r>
            <a:endParaRPr lang="ru-RU" sz="1800" i="0" dirty="0" smtClean="0"/>
          </a:p>
          <a:p>
            <a:pPr indent="252000" algn="just"/>
            <a:r>
              <a:rPr lang="ms-MY" sz="1800" i="0" dirty="0" smtClean="0"/>
              <a:t>Bu </a:t>
            </a:r>
            <a:r>
              <a:rPr lang="ms-MY" sz="1800" i="0" dirty="0"/>
              <a:t>kabi yozilgan O‘, o‘, G‘ va g‘ harflari qatnashgan o‘zbek tilidagi so‘zlar Word dasturidagi so‘z atamasiga zid bo‘ladi. Chunki, o‘zbek tilidagi </a:t>
            </a:r>
            <a:r>
              <a:rPr lang="ms-MY" sz="1800" i="0" dirty="0" smtClean="0"/>
              <a:t>“bo‘g‘in” </a:t>
            </a:r>
            <a:r>
              <a:rPr lang="ms-MY" sz="1800" i="0" dirty="0"/>
              <a:t>so‘zi Word uchun 3 ta so‘zga aylanadi: </a:t>
            </a:r>
            <a:r>
              <a:rPr lang="ms-MY" sz="1800" i="0" dirty="0" smtClean="0"/>
              <a:t>“bo”, “g” </a:t>
            </a:r>
            <a:r>
              <a:rPr lang="ms-MY" sz="1800" i="0" dirty="0"/>
              <a:t>va </a:t>
            </a:r>
            <a:r>
              <a:rPr lang="ms-MY" sz="1800" i="0" dirty="0" smtClean="0"/>
              <a:t>“in”.</a:t>
            </a:r>
            <a:endParaRPr lang="ru-RU" sz="1800" i="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929030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430887"/>
          </a:xfrm>
        </p:spPr>
        <p:txBody>
          <a:bodyPr/>
          <a:lstStyle/>
          <a:p>
            <a:pPr algn="ctr"/>
            <a:r>
              <a:rPr lang="en-US" sz="2800" dirty="0" smtClean="0"/>
              <a:t>HUJJATNI SAQLASH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500" y="479425"/>
            <a:ext cx="5486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ms-MY" dirty="0" smtClean="0">
                <a:latin typeface="Arial" panose="020B0604020202020204" pitchFamily="34" charset="0"/>
                <a:cs typeface="Arial" panose="020B0604020202020204" pitchFamily="34" charset="0"/>
              </a:rPr>
              <a:t>irinchi </a:t>
            </a:r>
            <a:r>
              <a:rPr lang="ms-MY" dirty="0">
                <a:latin typeface="Arial" panose="020B0604020202020204" pitchFamily="34" charset="0"/>
                <a:cs typeface="Arial" panose="020B0604020202020204" pitchFamily="34" charset="0"/>
              </a:rPr>
              <a:t>marta </a:t>
            </a:r>
            <a:r>
              <a:rPr lang="ms-MY" dirty="0" smtClean="0">
                <a:latin typeface="Arial" panose="020B0604020202020204" pitchFamily="34" charset="0"/>
                <a:cs typeface="Arial" panose="020B0604020202020204" pitchFamily="34" charset="0"/>
              </a:rPr>
              <a:t>saqlanayotgan </a:t>
            </a:r>
            <a:r>
              <a:rPr lang="ms-MY" dirty="0">
                <a:latin typeface="Arial" panose="020B0604020202020204" pitchFamily="34" charset="0"/>
                <a:cs typeface="Arial" panose="020B0604020202020204" pitchFamily="34" charset="0"/>
              </a:rPr>
              <a:t>bo‘lsa, </a:t>
            </a:r>
            <a:r>
              <a:rPr lang="ms-MY" b="1" dirty="0">
                <a:latin typeface="Arial" panose="020B0604020202020204" pitchFamily="34" charset="0"/>
                <a:cs typeface="Arial" panose="020B0604020202020204" pitchFamily="34" charset="0"/>
              </a:rPr>
              <a:t>Fayl </a:t>
            </a:r>
            <a:r>
              <a:rPr lang="ms-MY" dirty="0">
                <a:latin typeface="Arial" panose="020B0604020202020204" pitchFamily="34" charset="0"/>
                <a:cs typeface="Arial" panose="020B0604020202020204" pitchFamily="34" charset="0"/>
              </a:rPr>
              <a:t>menyusidan </a:t>
            </a:r>
            <a:r>
              <a:rPr lang="ms-MY" b="1" dirty="0">
                <a:latin typeface="Arial" panose="020B0604020202020204" pitchFamily="34" charset="0"/>
                <a:cs typeface="Arial" panose="020B0604020202020204" pitchFamily="34" charset="0"/>
              </a:rPr>
              <a:t>Saqlash </a:t>
            </a:r>
            <a:r>
              <a:rPr lang="ms-MY" dirty="0">
                <a:latin typeface="Arial" panose="020B0604020202020204" pitchFamily="34" charset="0"/>
                <a:cs typeface="Arial" panose="020B0604020202020204" pitchFamily="34" charset="0"/>
              </a:rPr>
              <a:t>(Сохранить) yoki «...</a:t>
            </a:r>
            <a:r>
              <a:rPr lang="ms-MY" b="1" dirty="0">
                <a:latin typeface="Arial" panose="020B0604020202020204" pitchFamily="34" charset="0"/>
                <a:cs typeface="Arial" panose="020B0604020202020204" pitchFamily="34" charset="0"/>
              </a:rPr>
              <a:t>kabi saqlash</a:t>
            </a:r>
            <a:r>
              <a:rPr lang="ms-MY" dirty="0">
                <a:latin typeface="Arial" panose="020B0604020202020204" pitchFamily="34" charset="0"/>
                <a:cs typeface="Arial" panose="020B0604020202020204" pitchFamily="34" charset="0"/>
              </a:rPr>
              <a:t>» (Сохранить как …) buyrug‘i tanlanadi.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0" r="85134" b="41079"/>
          <a:stretch/>
        </p:blipFill>
        <p:spPr bwMode="auto">
          <a:xfrm>
            <a:off x="3416300" y="1391343"/>
            <a:ext cx="2133600" cy="175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4"/>
          <p:cNvSpPr/>
          <p:nvPr/>
        </p:nvSpPr>
        <p:spPr>
          <a:xfrm rot="411588">
            <a:off x="2647377" y="1315142"/>
            <a:ext cx="762000" cy="15240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102937" y="2526966"/>
            <a:ext cx="2133601" cy="609600"/>
          </a:xfrm>
          <a:prstGeom prst="wedgeRectCallout">
            <a:avLst>
              <a:gd name="adj1" fmla="val 117927"/>
              <a:gd name="adj2" fmla="val -188010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Boshqa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nomda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yoki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papkada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saqlash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673099" y="1546224"/>
            <a:ext cx="2133601" cy="609600"/>
          </a:xfrm>
          <a:prstGeom prst="wedgeRectCallout">
            <a:avLst>
              <a:gd name="adj1" fmla="val 88604"/>
              <a:gd name="adj2" fmla="val -49852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Hujjatni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birinchi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marta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yoki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joriy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saqlash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780104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en-US" sz="2400" dirty="0"/>
              <a:t>HUJJATNI SAQLASH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858" y="555625"/>
            <a:ext cx="55532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sz="2000" dirty="0">
                <a:latin typeface="Arial" panose="020B0604020202020204" pitchFamily="34" charset="0"/>
                <a:cs typeface="Arial" panose="020B0604020202020204" pitchFamily="34" charset="0"/>
              </a:rPr>
              <a:t>Agar hujjat birinchi marta saqlanayotgan bo‘lsa, unga nom berish  shart. Buning uchun: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000" lvl="1" indent="-360000" algn="just">
              <a:buFont typeface="Wingdings" panose="05000000000000000000" pitchFamily="2" charset="2"/>
              <a:buChar char="Ø"/>
            </a:pPr>
            <a:r>
              <a:rPr lang="ms-MY" sz="2000" dirty="0">
                <a:latin typeface="Arial" panose="020B0604020202020204" pitchFamily="34" charset="0"/>
                <a:cs typeface="Arial" panose="020B0604020202020204" pitchFamily="34" charset="0"/>
              </a:rPr>
              <a:t>dastur tomonidan tavsiya etilgan, masalan, </a:t>
            </a:r>
            <a:r>
              <a:rPr lang="ms-MY" sz="2000" b="1" dirty="0">
                <a:latin typeface="Arial" panose="020B0604020202020204" pitchFamily="34" charset="0"/>
                <a:cs typeface="Arial" panose="020B0604020202020204" pitchFamily="34" charset="0"/>
              </a:rPr>
              <a:t>Документ1</a:t>
            </a:r>
            <a:r>
              <a:rPr lang="ms-MY" sz="2000" dirty="0">
                <a:latin typeface="Arial" panose="020B0604020202020204" pitchFamily="34" charset="0"/>
                <a:cs typeface="Arial" panose="020B0604020202020204" pitchFamily="34" charset="0"/>
              </a:rPr>
              <a:t> yoki </a:t>
            </a:r>
            <a:r>
              <a:rPr lang="ms-MY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hujjatning </a:t>
            </a:r>
            <a:r>
              <a:rPr lang="ms-MY" sz="2000" dirty="0">
                <a:latin typeface="Arial" panose="020B0604020202020204" pitchFamily="34" charset="0"/>
                <a:cs typeface="Arial" panose="020B0604020202020204" pitchFamily="34" charset="0"/>
              </a:rPr>
              <a:t>birinchi satridagi matn qismi kabi nomda saqlash;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000" indent="-360000" algn="just">
              <a:buFont typeface="Wingdings" panose="05000000000000000000" pitchFamily="2" charset="2"/>
              <a:buChar char="Ø"/>
            </a:pPr>
            <a:r>
              <a:rPr lang="ms-MY" sz="2000" dirty="0">
                <a:latin typeface="Arial" panose="020B0604020202020204" pitchFamily="34" charset="0"/>
                <a:cs typeface="Arial" panose="020B0604020202020204" pitchFamily="34" charset="0"/>
              </a:rPr>
              <a:t>foydalanuvchi tomonidan berilgan </a:t>
            </a:r>
            <a:r>
              <a:rPr lang="ms-MY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hujjat mazmuniga mos nomda saqlash.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289435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002" y="-8255"/>
            <a:ext cx="3898097" cy="500441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           SAVOL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04002" y="622293"/>
            <a:ext cx="5036352" cy="1000132"/>
          </a:xfrm>
          <a:prstGeom prst="rect">
            <a:avLst/>
          </a:prstGeom>
        </p:spPr>
        <p:txBody>
          <a:bodyPr lIns="51481" tIns="25740" rIns="51481" bIns="25740">
            <a:noAutofit/>
          </a:bodyPr>
          <a:lstStyle/>
          <a:p>
            <a:pPr lvl="0" algn="ctr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MS Word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interfeysi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nimalar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iborat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749300" y="1685134"/>
            <a:ext cx="4041049" cy="1461291"/>
          </a:xfrm>
          <a:prstGeom prst="flowChartAlternateProcess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1481" tIns="25740" rIns="51481" bIns="25740" rtlCol="0" anchor="ctr"/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Sarlavhalar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satri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Menyular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satri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Tasma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sohasi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Holat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satri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Tezkor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panel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63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/>
              <a:t>HUJJATNI SAQLASH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9700" y="555625"/>
            <a:ext cx="5562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s-MY" sz="2400" dirty="0">
                <a:latin typeface="Arial" panose="020B0604020202020204" pitchFamily="34" charset="0"/>
                <a:cs typeface="Arial" panose="020B0604020202020204" pitchFamily="34" charset="0"/>
              </a:rPr>
              <a:t>Yangi saqlanayotgan hujjatga joriy papkada avval saqlab qo‘yilgan hujjat nomi berilganda dasturning </a:t>
            </a:r>
            <a:r>
              <a:rPr lang="ms-MY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“Заменить” </a:t>
            </a:r>
            <a:r>
              <a:rPr lang="ms-MY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s-MY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Almashtirilsin</a:t>
            </a:r>
            <a:r>
              <a:rPr lang="ms-MY" sz="2400" dirty="0">
                <a:latin typeface="Arial" panose="020B0604020202020204" pitchFamily="34" charset="0"/>
                <a:cs typeface="Arial" panose="020B0604020202020204" pitchFamily="34" charset="0"/>
              </a:rPr>
              <a:t>) taklifi qabul qilinsa, avvalgi hujjat o‘chib ketadi va o‘rniga yangi hujjat yoziladi!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659354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/>
              <a:t>HUJJATNI SAQLASH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561808"/>
            <a:ext cx="3276600" cy="258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ая выноска 6"/>
          <p:cNvSpPr/>
          <p:nvPr/>
        </p:nvSpPr>
        <p:spPr>
          <a:xfrm>
            <a:off x="139700" y="971784"/>
            <a:ext cx="1752601" cy="535361"/>
          </a:xfrm>
          <a:prstGeom prst="wedgeRectCallout">
            <a:avLst>
              <a:gd name="adj1" fmla="val 83149"/>
              <a:gd name="adj2" fmla="val 37651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Kerakli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papka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uz-Cyrl-UZ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Папка)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tanlanadi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139700" y="1589112"/>
            <a:ext cx="1752601" cy="535361"/>
          </a:xfrm>
          <a:prstGeom prst="wedgeRectCallout">
            <a:avLst>
              <a:gd name="adj1" fmla="val 92417"/>
              <a:gd name="adj2" fmla="val 7922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Faylga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nom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beriladi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149058" y="2388231"/>
            <a:ext cx="1752601" cy="535361"/>
          </a:xfrm>
          <a:prstGeom prst="wedgeRectCallout">
            <a:avLst>
              <a:gd name="adj1" fmla="val 200884"/>
              <a:gd name="adj2" fmla="val 6012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Saqlash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Сохранить) 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907105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0" y="576010"/>
            <a:ext cx="3200400" cy="251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0" r="85558" b="85406"/>
          <a:stretch/>
        </p:blipFill>
        <p:spPr bwMode="auto">
          <a:xfrm>
            <a:off x="139701" y="1271671"/>
            <a:ext cx="2362199" cy="83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/>
              <a:t>HUJJATNI SAQLASH</a:t>
            </a:r>
            <a:endParaRPr lang="ru-RU" dirty="0"/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149058" y="2388231"/>
            <a:ext cx="2276642" cy="758194"/>
          </a:xfrm>
          <a:prstGeom prst="wedgeRectCallout">
            <a:avLst>
              <a:gd name="adj1" fmla="val 32236"/>
              <a:gd name="adj2" fmla="val -11173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“…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kabi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saqlash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boshqa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nom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yoki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boshqa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papkada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saqlash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893297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430887"/>
          </a:xfrm>
        </p:spPr>
        <p:txBody>
          <a:bodyPr/>
          <a:lstStyle/>
          <a:p>
            <a:pPr algn="ctr"/>
            <a:r>
              <a:rPr lang="en-US" sz="2800" dirty="0" smtClean="0"/>
              <a:t>MUSTAHKAMLASH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3500" y="479425"/>
            <a:ext cx="5638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2000" algn="just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menyu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hujjat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sahifa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qilinadi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5" r="4637" b="24941"/>
          <a:stretch/>
        </p:blipFill>
        <p:spPr bwMode="auto">
          <a:xfrm>
            <a:off x="1892300" y="1317625"/>
            <a:ext cx="3732463" cy="184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углом 5"/>
          <p:cNvSpPr/>
          <p:nvPr/>
        </p:nvSpPr>
        <p:spPr>
          <a:xfrm>
            <a:off x="1383284" y="2003425"/>
            <a:ext cx="509016" cy="685800"/>
          </a:xfrm>
          <a:prstGeom prst="ben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4064" y="2689225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Hosil</a:t>
            </a:r>
            <a:r>
              <a:rPr lang="en-US" dirty="0" smtClean="0"/>
              <a:t> </a:t>
            </a:r>
            <a:r>
              <a:rPr lang="en-US" dirty="0" err="1" smtClean="0"/>
              <a:t>qilish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4502098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00" y="102424"/>
            <a:ext cx="5638800" cy="276999"/>
          </a:xfrm>
        </p:spPr>
        <p:txBody>
          <a:bodyPr/>
          <a:lstStyle/>
          <a:p>
            <a:pPr algn="ctr"/>
            <a:r>
              <a:rPr lang="en-US" sz="1800" dirty="0" smtClean="0"/>
              <a:t>MUSTAQIL BAJARISH UCHUN TOPSHIRIQLAR: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88900" y="555625"/>
            <a:ext cx="563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Darslikdagi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3-mavzuni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asrligimizning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19-sahifasidagi </a:t>
            </a: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5-6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mashqlarni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00" y="2057400"/>
            <a:ext cx="2133600" cy="100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16400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002" y="-8255"/>
            <a:ext cx="3898097" cy="500441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           SAVOL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96884" y="622293"/>
            <a:ext cx="4458168" cy="995362"/>
          </a:xfrm>
          <a:prstGeom prst="rect">
            <a:avLst/>
          </a:prstGeom>
        </p:spPr>
        <p:txBody>
          <a:bodyPr lIns="51481" tIns="25740" rIns="51481" bIns="25740">
            <a:noAutofit/>
          </a:bodyPr>
          <a:lstStyle/>
          <a:p>
            <a:pPr lvl="0" algn="ctr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MS Word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dasturida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ishni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yakunlash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qaysi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tezkor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klavishlardan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foydalaniladi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739760" y="1836739"/>
            <a:ext cx="4241707" cy="92998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1481" tIns="25740" rIns="51481" bIns="25740" rtlCol="0" anchor="ctr"/>
          <a:lstStyle/>
          <a:p>
            <a:pPr algn="ctr"/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ALT + F4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26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3500" y="22225"/>
            <a:ext cx="5702300" cy="492443"/>
          </a:xfrm>
        </p:spPr>
        <p:txBody>
          <a:bodyPr/>
          <a:lstStyle/>
          <a:p>
            <a:pPr algn="ctr"/>
            <a:r>
              <a:rPr lang="en-US" sz="3200" dirty="0" smtClean="0"/>
              <a:t>SAVOL</a:t>
            </a:r>
            <a:endParaRPr lang="ru-RU" sz="32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330700" y="860425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92100" y="555624"/>
            <a:ext cx="525780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 w="11430"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Hujjatga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11430"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oid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11430"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dastlabki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11430"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atamalar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11430"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nima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?</a:t>
            </a:r>
            <a:endParaRPr lang="ru-RU" sz="2800" b="1" dirty="0">
              <a:ln w="11430"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54100" y="1774825"/>
            <a:ext cx="1447800" cy="30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97911" y="2123574"/>
            <a:ext cx="1447800" cy="30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SATR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730500" y="2469816"/>
            <a:ext cx="1447800" cy="30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HOSHIYA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721100" y="2807033"/>
            <a:ext cx="1676400" cy="30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BOSH SATR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102532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002" y="-8255"/>
            <a:ext cx="3898097" cy="500441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             SAVOL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92592" y="555625"/>
            <a:ext cx="4704415" cy="1357485"/>
          </a:xfrm>
          <a:prstGeom prst="rect">
            <a:avLst/>
          </a:prstGeom>
        </p:spPr>
        <p:txBody>
          <a:bodyPr lIns="51481" tIns="25740" rIns="51481" bIns="2574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Word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dasturida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saqlangan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hujjat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qaysi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papkaga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joylashadi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311132" y="1979615"/>
            <a:ext cx="5105400" cy="101497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1481" tIns="25740" rIns="51481" bIns="25740" rtlCol="0" anchor="ctr"/>
          <a:lstStyle/>
          <a:p>
            <a:pPr algn="ctr"/>
            <a:r>
              <a:rPr lang="uz-Cyrl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Мои документ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ы </a:t>
            </a:r>
          </a:p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qisqa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nomi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uz-Cyrl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окумент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ы)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37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en-US" sz="2400" dirty="0" smtClean="0"/>
              <a:t>HUJJAT HOSIL QILISH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100" y="708025"/>
            <a:ext cx="5257800" cy="2062103"/>
          </a:xfrm>
        </p:spPr>
        <p:txBody>
          <a:bodyPr/>
          <a:lstStyle/>
          <a:p>
            <a:pPr marL="342900" indent="-342900">
              <a:buAutoNum type="arabicParenR"/>
            </a:pPr>
            <a:r>
              <a:rPr lang="en-US" sz="2000" dirty="0" err="1" smtClean="0"/>
              <a:t>Ishga</a:t>
            </a:r>
            <a:r>
              <a:rPr lang="en-US" sz="2000" dirty="0" smtClean="0"/>
              <a:t> </a:t>
            </a:r>
            <a:r>
              <a:rPr lang="en-US" sz="2000" dirty="0" err="1" smtClean="0"/>
              <a:t>tushirilgan</a:t>
            </a:r>
            <a:r>
              <a:rPr lang="en-US" sz="2000" dirty="0" smtClean="0"/>
              <a:t> </a:t>
            </a:r>
            <a:r>
              <a:rPr lang="en-US" sz="2000" dirty="0" err="1" smtClean="0"/>
              <a:t>dastur</a:t>
            </a:r>
            <a:r>
              <a:rPr lang="en-US" sz="2000" dirty="0" smtClean="0"/>
              <a:t> </a:t>
            </a:r>
            <a:r>
              <a:rPr lang="uz-Cyrl-UZ" sz="2000" dirty="0"/>
              <a:t> </a:t>
            </a:r>
            <a:r>
              <a:rPr lang="uz-Cyrl-UZ" sz="2000" dirty="0" smtClean="0"/>
              <a:t>                            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err="1" smtClean="0"/>
              <a:t>nomi</a:t>
            </a:r>
            <a:r>
              <a:rPr lang="en-US" sz="2000" dirty="0" smtClean="0"/>
              <a:t> </a:t>
            </a:r>
            <a:r>
              <a:rPr lang="en-US" sz="2000" dirty="0" err="1" smtClean="0"/>
              <a:t>bilan</a:t>
            </a:r>
            <a:r>
              <a:rPr lang="en-US" sz="2000" dirty="0" smtClean="0"/>
              <a:t> </a:t>
            </a:r>
            <a:r>
              <a:rPr lang="en-US" sz="2000" dirty="0" err="1" smtClean="0"/>
              <a:t>yangi</a:t>
            </a:r>
            <a:r>
              <a:rPr lang="en-US" sz="2000" dirty="0" smtClean="0"/>
              <a:t> </a:t>
            </a:r>
            <a:r>
              <a:rPr lang="en-US" sz="2000" dirty="0" err="1" smtClean="0"/>
              <a:t>hujjat</a:t>
            </a:r>
            <a:r>
              <a:rPr lang="en-US" sz="2000" dirty="0" smtClean="0"/>
              <a:t> </a:t>
            </a:r>
            <a:r>
              <a:rPr lang="en-US" sz="2000" dirty="0" err="1" smtClean="0"/>
              <a:t>hosil</a:t>
            </a:r>
            <a:r>
              <a:rPr lang="en-US" sz="2000" dirty="0" smtClean="0"/>
              <a:t> </a:t>
            </a:r>
            <a:r>
              <a:rPr lang="en-US" sz="2000" dirty="0" err="1" smtClean="0"/>
              <a:t>qilishni</a:t>
            </a:r>
            <a:r>
              <a:rPr lang="en-US" sz="2000" dirty="0" smtClean="0"/>
              <a:t> </a:t>
            </a:r>
            <a:r>
              <a:rPr lang="en-US" sz="2000" dirty="0" err="1" smtClean="0"/>
              <a:t>taklif</a:t>
            </a:r>
            <a:r>
              <a:rPr lang="en-US" sz="2000" dirty="0" smtClean="0"/>
              <a:t> </a:t>
            </a:r>
            <a:r>
              <a:rPr lang="en-US" sz="2000" dirty="0" err="1" smtClean="0"/>
              <a:t>etadi</a:t>
            </a:r>
            <a:r>
              <a:rPr lang="en-US" sz="2000" dirty="0"/>
              <a:t>.</a:t>
            </a:r>
            <a:endParaRPr lang="en-US" sz="2000" dirty="0" smtClean="0"/>
          </a:p>
          <a:p>
            <a:endParaRPr lang="en-US" dirty="0"/>
          </a:p>
          <a:p>
            <a:r>
              <a:rPr lang="en-US" sz="2000" dirty="0" smtClean="0"/>
              <a:t>2) </a:t>
            </a:r>
            <a:r>
              <a:rPr lang="en-US" sz="2000" dirty="0" err="1" smtClean="0"/>
              <a:t>Fayl</a:t>
            </a:r>
            <a:r>
              <a:rPr lang="en-US" sz="2000" dirty="0" smtClean="0"/>
              <a:t> </a:t>
            </a:r>
            <a:r>
              <a:rPr lang="en-US" sz="2000" dirty="0" err="1" smtClean="0"/>
              <a:t>menyusidan</a:t>
            </a:r>
            <a:r>
              <a:rPr lang="en-US" sz="2000" dirty="0" smtClean="0"/>
              <a:t> </a:t>
            </a:r>
            <a:r>
              <a:rPr lang="en-US" sz="2000" b="1" dirty="0" err="1" smtClean="0"/>
              <a:t>Hosil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qilish</a:t>
            </a:r>
            <a:r>
              <a:rPr lang="en-US" sz="2000" b="1" dirty="0" smtClean="0"/>
              <a:t> </a:t>
            </a:r>
            <a:r>
              <a:rPr lang="en-US" sz="2000" dirty="0" smtClean="0"/>
              <a:t>(</a:t>
            </a:r>
            <a:r>
              <a:rPr lang="ru-RU" sz="2000" dirty="0" smtClean="0"/>
              <a:t>Создать) </a:t>
            </a:r>
            <a:r>
              <a:rPr lang="en-US" sz="2000" dirty="0" err="1" smtClean="0"/>
              <a:t>buyrug‘i</a:t>
            </a:r>
            <a:r>
              <a:rPr lang="en-US" sz="2000" dirty="0" smtClean="0"/>
              <a:t> </a:t>
            </a:r>
            <a:r>
              <a:rPr lang="en-US" sz="2000" dirty="0" err="1" smtClean="0"/>
              <a:t>tanlanadi</a:t>
            </a:r>
            <a:r>
              <a:rPr lang="en-US" sz="2000" dirty="0" smtClean="0"/>
              <a:t>. </a:t>
            </a:r>
            <a:r>
              <a:rPr lang="en-US" sz="2000" dirty="0" err="1" smtClean="0"/>
              <a:t>Natijada</a:t>
            </a:r>
            <a:r>
              <a:rPr lang="en-US" sz="2000" dirty="0"/>
              <a:t>,</a:t>
            </a:r>
            <a:r>
              <a:rPr lang="en-US" sz="2000" dirty="0" smtClean="0"/>
              <a:t> </a:t>
            </a:r>
            <a:r>
              <a:rPr lang="en-US" sz="2000" dirty="0" err="1" smtClean="0"/>
              <a:t>matn</a:t>
            </a:r>
            <a:r>
              <a:rPr lang="en-US" sz="2000" dirty="0" smtClean="0"/>
              <a:t> </a:t>
            </a:r>
            <a:r>
              <a:rPr lang="en-US" sz="2000" dirty="0" err="1" smtClean="0"/>
              <a:t>terish</a:t>
            </a:r>
            <a:r>
              <a:rPr lang="en-US" sz="2000" dirty="0" smtClean="0"/>
              <a:t> </a:t>
            </a:r>
            <a:r>
              <a:rPr lang="en-US" sz="2000" dirty="0" err="1" smtClean="0"/>
              <a:t>uchun</a:t>
            </a:r>
            <a:r>
              <a:rPr lang="en-US" sz="2000" dirty="0" smtClean="0"/>
              <a:t> </a:t>
            </a:r>
            <a:r>
              <a:rPr lang="en-US" sz="2000" dirty="0" err="1" smtClean="0"/>
              <a:t>yangi</a:t>
            </a:r>
            <a:r>
              <a:rPr lang="en-US" sz="2000" dirty="0" smtClean="0"/>
              <a:t> </a:t>
            </a:r>
            <a:r>
              <a:rPr lang="en-US" sz="2000" dirty="0" err="1" smtClean="0"/>
              <a:t>sahifa</a:t>
            </a:r>
            <a:r>
              <a:rPr lang="en-US" sz="2000" dirty="0" smtClean="0"/>
              <a:t> </a:t>
            </a:r>
            <a:r>
              <a:rPr lang="en-US" sz="2000" dirty="0" err="1" smtClean="0"/>
              <a:t>hosil</a:t>
            </a:r>
            <a:r>
              <a:rPr lang="en-US" sz="2000" dirty="0" smtClean="0"/>
              <a:t> </a:t>
            </a:r>
            <a:r>
              <a:rPr lang="en-US" sz="2000" dirty="0" err="1" smtClean="0"/>
              <a:t>bo‘ladi</a:t>
            </a:r>
            <a:r>
              <a:rPr lang="en-US" sz="2000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16300" y="726574"/>
            <a:ext cx="1328930" cy="3077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z-Cyrl-UZ" sz="1400" b="1" i="1" kern="0" dirty="0">
                <a:solidFill>
                  <a:srgbClr val="231F20"/>
                </a:solidFill>
                <a:latin typeface="Arial"/>
                <a:cs typeface="Arial"/>
              </a:rPr>
              <a:t>Документ1</a:t>
            </a:r>
            <a:endParaRPr lang="ru-RU" sz="1400" b="1" i="1" kern="0" dirty="0">
              <a:solidFill>
                <a:srgbClr val="231F2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1148841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HUJJAT HOSIL QILISH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470025"/>
            <a:ext cx="5410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5900" y="546695"/>
            <a:ext cx="5486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dirty="0">
                <a:latin typeface="Arial" panose="020B0604020202020204" pitchFamily="34" charset="0"/>
                <a:cs typeface="Arial" panose="020B0604020202020204" pitchFamily="34" charset="0"/>
              </a:rPr>
              <a:t>Ba’zi klavishlar ustiga bir nechta belgi tasviri tushirilgan bo‘ladi </a:t>
            </a:r>
            <a:r>
              <a:rPr lang="ms-MY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ms-MY" dirty="0">
                <a:latin typeface="Arial" panose="020B0604020202020204" pitchFamily="34" charset="0"/>
                <a:cs typeface="Arial" panose="020B0604020202020204" pitchFamily="34" charset="0"/>
              </a:rPr>
              <a:t>Bu tasvirlar, odatda, yoki harflarni, yoki maxsus belgilarni </a:t>
            </a:r>
            <a:r>
              <a:rPr lang="ms-MY" dirty="0" smtClean="0">
                <a:latin typeface="Arial" panose="020B0604020202020204" pitchFamily="34" charset="0"/>
                <a:cs typeface="Arial" panose="020B0604020202020204" pitchFamily="34" charset="0"/>
              </a:rPr>
              <a:t>ifodalaydi</a:t>
            </a:r>
            <a:r>
              <a:rPr lang="ms-MY" dirty="0">
                <a:latin typeface="Arial" panose="020B0604020202020204" pitchFamily="34" charset="0"/>
                <a:cs typeface="Arial" panose="020B0604020202020204" pitchFamily="34" charset="0"/>
              </a:rPr>
              <a:t>. Masalan: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0763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HUJJAT HOSIL QILISH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" y="2384425"/>
            <a:ext cx="563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9700" y="555625"/>
            <a:ext cx="5562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00" algn="just"/>
            <a:r>
              <a:rPr lang="ms-MY" sz="2000" dirty="0">
                <a:latin typeface="Arial" panose="020B0604020202020204" pitchFamily="34" charset="0"/>
                <a:cs typeface="Arial" panose="020B0604020202020204" pitchFamily="34" charset="0"/>
              </a:rPr>
              <a:t>Bu klavishlardan biri bosilganda, unda tasvirlangan harf yoki </a:t>
            </a:r>
            <a:r>
              <a:rPr lang="ms-MY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maxsus </a:t>
            </a:r>
            <a:r>
              <a:rPr lang="ms-MY" sz="2000" dirty="0">
                <a:latin typeface="Arial" panose="020B0604020202020204" pitchFamily="34" charset="0"/>
                <a:cs typeface="Arial" panose="020B0604020202020204" pitchFamily="34" charset="0"/>
              </a:rPr>
              <a:t>belgilardan qaysi biri hujjatda aks etishi klaviatura ishlayotgan til holatiga bog‘liq. Klaviatura foydalanuvchi tomonidan tanlangan, </a:t>
            </a:r>
            <a:r>
              <a:rPr lang="ms-MY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ms-MY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968260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HUJJAT HOSIL QILISH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0566" y="502746"/>
            <a:ext cx="55055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sz="2400" b="1" dirty="0">
                <a:latin typeface="Arial" panose="020B0604020202020204" pitchFamily="34" charset="0"/>
                <a:cs typeface="Arial" panose="020B0604020202020204" pitchFamily="34" charset="0"/>
              </a:rPr>
              <a:t>Masalalar </a:t>
            </a:r>
            <a:r>
              <a:rPr lang="ms-MY" sz="2400" dirty="0">
                <a:latin typeface="Arial" panose="020B0604020202020204" pitchFamily="34" charset="0"/>
                <a:cs typeface="Arial" panose="020B0604020202020204" pitchFamily="34" charset="0"/>
              </a:rPr>
              <a:t>panelining o‘ng tomonida joylashgan til panelida aks etadi.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0566" y="1341931"/>
            <a:ext cx="55055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sz="2800" dirty="0">
                <a:latin typeface="Arial" panose="020B0604020202020204" pitchFamily="34" charset="0"/>
                <a:cs typeface="Arial" panose="020B0604020202020204" pitchFamily="34" charset="0"/>
              </a:rPr>
              <a:t>Til panelida yuqoridagi 3 til holatiga </a:t>
            </a:r>
            <a:r>
              <a:rPr lang="ms-MY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mos       yoki      , yoki        </a:t>
            </a:r>
          </a:p>
          <a:p>
            <a:endParaRPr lang="ms-MY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s-MY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tugmalaridan biri aks etib turadi.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44952" y="1926706"/>
            <a:ext cx="445956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EN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44900" y="1894440"/>
            <a:ext cx="465192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RU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92700" y="1894440"/>
            <a:ext cx="445956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UZ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72814901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6128</TotalTime>
  <Words>589</Words>
  <Application>Microsoft Office PowerPoint</Application>
  <PresentationFormat>Произвольный</PresentationFormat>
  <Paragraphs>96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Informatika va axborot texnologiyalari</vt:lpstr>
      <vt:lpstr>           SAVOL</vt:lpstr>
      <vt:lpstr>           SAVOL</vt:lpstr>
      <vt:lpstr>SAVOL</vt:lpstr>
      <vt:lpstr>             SAVOL</vt:lpstr>
      <vt:lpstr>HUJJAT HOSIL QILISH</vt:lpstr>
      <vt:lpstr>HUJJAT HOSIL QILISH</vt:lpstr>
      <vt:lpstr>HUJJAT HOSIL QILISH</vt:lpstr>
      <vt:lpstr>HUJJAT HOSIL QILISH</vt:lpstr>
      <vt:lpstr>TIL HOLATLARIDAN KERAGINI TANLASH </vt:lpstr>
      <vt:lpstr>TIL PANELINI TANLASH </vt:lpstr>
      <vt:lpstr> TIL PANELI </vt:lpstr>
      <vt:lpstr>Quyi registrda:</vt:lpstr>
      <vt:lpstr>YUQORI REGISTR BILAN ISHLASH</vt:lpstr>
      <vt:lpstr>YUQORI REGISTRDA:</vt:lpstr>
      <vt:lpstr>Caps Lock indikatori</vt:lpstr>
      <vt:lpstr>Yozishdagi muammolarni hal etishda:</vt:lpstr>
      <vt:lpstr>HUJJATNI SAQLASH</vt:lpstr>
      <vt:lpstr>HUJJATNI SAQLASH</vt:lpstr>
      <vt:lpstr>HUJJATNI SAQLASH</vt:lpstr>
      <vt:lpstr>HUJJATNI SAQLASH</vt:lpstr>
      <vt:lpstr>HUJJATNI SAQLASH</vt:lpstr>
      <vt:lpstr>MUSTAHKAMLASH</vt:lpstr>
      <vt:lpstr>MUSTAQIL BAJARISH UCHUN TOPSHIRIQLAR: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Informatika va AT</dc:title>
  <dc:creator>user1</dc:creator>
  <cp:lastModifiedBy>user1</cp:lastModifiedBy>
  <cp:revision>143</cp:revision>
  <dcterms:created xsi:type="dcterms:W3CDTF">2020-04-13T08:05:16Z</dcterms:created>
  <dcterms:modified xsi:type="dcterms:W3CDTF">2020-09-08T13:10:49Z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