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84" r:id="rId4"/>
    <p:sldId id="283" r:id="rId5"/>
    <p:sldId id="286" r:id="rId6"/>
    <p:sldId id="287" r:id="rId7"/>
    <p:sldId id="285" r:id="rId8"/>
    <p:sldId id="288" r:id="rId9"/>
    <p:sldId id="268" r:id="rId10"/>
    <p:sldId id="282" r:id="rId11"/>
    <p:sldId id="289" r:id="rId12"/>
    <p:sldId id="264" r:id="rId13"/>
    <p:sldId id="280" r:id="rId14"/>
    <p:sldId id="277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4D479-C722-486B-BA9F-C5697C35449A}" type="doc">
      <dgm:prSet loTypeId="urn:microsoft.com/office/officeart/2005/8/layout/equation2" loCatId="process" qsTypeId="urn:microsoft.com/office/officeart/2005/8/quickstyle/simple1" qsCatId="simple" csTypeId="urn:microsoft.com/office/officeart/2005/8/colors/accent6_1" csCatId="accent6" phldr="1"/>
      <dgm:spPr/>
    </dgm:pt>
    <dgm:pt modelId="{817A548A-31FC-48B8-9A6E-80F30F6B65DF}">
      <dgm:prSet phldrT="[Текст]"/>
      <dgm:spPr>
        <a:ln w="57150">
          <a:solidFill>
            <a:srgbClr val="EB45B4"/>
          </a:solidFill>
        </a:ln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29818-D672-4F28-BCC9-A85BB61C754C}" type="parTrans" cxnId="{BF7B99CE-3E20-48A6-A4BD-E613D7F7A34D}">
      <dgm:prSet/>
      <dgm:spPr/>
      <dgm:t>
        <a:bodyPr/>
        <a:lstStyle/>
        <a:p>
          <a:endParaRPr lang="ru-RU"/>
        </a:p>
      </dgm:t>
    </dgm:pt>
    <dgm:pt modelId="{7B049AF6-0BFC-41D5-9D5E-3F1DB4EAE103}" type="sibTrans" cxnId="{BF7B99CE-3E20-48A6-A4BD-E613D7F7A34D}">
      <dgm:prSet/>
      <dgm:spPr/>
      <dgm:t>
        <a:bodyPr/>
        <a:lstStyle/>
        <a:p>
          <a:endParaRPr lang="ru-RU"/>
        </a:p>
      </dgm:t>
    </dgm:pt>
    <dgm:pt modelId="{706CF8FE-F782-4629-A16C-C83B6BBABE5A}" type="pres">
      <dgm:prSet presAssocID="{FBC4D479-C722-486B-BA9F-C5697C35449A}" presName="Name0" presStyleCnt="0">
        <dgm:presLayoutVars>
          <dgm:dir/>
          <dgm:resizeHandles val="exact"/>
        </dgm:presLayoutVars>
      </dgm:prSet>
      <dgm:spPr/>
    </dgm:pt>
    <dgm:pt modelId="{A37FF8CB-1997-4B5C-929D-156BB89F6161}" type="pres">
      <dgm:prSet presAssocID="{FBC4D479-C722-486B-BA9F-C5697C35449A}" presName="vNodes" presStyleCnt="0"/>
      <dgm:spPr/>
    </dgm:pt>
    <dgm:pt modelId="{4D7D6381-FA07-4E2D-BECB-ED2237801159}" type="pres">
      <dgm:prSet presAssocID="{FBC4D479-C722-486B-BA9F-C5697C35449A}" presName="lastNode" presStyleLbl="node1" presStyleIdx="0" presStyleCnt="1" custScaleX="100000" custScaleY="50244" custLinFactNeighborX="-3309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01655-53BB-40B6-B3B2-1176C9BE6ACC}" type="presOf" srcId="{FBC4D479-C722-486B-BA9F-C5697C35449A}" destId="{706CF8FE-F782-4629-A16C-C83B6BBABE5A}" srcOrd="0" destOrd="0" presId="urn:microsoft.com/office/officeart/2005/8/layout/equation2"/>
    <dgm:cxn modelId="{5535D847-77C0-450C-AB1A-E20C077F7A36}" type="presOf" srcId="{817A548A-31FC-48B8-9A6E-80F30F6B65DF}" destId="{4D7D6381-FA07-4E2D-BECB-ED2237801159}" srcOrd="0" destOrd="0" presId="urn:microsoft.com/office/officeart/2005/8/layout/equation2"/>
    <dgm:cxn modelId="{BF7B99CE-3E20-48A6-A4BD-E613D7F7A34D}" srcId="{FBC4D479-C722-486B-BA9F-C5697C35449A}" destId="{817A548A-31FC-48B8-9A6E-80F30F6B65DF}" srcOrd="0" destOrd="0" parTransId="{45D29818-D672-4F28-BCC9-A85BB61C754C}" sibTransId="{7B049AF6-0BFC-41D5-9D5E-3F1DB4EAE103}"/>
    <dgm:cxn modelId="{5327626B-569E-4530-AE0A-69DDD838F5B2}" type="presParOf" srcId="{706CF8FE-F782-4629-A16C-C83B6BBABE5A}" destId="{A37FF8CB-1997-4B5C-929D-156BB89F6161}" srcOrd="0" destOrd="0" presId="urn:microsoft.com/office/officeart/2005/8/layout/equation2"/>
    <dgm:cxn modelId="{F2CB64C1-CDC2-4C10-B954-9F0071B8AC96}" type="presParOf" srcId="{706CF8FE-F782-4629-A16C-C83B6BBABE5A}" destId="{4D7D6381-FA07-4E2D-BECB-ED223780115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6381-FA07-4E2D-BECB-ED2237801159}">
      <dsp:nvSpPr>
        <dsp:cNvPr id="0" name=""/>
        <dsp:cNvSpPr/>
      </dsp:nvSpPr>
      <dsp:spPr>
        <a:xfrm>
          <a:off x="0" y="0"/>
          <a:ext cx="10804475" cy="5428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B45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2279" y="795000"/>
        <a:ext cx="7639917" cy="383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5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7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3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5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9156" y="2421222"/>
            <a:ext cx="1062538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ami a 13 ans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Il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américain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58478" y="2421222"/>
            <a:ext cx="370678" cy="18764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13699" y="289004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13699" y="263819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78225" y="578926"/>
            <a:ext cx="1276313" cy="105723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spcBef>
                <a:spcPts val="265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30" name="Picture 6" descr="French Clipart Book 691 - Clipart1001 - Free Clip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" y="294539"/>
            <a:ext cx="1534680" cy="11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1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7267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TextBox 22"/>
          <p:cNvSpPr txBox="1"/>
          <p:nvPr/>
        </p:nvSpPr>
        <p:spPr>
          <a:xfrm>
            <a:off x="249382" y="625281"/>
            <a:ext cx="115685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de </a:t>
            </a:r>
            <a:r>
              <a:rPr lang="fr-FR" sz="4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c'est</a:t>
            </a:r>
            <a:r>
              <a:rPr lang="fr-F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identifier une chose ou une personne, on utilise </a:t>
            </a:r>
          </a:p>
          <a:p>
            <a:pPr algn="ctr"/>
            <a:r>
              <a:rPr lang="fr-FR" sz="4400" b="1" i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c'est</a:t>
            </a:r>
            <a:r>
              <a:rPr lang="fr-FR" sz="4400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fr-FR" sz="4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sont </a:t>
            </a:r>
            <a:r>
              <a:rPr lang="fr-FR" sz="4400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pluriel) + nom.</a:t>
            </a:r>
          </a:p>
          <a:p>
            <a:r>
              <a:rPr lang="fr-FR" sz="4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F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br>
              <a:rPr lang="fr-F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fr-FR" sz="4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C'est</a:t>
            </a: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un livre.</a:t>
            </a:r>
            <a:b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fr-FR" sz="4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sont</a:t>
            </a: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des amis.</a:t>
            </a:r>
            <a:b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fr-FR" sz="4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C'est</a:t>
            </a: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un cousin.</a:t>
            </a:r>
            <a:b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fr-FR" sz="4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C'est</a:t>
            </a:r>
            <a:r>
              <a:rPr lang="fr-FR" sz="4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Sophie, ma voisine.</a:t>
            </a:r>
            <a:endParaRPr lang="fr-FR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22764" y="2064328"/>
            <a:ext cx="9171709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1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7267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TextBox 22"/>
          <p:cNvSpPr txBox="1"/>
          <p:nvPr/>
        </p:nvSpPr>
        <p:spPr>
          <a:xfrm>
            <a:off x="249382" y="710145"/>
            <a:ext cx="1156854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 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 </a:t>
            </a:r>
            <a:r>
              <a:rPr lang="fr-FR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décrire une chose ou une personne, </a:t>
            </a:r>
            <a:endParaRPr lang="fr-FR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 </a:t>
            </a:r>
            <a:endParaRPr lang="fr-FR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i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32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est/elle est</a:t>
            </a:r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fr-FR" sz="32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sont/elles</a:t>
            </a:r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sont) </a:t>
            </a:r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adjectif ou 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profession.</a:t>
            </a:r>
          </a:p>
          <a:p>
            <a:r>
              <a:rPr lang="fr-FR" sz="4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b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C'est un livre. </a:t>
            </a:r>
            <a:r>
              <a:rPr lang="fr-FR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</a:t>
            </a: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cher.</a:t>
            </a:r>
            <a:b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 sont des livres. </a:t>
            </a:r>
            <a:r>
              <a:rPr lang="fr-FR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sont</a:t>
            </a: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chers.</a:t>
            </a:r>
            <a:b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C'est un bon ami. </a:t>
            </a:r>
            <a:r>
              <a:rPr lang="fr-FR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</a:t>
            </a: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très gentil</a:t>
            </a:r>
            <a:r>
              <a:rPr lang="fr-FR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C'est Sophie. </a:t>
            </a:r>
            <a:r>
              <a:rPr lang="fr-FR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</a:t>
            </a: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belge. </a:t>
            </a:r>
            <a:r>
              <a:rPr lang="fr-FR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</a:t>
            </a:r>
            <a:r>
              <a:rPr lang="fr-FR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professeur.</a:t>
            </a:r>
            <a:endParaRPr lang="fr-FR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63088" y="1939636"/>
            <a:ext cx="8021785" cy="13855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83526" y="385629"/>
            <a:ext cx="8908473" cy="3207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385630"/>
            <a:ext cx="367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veux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ideoplayback (3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3525" y="969818"/>
            <a:ext cx="6636329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99632" y="527803"/>
            <a:ext cx="11902072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Associez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bonnes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1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7267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flipV="1">
            <a:off x="9074217" y="3495916"/>
            <a:ext cx="2958454" cy="520722"/>
          </a:xfrm>
          <a:prstGeom prst="curvedConnector3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482" t="41572" r="19441" b="27557"/>
          <a:stretch/>
        </p:blipFill>
        <p:spPr>
          <a:xfrm>
            <a:off x="49121" y="1414581"/>
            <a:ext cx="12003094" cy="3675446"/>
          </a:xfrm>
          <a:prstGeom prst="rect">
            <a:avLst/>
          </a:prstGeom>
        </p:spPr>
      </p:pic>
      <p:cxnSp>
        <p:nvCxnSpPr>
          <p:cNvPr id="19" name="Скругленная соединительная линия 18"/>
          <p:cNvCxnSpPr/>
          <p:nvPr/>
        </p:nvCxnSpPr>
        <p:spPr>
          <a:xfrm>
            <a:off x="3636818" y="2395488"/>
            <a:ext cx="2413850" cy="2342767"/>
          </a:xfrm>
          <a:prstGeom prst="curvedConnector3">
            <a:avLst>
              <a:gd name="adj1" fmla="val 83864"/>
            </a:avLst>
          </a:prstGeom>
          <a:ln w="38100">
            <a:solidFill>
              <a:srgbClr val="F33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3636818" y="2870848"/>
            <a:ext cx="2413850" cy="940954"/>
          </a:xfrm>
          <a:prstGeom prst="curvedConnector3">
            <a:avLst>
              <a:gd name="adj1" fmla="val 72958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>
            <a:off x="4164616" y="3325067"/>
            <a:ext cx="1886052" cy="973704"/>
          </a:xfrm>
          <a:prstGeom prst="curvedConnector3">
            <a:avLst>
              <a:gd name="adj1" fmla="val 76445"/>
            </a:avLst>
          </a:prstGeom>
          <a:ln w="3810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5400000" flipH="1" flipV="1">
            <a:off x="5208003" y="2969139"/>
            <a:ext cx="940956" cy="744374"/>
          </a:xfrm>
          <a:prstGeom prst="curvedConnector3">
            <a:avLst>
              <a:gd name="adj1" fmla="val 9711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rot="5400000" flipH="1" flipV="1">
            <a:off x="5345226" y="3512312"/>
            <a:ext cx="882579" cy="618975"/>
          </a:xfrm>
          <a:prstGeom prst="curvedConnector3">
            <a:avLst>
              <a:gd name="adj1" fmla="val 9709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/>
          <p:nvPr/>
        </p:nvCxnSpPr>
        <p:spPr>
          <a:xfrm rot="5400000" flipH="1" flipV="1">
            <a:off x="4038068" y="2832439"/>
            <a:ext cx="2342766" cy="1468866"/>
          </a:xfrm>
          <a:prstGeom prst="curvedConnector3">
            <a:avLst>
              <a:gd name="adj1" fmla="val 10263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2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10896642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Créer votre arbre généalogique.</a:t>
            </a:r>
            <a:endParaRPr lang="fr-F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Faire </a:t>
            </a:r>
            <a:r>
              <a:rPr lang="fr-FR" sz="4500" b="1" dirty="0"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FR" sz="4500" b="1" dirty="0"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on arbre généalogi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/>
          <a:stretch/>
        </p:blipFill>
        <p:spPr bwMode="auto">
          <a:xfrm>
            <a:off x="3175865" y="3040762"/>
            <a:ext cx="5192279" cy="37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4274"/>
              </p:ext>
            </p:extLst>
          </p:nvPr>
        </p:nvGraphicFramePr>
        <p:xfrm>
          <a:off x="1019662" y="1346661"/>
          <a:ext cx="10804476" cy="551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9700" y="57510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Aujourd’hui, on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7381" y="1840173"/>
            <a:ext cx="9136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vérifier votre devoir à la 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réviser </a:t>
            </a: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conjugaison des verbes « avoir » et « être » au Présent </a:t>
            </a:r>
            <a:endParaRPr lang="fr-FR" sz="36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réviser comment dire son âge, sa nationalité et sa profession en français</a:t>
            </a:r>
            <a:endParaRPr lang="fr-FR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 </a:t>
            </a: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utiliser les constructions « c’est » et « il est 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réviser les nombres 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omment prendre des notes en suivant la méthode Corn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" y="33913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25726" y="468097"/>
            <a:ext cx="6143794" cy="6453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devoir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46713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6499" y="1005992"/>
            <a:ext cx="9608170" cy="110703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Dessiner </a:t>
            </a:r>
            <a:r>
              <a:rPr lang="fr-F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 des cartes de 2 pays.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2 à la page 8</a:t>
            </a:r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8479842" y="1005992"/>
            <a:ext cx="636450" cy="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694" t="25852" r="23273" b="41951"/>
          <a:stretch/>
        </p:blipFill>
        <p:spPr>
          <a:xfrm>
            <a:off x="1965" y="2228455"/>
            <a:ext cx="12190035" cy="4629544"/>
          </a:xfrm>
          <a:prstGeom prst="rect">
            <a:avLst/>
          </a:prstGeom>
        </p:spPr>
      </p:pic>
      <p:pic>
        <p:nvPicPr>
          <p:cNvPr id="2054" name="Picture 6" descr="Le drapeau de l'Ouzbékistan – Les plus beaux drapeaux du mond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r="16557" b="12429"/>
          <a:stretch/>
        </p:blipFill>
        <p:spPr bwMode="auto">
          <a:xfrm>
            <a:off x="5317014" y="2951018"/>
            <a:ext cx="945241" cy="6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rapeau de la France ⚑ Histoire, achat et vente du pavillon français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24009" r="11523" b="25481"/>
          <a:stretch/>
        </p:blipFill>
        <p:spPr bwMode="auto">
          <a:xfrm>
            <a:off x="5350258" y="2304350"/>
            <a:ext cx="878752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rapeau de l'Afghanist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61" y="3605424"/>
            <a:ext cx="961811" cy="6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rapeau de l'Allemagne — Wikipé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15" y="4278042"/>
            <a:ext cx="911996" cy="5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5 ft x 3 ft 150 x 90 cm-DRAPEAU BELGE Belgique 100% Polyester-matière  Drapeau Banniere idéale pour Festival bar Club l'activité Décoration de  Fête: Amazon.fr: Sports et Loisi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58" y="4951441"/>
            <a:ext cx="860372" cy="4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rapeau flag Espagne, Espagnol ,150*90cm tissus 100% polyester neuf:  Amazon.fr: Jard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58" y="5561650"/>
            <a:ext cx="860372" cy="5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ichier:Flag of Luxembourg.svg — Wikipé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58" y="6226951"/>
            <a:ext cx="878752" cy="5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rapeau flag Anglais, Royaume Unis, Grande Bretagne, Angleterre ,150*90cm  tissus 100% polyester neuf: Amazon.fr: Vêtements et accessoir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3210" y="2380143"/>
            <a:ext cx="834676" cy="5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rapeau Italie - 150 x 90 cm: Amazon.fr: Sports et Loisi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10" y="2951018"/>
            <a:ext cx="836942" cy="6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Государственные символы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927" y="3623175"/>
            <a:ext cx="829959" cy="5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Drapeau du Kirghizistan, image et signification drapeau de Kirghizistan -  country flag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3209" y="4247089"/>
            <a:ext cx="872663" cy="6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drapeau Tadjikistan, Tadjikistan drapea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08" y="4899931"/>
            <a:ext cx="872663" cy="6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Drapeau et symboles du Turkménistan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08" y="5561650"/>
            <a:ext cx="879441" cy="5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Planete Supporter Drapeau Suisse - 150 x 90 cm (Uniquement chez Le Vendeur  100% Conforme à l'image): Amazon.fr: Sports et Loisir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406" y="6185348"/>
            <a:ext cx="904283" cy="6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117760" y="674399"/>
            <a:ext cx="12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Conjugaison de 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être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avoir » au Présent</a:t>
            </a:r>
            <a:endParaRPr lang="fr-F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4" y="1545404"/>
            <a:ext cx="50153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tout petit.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es mon ami.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 est français.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sommes élèves.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êtes professeur.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 sont jumelles.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es provocations de Bébé | PARENTS.f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1320730"/>
            <a:ext cx="1949736" cy="13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ux Amis Supérieurs Posant Ensemble Image stock - Image du étreinte,  reconnaissez: 6688070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3625" r="7826" b="10107"/>
          <a:stretch/>
        </p:blipFill>
        <p:spPr bwMode="auto">
          <a:xfrm>
            <a:off x="8921470" y="1262933"/>
            <a:ext cx="2584602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0 meilleures images du tableau FALL WINTER 2019 - KIDS | Molleton, Sweat  brodé et Broder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66" y="2033156"/>
            <a:ext cx="117157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 stratégies pour motiver les élèves désengagé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92" y="3762588"/>
            <a:ext cx="2356625" cy="14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Qu'est-ce qui définit un bon professeur ? - Être par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96" y="3572445"/>
            <a:ext cx="2337931" cy="15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es plus belles jumelles du monde … Un avenir prometteur ! – Le7tv.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47" y="5168533"/>
            <a:ext cx="1665707" cy="1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117760" y="674399"/>
            <a:ext cx="12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Conjugaison de « être » 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 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au Présent</a:t>
            </a:r>
            <a:endParaRPr lang="fr-F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4" y="1545404"/>
            <a:ext cx="50153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12 ans.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as une balle.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a sa famille.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faim.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avez chaud.</a:t>
            </a:r>
          </a:p>
          <a:p>
            <a:pPr>
              <a:lnSpc>
                <a:spcPct val="150000"/>
              </a:lnSpc>
            </a:pPr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 ont peur.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Birthday Cake Candles Number Twelve Banque d'image et photos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4818" r="10627" b="16992"/>
          <a:stretch/>
        </p:blipFill>
        <p:spPr bwMode="auto">
          <a:xfrm>
            <a:off x="4451058" y="1482637"/>
            <a:ext cx="1981200" cy="16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 Petit Garçon Joue Avec Une Balle De Jeu Banque D'Images Et Photos Libres  De Droits. Image 88768101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812" r="19690" b="3329"/>
          <a:stretch/>
        </p:blipFill>
        <p:spPr bwMode="auto">
          <a:xfrm>
            <a:off x="9948943" y="1320730"/>
            <a:ext cx="1837102" cy="23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amily - Recrutement de Consommateurs pour terrains quali - Recrutement  Panel Consommateur partout en F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5" y="2113060"/>
            <a:ext cx="2147045" cy="16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us avons faim, et vous ? image stock. Image du baked - 2639539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t="2305" r="20042" b="38092"/>
          <a:stretch/>
        </p:blipFill>
        <p:spPr bwMode="auto">
          <a:xfrm>
            <a:off x="4451058" y="4198397"/>
            <a:ext cx="2313709" cy="15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ous avez chaud en ce jour de canicule? Cinq choses à savoir pour maîtriser  votre transpiration | Le HuffP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01" y="4235476"/>
            <a:ext cx="2708152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ourquoi les enfants ont peur des mathématiques ? - Espace Sciences &amp;  Meti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20" y="4975156"/>
            <a:ext cx="2314728" cy="15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3851564" y="877245"/>
            <a:ext cx="511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résumé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892" y="4791368"/>
            <a:ext cx="90227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898849"/>
            <a:ext cx="10529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Présent,  </a:t>
            </a:r>
          </a:p>
          <a:p>
            <a:pPr algn="ctr"/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conjugaison des verbes </a:t>
            </a: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être 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fr-FR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avoir » change à toutes les personnes.</a:t>
            </a:r>
          </a:p>
          <a:p>
            <a:pPr algn="ctr"/>
            <a:r>
              <a:rPr lang="fr-FR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se conjuguent de la façon suivante... </a:t>
            </a:r>
            <a:endParaRPr lang="fr-FR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982199" y="5500255"/>
            <a:ext cx="1510145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074" name="Picture 2" descr="https://placedufle.files.wordpress.com/2017/11/27a57-etre2bavoi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3" b="5029"/>
          <a:stretch/>
        </p:blipFill>
        <p:spPr bwMode="auto">
          <a:xfrm>
            <a:off x="988748" y="877245"/>
            <a:ext cx="9928634" cy="59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88748" y="6830694"/>
            <a:ext cx="992863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0824" t="40436" r="22102" b="16382"/>
          <a:stretch/>
        </p:blipFill>
        <p:spPr>
          <a:xfrm>
            <a:off x="207576" y="1690255"/>
            <a:ext cx="11859733" cy="5044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60" y="877245"/>
            <a:ext cx="12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dire son âge, sa nationalité, sa profession...</a:t>
            </a:r>
            <a:endParaRPr lang="fr-F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7927" y="2840180"/>
            <a:ext cx="1454728" cy="1"/>
          </a:xfrm>
          <a:prstGeom prst="line">
            <a:avLst/>
          </a:prstGeom>
          <a:ln w="57150">
            <a:solidFill>
              <a:srgbClr val="EB4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7927" y="4419604"/>
            <a:ext cx="2396836" cy="0"/>
          </a:xfrm>
          <a:prstGeom prst="line">
            <a:avLst/>
          </a:prstGeom>
          <a:ln w="57150">
            <a:solidFill>
              <a:srgbClr val="EB4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1777" y="5999025"/>
            <a:ext cx="2396836" cy="0"/>
          </a:xfrm>
          <a:prstGeom prst="line">
            <a:avLst/>
          </a:prstGeom>
          <a:ln w="57150">
            <a:solidFill>
              <a:srgbClr val="EB4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117760" y="814478"/>
            <a:ext cx="12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à faire: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980" y="3409326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ru-RU" sz="36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5624" y="3576211"/>
            <a:ext cx="110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0461" y="3994101"/>
            <a:ext cx="91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36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951" y="4055657"/>
            <a:ext cx="192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60" y="1898828"/>
            <a:ext cx="120742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Complétez avec les formes convenables des verbes « avoir » et « être ».</a:t>
            </a:r>
          </a:p>
          <a:p>
            <a:pPr algn="ctr"/>
            <a:endParaRPr lang="fr-FR" sz="3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m’appelle Paul. J’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ans. Je  ...    collégien. Notre famille  ...  </a:t>
            </a:r>
            <a:r>
              <a:rPr lang="fr-F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rande. Nous sommes     ...       six dans la famille. Mes parents travaillent à l’usine. Ils   ...   </a:t>
            </a:r>
            <a:r>
              <a:rPr lang="fr-F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3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uvriers.      </a:t>
            </a:r>
            <a:endParaRPr lang="ru-RU" sz="3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9527" y="4640432"/>
            <a:ext cx="139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206</Words>
  <Application>Microsoft Office PowerPoint</Application>
  <PresentationFormat>Широкоэкранный</PresentationFormat>
  <Paragraphs>61</Paragraphs>
  <Slides>15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Шахиста</cp:lastModifiedBy>
  <cp:revision>164</cp:revision>
  <dcterms:created xsi:type="dcterms:W3CDTF">2020-04-14T20:23:07Z</dcterms:created>
  <dcterms:modified xsi:type="dcterms:W3CDTF">2020-09-08T19:51:15Z</dcterms:modified>
</cp:coreProperties>
</file>