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2" r:id="rId3"/>
    <p:sldId id="284" r:id="rId4"/>
    <p:sldId id="283" r:id="rId5"/>
    <p:sldId id="286" r:id="rId6"/>
    <p:sldId id="287" r:id="rId7"/>
    <p:sldId id="285" r:id="rId8"/>
    <p:sldId id="288" r:id="rId9"/>
    <p:sldId id="268" r:id="rId10"/>
    <p:sldId id="282" r:id="rId11"/>
    <p:sldId id="289" r:id="rId12"/>
    <p:sldId id="264" r:id="rId13"/>
    <p:sldId id="280" r:id="rId14"/>
    <p:sldId id="277" r:id="rId15"/>
    <p:sldId id="27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4660"/>
  </p:normalViewPr>
  <p:slideViewPr>
    <p:cSldViewPr snapToGrid="0">
      <p:cViewPr varScale="1">
        <p:scale>
          <a:sx n="69" d="100"/>
          <a:sy n="69" d="100"/>
        </p:scale>
        <p:origin x="76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C4D479-C722-486B-BA9F-C5697C35449A}" type="doc">
      <dgm:prSet loTypeId="urn:microsoft.com/office/officeart/2005/8/layout/equation2" loCatId="process" qsTypeId="urn:microsoft.com/office/officeart/2005/8/quickstyle/simple1" qsCatId="simple" csTypeId="urn:microsoft.com/office/officeart/2005/8/colors/accent6_1" csCatId="accent6" phldr="1"/>
      <dgm:spPr/>
    </dgm:pt>
    <dgm:pt modelId="{817A548A-31FC-48B8-9A6E-80F30F6B65DF}">
      <dgm:prSet phldrT="[Текст]"/>
      <dgm:spPr>
        <a:ln w="57150">
          <a:solidFill>
            <a:srgbClr val="EB45B4"/>
          </a:solidFill>
        </a:ln>
      </dgm:spPr>
      <dgm:t>
        <a:bodyPr/>
        <a:lstStyle/>
        <a:p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D29818-D672-4F28-BCC9-A85BB61C754C}" type="parTrans" cxnId="{BF7B99CE-3E20-48A6-A4BD-E613D7F7A34D}">
      <dgm:prSet/>
      <dgm:spPr/>
      <dgm:t>
        <a:bodyPr/>
        <a:lstStyle/>
        <a:p>
          <a:endParaRPr lang="ru-RU"/>
        </a:p>
      </dgm:t>
    </dgm:pt>
    <dgm:pt modelId="{7B049AF6-0BFC-41D5-9D5E-3F1DB4EAE103}" type="sibTrans" cxnId="{BF7B99CE-3E20-48A6-A4BD-E613D7F7A34D}">
      <dgm:prSet/>
      <dgm:spPr/>
      <dgm:t>
        <a:bodyPr/>
        <a:lstStyle/>
        <a:p>
          <a:endParaRPr lang="ru-RU"/>
        </a:p>
      </dgm:t>
    </dgm:pt>
    <dgm:pt modelId="{706CF8FE-F782-4629-A16C-C83B6BBABE5A}" type="pres">
      <dgm:prSet presAssocID="{FBC4D479-C722-486B-BA9F-C5697C35449A}" presName="Name0" presStyleCnt="0">
        <dgm:presLayoutVars>
          <dgm:dir/>
          <dgm:resizeHandles val="exact"/>
        </dgm:presLayoutVars>
      </dgm:prSet>
      <dgm:spPr/>
    </dgm:pt>
    <dgm:pt modelId="{A37FF8CB-1997-4B5C-929D-156BB89F6161}" type="pres">
      <dgm:prSet presAssocID="{FBC4D479-C722-486B-BA9F-C5697C35449A}" presName="vNodes" presStyleCnt="0"/>
      <dgm:spPr/>
    </dgm:pt>
    <dgm:pt modelId="{4D7D6381-FA07-4E2D-BECB-ED2237801159}" type="pres">
      <dgm:prSet presAssocID="{FBC4D479-C722-486B-BA9F-C5697C35449A}" presName="lastNode" presStyleLbl="node1" presStyleIdx="0" presStyleCnt="1" custScaleX="100000" custScaleY="50244" custLinFactNeighborX="-3309" custLinFactNeighborY="-11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201655-53BB-40B6-B3B2-1176C9BE6ACC}" type="presOf" srcId="{FBC4D479-C722-486B-BA9F-C5697C35449A}" destId="{706CF8FE-F782-4629-A16C-C83B6BBABE5A}" srcOrd="0" destOrd="0" presId="urn:microsoft.com/office/officeart/2005/8/layout/equation2"/>
    <dgm:cxn modelId="{5535D847-77C0-450C-AB1A-E20C077F7A36}" type="presOf" srcId="{817A548A-31FC-48B8-9A6E-80F30F6B65DF}" destId="{4D7D6381-FA07-4E2D-BECB-ED2237801159}" srcOrd="0" destOrd="0" presId="urn:microsoft.com/office/officeart/2005/8/layout/equation2"/>
    <dgm:cxn modelId="{BF7B99CE-3E20-48A6-A4BD-E613D7F7A34D}" srcId="{FBC4D479-C722-486B-BA9F-C5697C35449A}" destId="{817A548A-31FC-48B8-9A6E-80F30F6B65DF}" srcOrd="0" destOrd="0" parTransId="{45D29818-D672-4F28-BCC9-A85BB61C754C}" sibTransId="{7B049AF6-0BFC-41D5-9D5E-3F1DB4EAE103}"/>
    <dgm:cxn modelId="{5327626B-569E-4530-AE0A-69DDD838F5B2}" type="presParOf" srcId="{706CF8FE-F782-4629-A16C-C83B6BBABE5A}" destId="{A37FF8CB-1997-4B5C-929D-156BB89F6161}" srcOrd="0" destOrd="0" presId="urn:microsoft.com/office/officeart/2005/8/layout/equation2"/>
    <dgm:cxn modelId="{F2CB64C1-CDC2-4C10-B954-9F0071B8AC96}" type="presParOf" srcId="{706CF8FE-F782-4629-A16C-C83B6BBABE5A}" destId="{4D7D6381-FA07-4E2D-BECB-ED2237801159}" srcOrd="1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7D6381-FA07-4E2D-BECB-ED2237801159}">
      <dsp:nvSpPr>
        <dsp:cNvPr id="0" name=""/>
        <dsp:cNvSpPr/>
      </dsp:nvSpPr>
      <dsp:spPr>
        <a:xfrm>
          <a:off x="0" y="0"/>
          <a:ext cx="10804475" cy="54286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EB45B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82279" y="795000"/>
        <a:ext cx="7639917" cy="38386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497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855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3737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131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3374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1810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357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18" Type="http://schemas.openxmlformats.org/officeDocument/2006/relationships/image" Target="../media/image18.jpe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17" Type="http://schemas.openxmlformats.org/officeDocument/2006/relationships/image" Target="../media/image17.gif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43309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29156" y="2421222"/>
            <a:ext cx="10625382" cy="187647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en-US" sz="60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60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fr-FR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on ami a 13 ans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Il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américain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58478" y="2421222"/>
            <a:ext cx="370678" cy="187647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0013699" y="289004"/>
            <a:ext cx="140536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0013699" y="263819"/>
            <a:ext cx="1405367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78225" y="578926"/>
            <a:ext cx="1276313" cy="105723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 smtClean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3200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3200" b="1" spc="2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200" b="1" spc="21" dirty="0" smtClean="0">
              <a:solidFill>
                <a:srgbClr val="FEFEFE"/>
              </a:solidFill>
              <a:latin typeface="Arial"/>
              <a:cs typeface="Arial"/>
            </a:endParaRPr>
          </a:p>
          <a:p>
            <a:pPr algn="ctr">
              <a:spcBef>
                <a:spcPts val="265"/>
              </a:spcBef>
            </a:pPr>
            <a:endParaRPr sz="3200" dirty="0">
              <a:latin typeface="Arial"/>
              <a:cs typeface="Arial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2830473" y="235427"/>
            <a:ext cx="6170227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6000" kern="0" spc="-519" dirty="0" smtClean="0">
                <a:solidFill>
                  <a:sysClr val="window" lastClr="FFFFFF"/>
                </a:solidFill>
              </a:rPr>
              <a:t>        </a:t>
            </a:r>
            <a:r>
              <a:rPr lang="en-US" sz="6000" kern="0" spc="-519" dirty="0" err="1" smtClean="0">
                <a:solidFill>
                  <a:sysClr val="window" lastClr="FFFFFF"/>
                </a:solidFill>
              </a:rPr>
              <a:t>Fransuz</a:t>
            </a:r>
            <a:r>
              <a:rPr lang="en-US" sz="6000" kern="0" spc="-519" dirty="0" smtClean="0">
                <a:solidFill>
                  <a:sysClr val="window" lastClr="FFFFFF"/>
                </a:solidFill>
              </a:rPr>
              <a:t> </a:t>
            </a:r>
            <a:r>
              <a:rPr lang="en-US" sz="6000" kern="0" spc="-519" dirty="0" err="1" smtClean="0">
                <a:solidFill>
                  <a:sysClr val="window" lastClr="FFFFFF"/>
                </a:solidFill>
              </a:rPr>
              <a:t>tili</a:t>
            </a:r>
            <a:endParaRPr lang="en-US" sz="6000" kern="0" spc="11" dirty="0">
              <a:solidFill>
                <a:sysClr val="window" lastClr="FFFFFF"/>
              </a:solidFill>
            </a:endParaRPr>
          </a:p>
        </p:txBody>
      </p:sp>
      <p:pic>
        <p:nvPicPr>
          <p:cNvPr id="1030" name="Picture 6" descr="French Clipart Book 691 - Clipart1001 - Free Clipart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78" y="294539"/>
            <a:ext cx="1534680" cy="116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27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1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87267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3" name="TextBox 22"/>
          <p:cNvSpPr txBox="1"/>
          <p:nvPr/>
        </p:nvSpPr>
        <p:spPr>
          <a:xfrm>
            <a:off x="249382" y="625281"/>
            <a:ext cx="11568545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Emploi de </a:t>
            </a:r>
            <a:r>
              <a:rPr lang="fr-FR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c'est</a:t>
            </a:r>
            <a:r>
              <a:rPr lang="fr-FR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identifier une chose ou une personne, on utilise </a:t>
            </a:r>
          </a:p>
          <a:p>
            <a:pPr algn="ctr"/>
            <a:r>
              <a:rPr lang="fr-FR" sz="4400" b="1" i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c'est</a:t>
            </a:r>
            <a:r>
              <a:rPr lang="fr-FR" sz="4400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(</a:t>
            </a:r>
            <a:r>
              <a:rPr lang="fr-FR" sz="44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 sont </a:t>
            </a:r>
            <a:r>
              <a:rPr lang="fr-FR" sz="4400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 pluriel) + nom.</a:t>
            </a:r>
          </a:p>
          <a:p>
            <a:r>
              <a:rPr lang="fr-FR" sz="4400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Exemples</a:t>
            </a:r>
            <a:r>
              <a:rPr lang="fr-FR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:</a:t>
            </a:r>
            <a:br>
              <a:rPr lang="fr-FR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44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 </a:t>
            </a:r>
            <a:r>
              <a:rPr lang="fr-FR" sz="44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C'est</a:t>
            </a:r>
            <a:r>
              <a:rPr lang="fr-FR" sz="44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un livre.</a:t>
            </a:r>
            <a:br>
              <a:rPr lang="fr-FR" sz="44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44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 </a:t>
            </a:r>
            <a:r>
              <a:rPr lang="fr-FR" sz="44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 sont</a:t>
            </a:r>
            <a:r>
              <a:rPr lang="fr-FR" sz="44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des amis.</a:t>
            </a:r>
            <a:br>
              <a:rPr lang="fr-FR" sz="44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44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 </a:t>
            </a:r>
            <a:r>
              <a:rPr lang="fr-FR" sz="44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C'est</a:t>
            </a:r>
            <a:r>
              <a:rPr lang="fr-FR" sz="44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un cousin.</a:t>
            </a:r>
            <a:br>
              <a:rPr lang="fr-FR" sz="44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44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 </a:t>
            </a:r>
            <a:r>
              <a:rPr lang="fr-FR" sz="44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C'est</a:t>
            </a:r>
            <a:r>
              <a:rPr lang="fr-FR" sz="44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Sophie, ma voisine.</a:t>
            </a:r>
            <a:endParaRPr lang="fr-FR" sz="4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2022764" y="2064328"/>
            <a:ext cx="9171709" cy="0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7150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1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87267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3" name="TextBox 22"/>
          <p:cNvSpPr txBox="1"/>
          <p:nvPr/>
        </p:nvSpPr>
        <p:spPr>
          <a:xfrm>
            <a:off x="249382" y="710145"/>
            <a:ext cx="11568545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Emploi </a:t>
            </a:r>
            <a:r>
              <a:rPr lang="fr-F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 </a:t>
            </a:r>
            <a:r>
              <a:rPr lang="fr-FR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est</a:t>
            </a:r>
            <a:r>
              <a:rPr lang="fr-FR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décrire une chose ou une personne, </a:t>
            </a:r>
            <a:endParaRPr lang="fr-FR" sz="40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fr-FR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utilise </a:t>
            </a:r>
            <a:endParaRPr lang="fr-FR" sz="40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3200" b="1" i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</a:t>
            </a:r>
            <a:r>
              <a:rPr lang="fr-FR" sz="3200" b="1" i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est/elle est</a:t>
            </a:r>
            <a:r>
              <a:rPr lang="fr-FR" sz="32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(</a:t>
            </a:r>
            <a:r>
              <a:rPr lang="fr-FR" sz="3200" b="1" i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ils sont/elles</a:t>
            </a:r>
            <a:r>
              <a:rPr lang="fr-FR" sz="32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fr-FR" sz="32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sont) </a:t>
            </a:r>
            <a:r>
              <a:rPr lang="fr-FR" sz="32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adjectif ou </a:t>
            </a:r>
            <a:r>
              <a:rPr lang="fr-FR" sz="32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profession.</a:t>
            </a:r>
          </a:p>
          <a:p>
            <a:r>
              <a:rPr lang="fr-FR" sz="4000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Exemples</a:t>
            </a:r>
            <a:r>
              <a:rPr lang="fr-FR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:</a:t>
            </a:r>
            <a:br>
              <a:rPr lang="fr-FR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4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C'est un livre. </a:t>
            </a:r>
            <a:r>
              <a:rPr lang="fr-FR" sz="4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est</a:t>
            </a:r>
            <a:r>
              <a:rPr lang="fr-FR" sz="4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cher.</a:t>
            </a:r>
            <a:br>
              <a:rPr lang="fr-FR" sz="4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4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Ce sont des livres. </a:t>
            </a:r>
            <a:r>
              <a:rPr lang="fr-FR" sz="4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Ils sont</a:t>
            </a:r>
            <a:r>
              <a:rPr lang="fr-FR" sz="4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chers.</a:t>
            </a:r>
            <a:br>
              <a:rPr lang="fr-FR" sz="4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4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C'est un bon ami. </a:t>
            </a:r>
            <a:r>
              <a:rPr lang="fr-FR" sz="4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est</a:t>
            </a:r>
            <a:r>
              <a:rPr lang="fr-FR" sz="4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très gentil</a:t>
            </a:r>
            <a:r>
              <a:rPr lang="fr-FR" sz="40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fr-FR" sz="4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4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4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C'est Sophie. </a:t>
            </a:r>
            <a:r>
              <a:rPr lang="fr-FR" sz="4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 est</a:t>
            </a:r>
            <a:r>
              <a:rPr lang="fr-FR" sz="4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belge. </a:t>
            </a:r>
            <a:r>
              <a:rPr lang="fr-FR" sz="4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 est</a:t>
            </a:r>
            <a:r>
              <a:rPr lang="fr-FR" sz="4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professeur.</a:t>
            </a:r>
            <a:endParaRPr lang="fr-FR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563088" y="1939636"/>
            <a:ext cx="8021785" cy="13855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708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49524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283526" y="385629"/>
            <a:ext cx="8908473" cy="32070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 rot="10800000" flipV="1">
            <a:off x="0" y="385630"/>
            <a:ext cx="36783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veux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être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videoplayback (30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83525" y="969818"/>
            <a:ext cx="6636329" cy="5264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090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99632" y="527803"/>
            <a:ext cx="11902072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Associez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</a:t>
            </a:r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bonnes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réponses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ru-RU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1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87267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cxnSp>
        <p:nvCxnSpPr>
          <p:cNvPr id="14" name="Скругленная соединительная линия 13"/>
          <p:cNvCxnSpPr/>
          <p:nvPr/>
        </p:nvCxnSpPr>
        <p:spPr>
          <a:xfrm flipV="1">
            <a:off x="9074217" y="3495916"/>
            <a:ext cx="2958454" cy="520722"/>
          </a:xfrm>
          <a:prstGeom prst="curvedConnector3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4482" t="41572" r="19441" b="27557"/>
          <a:stretch/>
        </p:blipFill>
        <p:spPr>
          <a:xfrm>
            <a:off x="49121" y="1414581"/>
            <a:ext cx="12003094" cy="3675446"/>
          </a:xfrm>
          <a:prstGeom prst="rect">
            <a:avLst/>
          </a:prstGeom>
        </p:spPr>
      </p:pic>
      <p:cxnSp>
        <p:nvCxnSpPr>
          <p:cNvPr id="19" name="Скругленная соединительная линия 18"/>
          <p:cNvCxnSpPr/>
          <p:nvPr/>
        </p:nvCxnSpPr>
        <p:spPr>
          <a:xfrm>
            <a:off x="3636818" y="2395488"/>
            <a:ext cx="2413850" cy="2342767"/>
          </a:xfrm>
          <a:prstGeom prst="curvedConnector3">
            <a:avLst>
              <a:gd name="adj1" fmla="val 83864"/>
            </a:avLst>
          </a:prstGeom>
          <a:ln w="38100">
            <a:solidFill>
              <a:srgbClr val="F33D6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Скругленная соединительная линия 21"/>
          <p:cNvCxnSpPr/>
          <p:nvPr/>
        </p:nvCxnSpPr>
        <p:spPr>
          <a:xfrm>
            <a:off x="3636818" y="2870848"/>
            <a:ext cx="2413850" cy="940954"/>
          </a:xfrm>
          <a:prstGeom prst="curvedConnector3">
            <a:avLst>
              <a:gd name="adj1" fmla="val 72958"/>
            </a:avLst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Скругленная соединительная линия 25"/>
          <p:cNvCxnSpPr/>
          <p:nvPr/>
        </p:nvCxnSpPr>
        <p:spPr>
          <a:xfrm>
            <a:off x="4164616" y="3325067"/>
            <a:ext cx="1886052" cy="973704"/>
          </a:xfrm>
          <a:prstGeom prst="curvedConnector3">
            <a:avLst>
              <a:gd name="adj1" fmla="val 76445"/>
            </a:avLst>
          </a:prstGeom>
          <a:ln w="38100">
            <a:solidFill>
              <a:srgbClr val="EB45B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Скругленная соединительная линия 28"/>
          <p:cNvCxnSpPr/>
          <p:nvPr/>
        </p:nvCxnSpPr>
        <p:spPr>
          <a:xfrm rot="5400000" flipH="1" flipV="1">
            <a:off x="5208003" y="2969139"/>
            <a:ext cx="940956" cy="744374"/>
          </a:xfrm>
          <a:prstGeom prst="curvedConnector3">
            <a:avLst>
              <a:gd name="adj1" fmla="val 97117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Скругленная соединительная линия 37"/>
          <p:cNvCxnSpPr/>
          <p:nvPr/>
        </p:nvCxnSpPr>
        <p:spPr>
          <a:xfrm rot="5400000" flipH="1" flipV="1">
            <a:off x="5345226" y="3512312"/>
            <a:ext cx="882579" cy="618975"/>
          </a:xfrm>
          <a:prstGeom prst="curvedConnector3">
            <a:avLst>
              <a:gd name="adj1" fmla="val 97093"/>
            </a:avLst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Скругленная соединительная линия 41"/>
          <p:cNvCxnSpPr/>
          <p:nvPr/>
        </p:nvCxnSpPr>
        <p:spPr>
          <a:xfrm rot="5400000" flipH="1" flipV="1">
            <a:off x="4038068" y="2832439"/>
            <a:ext cx="2342766" cy="1468866"/>
          </a:xfrm>
          <a:prstGeom prst="curvedConnector3">
            <a:avLst>
              <a:gd name="adj1" fmla="val 102632"/>
            </a:avLst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0285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5151" y="245312"/>
            <a:ext cx="11902073" cy="13993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5152" y="481559"/>
            <a:ext cx="11902072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83976" y="1625954"/>
            <a:ext cx="10896642" cy="141480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fr-FR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Créer votre arbre généalogique.</a:t>
            </a:r>
            <a:endParaRPr lang="fr-FR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fr-FR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Faire </a:t>
            </a:r>
            <a:r>
              <a:rPr lang="fr-FR" sz="4500" b="1" dirty="0">
                <a:latin typeface="Arial" panose="020B0604020202020204" pitchFamily="34" charset="0"/>
                <a:cs typeface="Arial" panose="020B0604020202020204" pitchFamily="34" charset="0"/>
              </a:rPr>
              <a:t>l’activité </a:t>
            </a:r>
            <a:r>
              <a:rPr lang="fr-FR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fr-FR" sz="4500" b="1" dirty="0">
                <a:latin typeface="Arial" panose="020B0604020202020204" pitchFamily="34" charset="0"/>
                <a:cs typeface="Arial" panose="020B0604020202020204" pitchFamily="34" charset="0"/>
              </a:rPr>
              <a:t>à la page </a:t>
            </a:r>
            <a:r>
              <a:rPr lang="fr-FR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11.</a:t>
            </a:r>
            <a:endParaRPr lang="ru-RU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Mon arbre généalogiqu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4"/>
          <a:stretch/>
        </p:blipFill>
        <p:spPr bwMode="auto">
          <a:xfrm>
            <a:off x="3175865" y="3040762"/>
            <a:ext cx="5192279" cy="3782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05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5151" y="245312"/>
            <a:ext cx="11902073" cy="258101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ln w="57150">
            <a:solidFill>
              <a:srgbClr val="0070C0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algn="ctr"/>
            <a:r>
              <a:rPr lang="fr-FR" sz="8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leçon est finie et merci pour l’attention!!!</a:t>
            </a:r>
            <a:endParaRPr sz="8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5152" y="481559"/>
            <a:ext cx="11902072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13005" t="2190" r="7299" b="2723"/>
          <a:stretch/>
        </p:blipFill>
        <p:spPr>
          <a:xfrm>
            <a:off x="3380510" y="2923309"/>
            <a:ext cx="5297219" cy="374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99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24654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7204274"/>
              </p:ext>
            </p:extLst>
          </p:nvPr>
        </p:nvGraphicFramePr>
        <p:xfrm>
          <a:off x="1019662" y="1346661"/>
          <a:ext cx="10804476" cy="55113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059700" y="575105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Aujourd’hui, on </a:t>
            </a: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</a:t>
            </a: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87381" y="1840173"/>
            <a:ext cx="913675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3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vérifier votre devoir à la </a:t>
            </a:r>
            <a:r>
              <a:rPr lang="fr-FR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maison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réviser </a:t>
            </a:r>
            <a:r>
              <a:rPr lang="fr-FR" sz="3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conjugaison des verbes « avoir » et « être » au Présent </a:t>
            </a:r>
            <a:endParaRPr lang="fr-FR" sz="3600" b="1" i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réviser comment dire son âge, sa nationalité et sa profession en français</a:t>
            </a:r>
            <a:endParaRPr lang="fr-FR" sz="36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apprendre </a:t>
            </a:r>
            <a:r>
              <a:rPr lang="fr-FR" sz="3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utiliser les constructions « c’est » et « il est </a:t>
            </a:r>
            <a:r>
              <a:rPr lang="fr-FR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réviser les nombres </a:t>
            </a:r>
            <a:endParaRPr lang="ru-RU" sz="3600" i="1" dirty="0">
              <a:solidFill>
                <a:srgbClr val="0070C0"/>
              </a:solidFill>
            </a:endParaRPr>
          </a:p>
        </p:txBody>
      </p:sp>
      <p:pic>
        <p:nvPicPr>
          <p:cNvPr id="1028" name="Picture 4" descr="Comment prendre des notes en suivant la méthode Cornel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9" y="339132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172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125726" y="468097"/>
            <a:ext cx="6143794" cy="64536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Vérification de devoir</a:t>
            </a:r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75164"/>
            <a:ext cx="9712037" cy="21621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46713"/>
            <a:ext cx="9712036" cy="22470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406499" y="1005992"/>
            <a:ext cx="9608170" cy="110703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fr-FR" sz="3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Dessiner </a:t>
            </a:r>
            <a:r>
              <a:rPr lang="fr-FR" sz="35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l’un des cartes de 2 pays.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fr-FR" sz="35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Faire l’activité 2 à la page 8</a:t>
            </a:r>
            <a:r>
              <a:rPr lang="fr-FR" sz="3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5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Green check mark — Stock Photo © cnapsys #983107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9" t="10415" r="9893" b="28617"/>
          <a:stretch/>
        </p:blipFill>
        <p:spPr bwMode="auto">
          <a:xfrm>
            <a:off x="8479842" y="1005992"/>
            <a:ext cx="636450" cy="51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18694" t="25852" r="23273" b="41951"/>
          <a:stretch/>
        </p:blipFill>
        <p:spPr>
          <a:xfrm>
            <a:off x="1965" y="2228455"/>
            <a:ext cx="12190035" cy="4629544"/>
          </a:xfrm>
          <a:prstGeom prst="rect">
            <a:avLst/>
          </a:prstGeom>
        </p:spPr>
      </p:pic>
      <p:pic>
        <p:nvPicPr>
          <p:cNvPr id="2054" name="Picture 6" descr="Le drapeau de l'Ouzbékistan – Les plus beaux drapeaux du monde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2" r="16557" b="12429"/>
          <a:stretch/>
        </p:blipFill>
        <p:spPr bwMode="auto">
          <a:xfrm>
            <a:off x="5317014" y="2951018"/>
            <a:ext cx="945241" cy="623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rapeau de la France ⚑ Histoire, achat et vente du pavillon français.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4" t="24009" r="11523" b="25481"/>
          <a:stretch/>
        </p:blipFill>
        <p:spPr bwMode="auto">
          <a:xfrm>
            <a:off x="5350258" y="2304350"/>
            <a:ext cx="878752" cy="57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Drapeau de l'Afghanista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161" y="3605424"/>
            <a:ext cx="961811" cy="64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rapeau de l'Allemagne — Wikipédi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7015" y="4278042"/>
            <a:ext cx="911996" cy="594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5 ft x 3 ft 150 x 90 cm-DRAPEAU BELGE Belgique 100% Polyester-matière  Drapeau Banniere idéale pour Festival bar Club l'activité Décoration de  Fête: Amazon.fr: Sports et Loisir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258" y="4951441"/>
            <a:ext cx="860372" cy="498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Drapeau flag Espagne, Espagnol ,150*90cm tissus 100% polyester neuf:  Amazon.fr: Jardi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258" y="5561650"/>
            <a:ext cx="860372" cy="55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Fichier:Flag of Luxembourg.svg — Wikipédia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258" y="6226951"/>
            <a:ext cx="878752" cy="571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Drapeau flag Anglais, Royaume Unis, Grande Bretagne, Angleterre ,150*90cm  tissus 100% polyester neuf: Amazon.fr: Vêtements et accessoires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193210" y="2380143"/>
            <a:ext cx="834676" cy="57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Drapeau Italie - 150 x 90 cm: Amazon.fr: Sports et Loisirs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3210" y="2951018"/>
            <a:ext cx="836942" cy="654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Picture 28" descr="Государственные символы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7927" y="3623175"/>
            <a:ext cx="829959" cy="596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2" name="Picture 34" descr="Drapeau du Kirghizistan, image et signification drapeau de Kirghizistan -  country flags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193209" y="4247089"/>
            <a:ext cx="872663" cy="625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4" name="Picture 36" descr="drapeau Tadjikistan, Tadjikistan drapeau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3208" y="4899931"/>
            <a:ext cx="872663" cy="649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2" name="Picture 44" descr="Drapeau et symboles du Turkménistan.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3208" y="5561650"/>
            <a:ext cx="879441" cy="58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4" name="Picture 46" descr="Planete Supporter Drapeau Suisse - 150 x 90 cm (Uniquement chez Le Vendeur  100% Conforme à l'image): Amazon.fr: Sports et Loisirs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8406" y="6185348"/>
            <a:ext cx="904283" cy="604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631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TextBox 1"/>
          <p:cNvSpPr txBox="1"/>
          <p:nvPr/>
        </p:nvSpPr>
        <p:spPr>
          <a:xfrm>
            <a:off x="117760" y="674399"/>
            <a:ext cx="12074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Conjugaison de </a:t>
            </a:r>
            <a:r>
              <a:rPr lang="fr-F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fr-FR" sz="36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être</a:t>
            </a:r>
            <a:r>
              <a:rPr lang="fr-F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fr-F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 avoir » au Présent</a:t>
            </a:r>
            <a:endParaRPr lang="fr-FR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0944" y="1545404"/>
            <a:ext cx="501534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suis tout petit.</a:t>
            </a:r>
          </a:p>
          <a:p>
            <a:pPr>
              <a:lnSpc>
                <a:spcPct val="150000"/>
              </a:lnSpc>
            </a:pPr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 es mon ami.</a:t>
            </a:r>
          </a:p>
          <a:p>
            <a:pPr>
              <a:lnSpc>
                <a:spcPct val="150000"/>
              </a:lnSpc>
            </a:pPr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 est français.</a:t>
            </a:r>
          </a:p>
          <a:p>
            <a:pPr>
              <a:lnSpc>
                <a:spcPct val="150000"/>
              </a:lnSpc>
            </a:pPr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Nous sommes élèves.</a:t>
            </a:r>
          </a:p>
          <a:p>
            <a:pPr>
              <a:lnSpc>
                <a:spcPct val="150000"/>
              </a:lnSpc>
            </a:pPr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Vous êtes professeur.</a:t>
            </a:r>
          </a:p>
          <a:p>
            <a:pPr>
              <a:lnSpc>
                <a:spcPct val="150000"/>
              </a:lnSpc>
            </a:pPr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Elles sont jumelles.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Les provocations de Bébé | PARENTS.f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575" y="1320730"/>
            <a:ext cx="1949736" cy="1300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eux Amis Supérieurs Posant Ensemble Image stock - Image du étreinte,  reconnaissez: 6688070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3" t="3625" r="7826" b="10107"/>
          <a:stretch/>
        </p:blipFill>
        <p:spPr bwMode="auto">
          <a:xfrm>
            <a:off x="8921470" y="1262933"/>
            <a:ext cx="2584602" cy="1925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10 meilleures images du tableau FALL WINTER 2019 - KIDS | Molleton, Sweat  brodé et Broderi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666" y="2033156"/>
            <a:ext cx="1171575" cy="175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5 stratégies pour motiver les élèves désengagé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392" y="3762588"/>
            <a:ext cx="2356625" cy="1420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Qu'est-ce qui définit un bon professeur ? - Être parent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7596" y="3572445"/>
            <a:ext cx="2337931" cy="156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Les plus belles jumelles du monde … Un avenir prometteur ! – Le7tv.m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947" y="5168533"/>
            <a:ext cx="1665707" cy="1665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4226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TextBox 1"/>
          <p:cNvSpPr txBox="1"/>
          <p:nvPr/>
        </p:nvSpPr>
        <p:spPr>
          <a:xfrm>
            <a:off x="117760" y="674399"/>
            <a:ext cx="12074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Conjugaison de « être » </a:t>
            </a:r>
            <a:r>
              <a:rPr lang="fr-F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</a:t>
            </a: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 </a:t>
            </a:r>
            <a:r>
              <a:rPr lang="fr-FR" sz="3600" b="1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avoir </a:t>
            </a: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au Présent</a:t>
            </a:r>
            <a:endParaRPr lang="fr-FR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0944" y="1545404"/>
            <a:ext cx="501534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J’ai 12 ans.</a:t>
            </a:r>
          </a:p>
          <a:p>
            <a:pPr>
              <a:lnSpc>
                <a:spcPct val="150000"/>
              </a:lnSpc>
            </a:pPr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 as une balle.</a:t>
            </a:r>
          </a:p>
          <a:p>
            <a:pPr>
              <a:lnSpc>
                <a:spcPct val="150000"/>
              </a:lnSpc>
            </a:pPr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a sa famille.</a:t>
            </a:r>
          </a:p>
          <a:p>
            <a:pPr>
              <a:lnSpc>
                <a:spcPct val="150000"/>
              </a:lnSpc>
            </a:pPr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Nous avons faim.</a:t>
            </a:r>
          </a:p>
          <a:p>
            <a:pPr>
              <a:lnSpc>
                <a:spcPct val="150000"/>
              </a:lnSpc>
            </a:pPr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Vous avez chaud.</a:t>
            </a:r>
          </a:p>
          <a:p>
            <a:pPr>
              <a:lnSpc>
                <a:spcPct val="150000"/>
              </a:lnSpc>
            </a:pPr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Elles ont peur.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Birthday Cake Candles Number Twelve Banque d'image et photos - Alamy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7" t="4818" r="10627" b="16992"/>
          <a:stretch/>
        </p:blipFill>
        <p:spPr bwMode="auto">
          <a:xfrm>
            <a:off x="4451058" y="1482637"/>
            <a:ext cx="1981200" cy="1650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Un Petit Garçon Joue Avec Une Balle De Jeu Banque D'Images Et Photos Libres  De Droits. Image 88768101.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6" t="4812" r="19690" b="3329"/>
          <a:stretch/>
        </p:blipFill>
        <p:spPr bwMode="auto">
          <a:xfrm>
            <a:off x="9948943" y="1320730"/>
            <a:ext cx="1837102" cy="232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family - Recrutement de Consommateurs pour terrains quali - Recrutement  Panel Consommateur partout en Franc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455" y="2113060"/>
            <a:ext cx="2147045" cy="1689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Nous avons faim, et vous ? image stock. Image du baked - 2639539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58" t="2305" r="20042" b="38092"/>
          <a:stretch/>
        </p:blipFill>
        <p:spPr bwMode="auto">
          <a:xfrm>
            <a:off x="4451058" y="4198397"/>
            <a:ext cx="2313709" cy="1581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Vous avez chaud en ce jour de canicule? Cinq choses à savoir pour maîtriser  votre transpiration | Le HuffPos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0801" y="4235476"/>
            <a:ext cx="2708152" cy="1560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Pourquoi les enfants ont peur des mathématiques ? - Espace Sciences &amp;  Metier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420" y="4975156"/>
            <a:ext cx="2314728" cy="153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9269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TextBox 1"/>
          <p:cNvSpPr txBox="1"/>
          <p:nvPr/>
        </p:nvSpPr>
        <p:spPr>
          <a:xfrm>
            <a:off x="3851564" y="877245"/>
            <a:ext cx="5112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résumé</a:t>
            </a:r>
            <a:endParaRPr lang="fr-FR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795892" y="4791368"/>
            <a:ext cx="902277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143000" y="1898849"/>
            <a:ext cx="105294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 Présent,  </a:t>
            </a:r>
          </a:p>
          <a:p>
            <a:pPr algn="ctr"/>
            <a:r>
              <a:rPr lang="fr-FR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conjugaison des verbes </a:t>
            </a:r>
            <a:r>
              <a:rPr lang="fr-FR" sz="3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 être </a:t>
            </a:r>
            <a:r>
              <a:rPr lang="fr-FR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fr-FR" sz="3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fr-FR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 avoir » change à toutes les personnes.</a:t>
            </a:r>
          </a:p>
          <a:p>
            <a:pPr algn="ctr"/>
            <a:r>
              <a:rPr lang="fr-FR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Ils se conjuguent de la façon suivante... </a:t>
            </a:r>
            <a:endParaRPr lang="fr-FR" sz="36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9982199" y="5500255"/>
            <a:ext cx="1510145" cy="6927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7599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074" name="Picture 2" descr="https://placedufle.files.wordpress.com/2017/11/27a57-etre2bavoir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23" b="5029"/>
          <a:stretch/>
        </p:blipFill>
        <p:spPr bwMode="auto">
          <a:xfrm>
            <a:off x="988748" y="877245"/>
            <a:ext cx="9928634" cy="5953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988748" y="6830694"/>
            <a:ext cx="9928634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984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20824" t="40436" r="22102" b="16382"/>
          <a:stretch/>
        </p:blipFill>
        <p:spPr>
          <a:xfrm>
            <a:off x="207576" y="1690255"/>
            <a:ext cx="11859733" cy="504481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7760" y="877245"/>
            <a:ext cx="12074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Comment dire son âge, sa nationalité, sa profession...</a:t>
            </a:r>
            <a:endParaRPr lang="fr-FR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87927" y="2840180"/>
            <a:ext cx="1454728" cy="1"/>
          </a:xfrm>
          <a:prstGeom prst="line">
            <a:avLst/>
          </a:prstGeom>
          <a:ln w="57150">
            <a:solidFill>
              <a:srgbClr val="EB45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87927" y="4419604"/>
            <a:ext cx="2396836" cy="0"/>
          </a:xfrm>
          <a:prstGeom prst="line">
            <a:avLst/>
          </a:prstGeom>
          <a:ln w="57150">
            <a:solidFill>
              <a:srgbClr val="EB45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401777" y="5999025"/>
            <a:ext cx="2396836" cy="0"/>
          </a:xfrm>
          <a:prstGeom prst="line">
            <a:avLst/>
          </a:prstGeom>
          <a:ln w="57150">
            <a:solidFill>
              <a:srgbClr val="EB45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6496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TextBox 1"/>
          <p:cNvSpPr txBox="1"/>
          <p:nvPr/>
        </p:nvSpPr>
        <p:spPr>
          <a:xfrm>
            <a:off x="117760" y="814478"/>
            <a:ext cx="12074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Activité à faire: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55980" y="3409326"/>
            <a:ext cx="600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endParaRPr lang="ru-RU" sz="36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45624" y="3576211"/>
            <a:ext cx="1105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suis</a:t>
            </a:r>
            <a:endParaRPr lang="ru-RU" sz="32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80461" y="3994101"/>
            <a:ext cx="919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endParaRPr lang="ru-RU" sz="36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23951" y="4055657"/>
            <a:ext cx="19257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sommes</a:t>
            </a:r>
            <a:endParaRPr lang="ru-RU" sz="32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7760" y="1898828"/>
            <a:ext cx="1207424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Complétez avec les formes convenables des verbes « avoir » et « être ».</a:t>
            </a:r>
          </a:p>
          <a:p>
            <a:pPr algn="ctr"/>
            <a:endParaRPr lang="fr-FR" sz="35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3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m’appelle Paul. J’ </a:t>
            </a:r>
            <a:r>
              <a:rPr lang="fr-FR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r>
              <a:rPr lang="fr-FR" sz="3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12 ans. Je  ...    collégien. Notre famille  ...  </a:t>
            </a:r>
            <a:r>
              <a:rPr lang="fr-FR" sz="35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fr-FR" sz="3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rande. Nous sommes     ...       six dans la famille. Mes parents travaillent à l’usine. Ils   ...   </a:t>
            </a:r>
            <a:r>
              <a:rPr lang="fr-FR" sz="35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fr-FR" sz="3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uvriers.      </a:t>
            </a:r>
            <a:endParaRPr lang="ru-RU" sz="35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379527" y="4640432"/>
            <a:ext cx="13993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sont</a:t>
            </a:r>
            <a:endParaRPr lang="ru-RU" sz="32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60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3243</TotalTime>
  <Words>206</Words>
  <Application>Microsoft Office PowerPoint</Application>
  <PresentationFormat>Широкоэкранный</PresentationFormat>
  <Paragraphs>61</Paragraphs>
  <Slides>15</Slides>
  <Notes>7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XTB</dc:creator>
  <cp:lastModifiedBy>Шахиста</cp:lastModifiedBy>
  <cp:revision>164</cp:revision>
  <dcterms:created xsi:type="dcterms:W3CDTF">2020-04-14T20:23:07Z</dcterms:created>
  <dcterms:modified xsi:type="dcterms:W3CDTF">2020-09-08T19:51:15Z</dcterms:modified>
</cp:coreProperties>
</file>