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74" r:id="rId3"/>
  </p:sldMasterIdLst>
  <p:notesMasterIdLst>
    <p:notesMasterId r:id="rId18"/>
  </p:notesMasterIdLst>
  <p:sldIdLst>
    <p:sldId id="270" r:id="rId4"/>
    <p:sldId id="643" r:id="rId5"/>
    <p:sldId id="652" r:id="rId6"/>
    <p:sldId id="637" r:id="rId7"/>
    <p:sldId id="639" r:id="rId8"/>
    <p:sldId id="657" r:id="rId9"/>
    <p:sldId id="653" r:id="rId10"/>
    <p:sldId id="655" r:id="rId11"/>
    <p:sldId id="654" r:id="rId12"/>
    <p:sldId id="656" r:id="rId13"/>
    <p:sldId id="658" r:id="rId14"/>
    <p:sldId id="634" r:id="rId15"/>
    <p:sldId id="282" r:id="rId16"/>
    <p:sldId id="616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E4DC"/>
    <a:srgbClr val="AADBE0"/>
    <a:srgbClr val="70D2C2"/>
    <a:srgbClr val="6C9C90"/>
    <a:srgbClr val="D64646"/>
    <a:srgbClr val="D02023"/>
    <a:srgbClr val="D94D4C"/>
    <a:srgbClr val="D84A49"/>
    <a:srgbClr val="990100"/>
    <a:srgbClr val="E9F4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83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D966F6-9851-4762-B994-2E2B5AE0CFB6}" type="datetimeFigureOut">
              <a:rPr lang="ru-RU" smtClean="0"/>
              <a:t>27.08.2020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AD5D1B-9368-4D72-B7B4-E9D468FFC4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0877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27.08.2020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5222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27.08.2020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588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27.08.2020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43455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8" y="279965"/>
            <a:ext cx="10363203" cy="3081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7" y="2989530"/>
            <a:ext cx="3328416" cy="22237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445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9" y="2989530"/>
            <a:ext cx="3328416" cy="22237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445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7" y="2989530"/>
            <a:ext cx="3328416" cy="22237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445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7" y="4980570"/>
            <a:ext cx="3328416" cy="958852"/>
          </a:xfrm>
        </p:spPr>
        <p:txBody>
          <a:bodyPr>
            <a:noAutofit/>
          </a:bodyPr>
          <a:lstStyle>
            <a:lvl1pPr marL="0" indent="0">
              <a:buNone/>
              <a:defRPr sz="1445"/>
            </a:lvl1pPr>
            <a:lvl2pPr marL="148722" indent="-148722">
              <a:buFont typeface="Arial" panose="020B0604020202020204" pitchFamily="34" charset="0"/>
              <a:buChar char="•"/>
              <a:defRPr sz="1445"/>
            </a:lvl2pPr>
            <a:lvl3pPr marL="297444" indent="-148722">
              <a:defRPr sz="1445"/>
            </a:lvl3pPr>
            <a:lvl4pPr marL="520523" indent="-223081">
              <a:defRPr sz="1445"/>
            </a:lvl4pPr>
            <a:lvl5pPr marL="743606" indent="-223081">
              <a:defRPr sz="1445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9" y="4980570"/>
            <a:ext cx="3328416" cy="958852"/>
          </a:xfrm>
        </p:spPr>
        <p:txBody>
          <a:bodyPr>
            <a:noAutofit/>
          </a:bodyPr>
          <a:lstStyle>
            <a:lvl1pPr marL="0" indent="0">
              <a:buNone/>
              <a:defRPr sz="1445"/>
            </a:lvl1pPr>
            <a:lvl2pPr marL="148722" indent="-148722">
              <a:buFont typeface="Arial" panose="020B0604020202020204" pitchFamily="34" charset="0"/>
              <a:buChar char="•"/>
              <a:defRPr sz="1445"/>
            </a:lvl2pPr>
            <a:lvl3pPr marL="297444" indent="-148722">
              <a:defRPr sz="1445"/>
            </a:lvl3pPr>
            <a:lvl4pPr marL="520523" indent="-223081">
              <a:defRPr sz="1445"/>
            </a:lvl4pPr>
            <a:lvl5pPr marL="743606" indent="-223081">
              <a:defRPr sz="1445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7" y="4980570"/>
            <a:ext cx="3328416" cy="958852"/>
          </a:xfrm>
        </p:spPr>
        <p:txBody>
          <a:bodyPr>
            <a:noAutofit/>
          </a:bodyPr>
          <a:lstStyle>
            <a:lvl1pPr marL="0" indent="0">
              <a:buNone/>
              <a:defRPr sz="1445"/>
            </a:lvl1pPr>
            <a:lvl2pPr marL="148722" indent="-148722">
              <a:buFont typeface="Arial" panose="020B0604020202020204" pitchFamily="34" charset="0"/>
              <a:buChar char="•"/>
              <a:defRPr sz="1445"/>
            </a:lvl2pPr>
            <a:lvl3pPr marL="297444" indent="-148722">
              <a:defRPr sz="1445"/>
            </a:lvl3pPr>
            <a:lvl4pPr marL="520523" indent="-223081">
              <a:defRPr sz="1445"/>
            </a:lvl4pPr>
            <a:lvl5pPr marL="743606" indent="-223081">
              <a:defRPr sz="1445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8" y="933461"/>
            <a:ext cx="10363203" cy="218617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652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827875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5924" y="216474"/>
            <a:ext cx="10920148" cy="651406"/>
          </a:xfrm>
        </p:spPr>
        <p:txBody>
          <a:bodyPr lIns="0" tIns="0" rIns="0" bIns="0"/>
          <a:lstStyle>
            <a:lvl1pPr>
              <a:defRPr sz="4233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2" y="1577340"/>
            <a:ext cx="5303519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3" y="1577340"/>
            <a:ext cx="5303519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8/27/2020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63708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33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EDF2B47-7C58-458B-A014-B081B81A8D06}"/>
              </a:ext>
            </a:extLst>
          </p:cNvPr>
          <p:cNvGrpSpPr/>
          <p:nvPr userDrawn="1"/>
        </p:nvGrpSpPr>
        <p:grpSpPr>
          <a:xfrm>
            <a:off x="12578642" y="2"/>
            <a:ext cx="2196697" cy="1816099"/>
            <a:chOff x="12554553" y="1"/>
            <a:chExt cx="1647523" cy="1816099"/>
          </a:xfrm>
        </p:grpSpPr>
        <p:sp>
          <p:nvSpPr>
            <p:cNvPr id="4" name="Rectangle: Folded Corner 3">
              <a:extLst>
                <a:ext uri="{FF2B5EF4-FFF2-40B4-BE49-F238E27FC236}">
                  <a16:creationId xmlns:a16="http://schemas.microsoft.com/office/drawing/2014/main" id="{C7ACA455-4437-4416-A6F0-33D534A6AE9F}"/>
                </a:ext>
              </a:extLst>
            </p:cNvPr>
            <p:cNvSpPr/>
            <p:nvPr userDrawn="1"/>
          </p:nvSpPr>
          <p:spPr>
            <a:xfrm>
              <a:off x="12554553" y="1"/>
              <a:ext cx="1644047" cy="1816099"/>
            </a:xfrm>
            <a:prstGeom prst="foldedCorner">
              <a:avLst/>
            </a:prstGeom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insert your own icons*: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Insert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&gt;&gt; </a:t>
              </a: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Icons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(*Only available to Office 365 subscribers)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180DD64-6AC6-41B8-826F-6BE55763C6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802026" y="424090"/>
              <a:ext cx="400050" cy="657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28800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33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39389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27.08.2020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409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27.08.2020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0541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27.08.2020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3431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27.08.2020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2660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27.08.2020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4368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27.08.2020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387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27.08.2020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182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27.08.2020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4404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://www.presentationgo.com/" TargetMode="Externa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://www.presentationgo.com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65F1FB-CFC8-4A00-90F8-2E234E416F6A}" type="datetimeFigureOut">
              <a:rPr lang="ru-RU" smtClean="0"/>
              <a:t>27.08.2020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03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6" r:id="rId12"/>
    <p:sldLayoutId id="214748367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633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.com</a:t>
            </a:r>
          </a:p>
        </p:txBody>
      </p:sp>
      <p:sp>
        <p:nvSpPr>
          <p:cNvPr id="23" name="Freeform 22"/>
          <p:cNvSpPr/>
          <p:nvPr userDrawn="1"/>
        </p:nvSpPr>
        <p:spPr>
          <a:xfrm rot="5400000">
            <a:off x="183153" y="21288"/>
            <a:ext cx="369496" cy="761203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206544" y="-73804"/>
            <a:ext cx="1977374" cy="612144"/>
            <a:chOff x="-2096383" y="21447"/>
            <a:chExt cx="1483030" cy="612144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-2096383" y="21447"/>
              <a:ext cx="25271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1" name="TextBox 10"/>
            <p:cNvSpPr txBox="1"/>
            <p:nvPr userDrawn="1"/>
          </p:nvSpPr>
          <p:spPr>
            <a:xfrm>
              <a:off x="-1002010" y="387370"/>
              <a:ext cx="3092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 userDrawn="1"/>
        </p:nvSpPr>
        <p:spPr>
          <a:xfrm>
            <a:off x="-118532" y="6959601"/>
            <a:ext cx="131478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4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1112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6332"/>
            <a:ext cx="10515600" cy="73905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.com</a:t>
            </a:r>
          </a:p>
        </p:txBody>
      </p:sp>
      <p:sp>
        <p:nvSpPr>
          <p:cNvPr id="23" name="Freeform 22"/>
          <p:cNvSpPr/>
          <p:nvPr userDrawn="1"/>
        </p:nvSpPr>
        <p:spPr>
          <a:xfrm rot="5400000">
            <a:off x="183153" y="21288"/>
            <a:ext cx="369496" cy="761203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206544" y="-73804"/>
            <a:ext cx="1977374" cy="612144"/>
            <a:chOff x="-2096383" y="21447"/>
            <a:chExt cx="1483030" cy="612144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-2096383" y="21447"/>
              <a:ext cx="25271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1" name="TextBox 10"/>
            <p:cNvSpPr txBox="1"/>
            <p:nvPr userDrawn="1"/>
          </p:nvSpPr>
          <p:spPr>
            <a:xfrm>
              <a:off x="-1002010" y="387370"/>
              <a:ext cx="3092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 userDrawn="1"/>
        </p:nvSpPr>
        <p:spPr>
          <a:xfrm>
            <a:off x="-118532" y="6959601"/>
            <a:ext cx="131478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4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6087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object 2"/>
          <p:cNvSpPr>
            <a:spLocks/>
          </p:cNvSpPr>
          <p:nvPr/>
        </p:nvSpPr>
        <p:spPr bwMode="auto">
          <a:xfrm>
            <a:off x="0" y="-22494"/>
            <a:ext cx="11769889" cy="1104422"/>
          </a:xfrm>
          <a:custGeom>
            <a:avLst/>
            <a:gdLst>
              <a:gd name="T0" fmla="*/ 22945975 w 5760085"/>
              <a:gd name="T1" fmla="*/ 0 h 1021080"/>
              <a:gd name="T2" fmla="*/ 0 w 5760085"/>
              <a:gd name="T3" fmla="*/ 0 h 1021080"/>
              <a:gd name="T4" fmla="*/ 0 w 5760085"/>
              <a:gd name="T5" fmla="*/ 9630003 h 1021080"/>
              <a:gd name="T6" fmla="*/ 22945975 w 5760085"/>
              <a:gd name="T7" fmla="*/ 9630003 h 1021080"/>
              <a:gd name="T8" fmla="*/ 2294597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sz="7869"/>
          </a:p>
        </p:txBody>
      </p:sp>
      <p:sp>
        <p:nvSpPr>
          <p:cNvPr id="26" name="object 2"/>
          <p:cNvSpPr txBox="1">
            <a:spLocks/>
          </p:cNvSpPr>
          <p:nvPr/>
        </p:nvSpPr>
        <p:spPr>
          <a:xfrm>
            <a:off x="2139723" y="-157177"/>
            <a:ext cx="6626835" cy="1301453"/>
          </a:xfrm>
          <a:prstGeom prst="rect">
            <a:avLst/>
          </a:prstGeom>
        </p:spPr>
        <p:txBody>
          <a:bodyPr wrap="square" lIns="0" tIns="30169" rIns="0" bIns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235" algn="ctr" defTabSz="1888868">
              <a:spcBef>
                <a:spcPts val="235"/>
              </a:spcBef>
              <a:defRPr/>
            </a:pPr>
            <a:r>
              <a:rPr lang="en-US" sz="8259" kern="0" spc="1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 I Z I K A</a:t>
            </a:r>
          </a:p>
        </p:txBody>
      </p:sp>
      <p:sp>
        <p:nvSpPr>
          <p:cNvPr id="18445" name="object 4"/>
          <p:cNvSpPr txBox="1">
            <a:spLocks noChangeArrowheads="1"/>
          </p:cNvSpPr>
          <p:nvPr/>
        </p:nvSpPr>
        <p:spPr bwMode="auto">
          <a:xfrm>
            <a:off x="631291" y="1242219"/>
            <a:ext cx="11138597" cy="1875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28816" rIns="0" bIns="0">
            <a:spAutoFit/>
          </a:bodyPr>
          <a:lstStyle>
            <a:lvl1pPr marL="3175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ts val="233"/>
              </a:spcBef>
            </a:pPr>
            <a:r>
              <a:rPr lang="ru-RU" sz="4000" b="1" dirty="0">
                <a:solidFill>
                  <a:srgbClr val="002060"/>
                </a:solidFill>
                <a:cs typeface="Arial" pitchFamily="34" charset="0"/>
              </a:rPr>
              <a:t>M</a:t>
            </a:r>
            <a:r>
              <a:rPr lang="en-US" sz="4000" b="1" dirty="0">
                <a:solidFill>
                  <a:srgbClr val="002060"/>
                </a:solidFill>
                <a:cs typeface="Arial" pitchFamily="34" charset="0"/>
              </a:rPr>
              <a:t>AVZU: JAMIYAT RIVOJLANISHIDA FIZIKANING AHAMIYATI. O‘ZBEKISTONDA FIZIKA TARAQQIYOTI</a:t>
            </a:r>
          </a:p>
        </p:txBody>
      </p:sp>
      <p:sp>
        <p:nvSpPr>
          <p:cNvPr id="19" name="object 9">
            <a:extLst>
              <a:ext uri="{FF2B5EF4-FFF2-40B4-BE49-F238E27FC236}">
                <a16:creationId xmlns:a16="http://schemas.microsoft.com/office/drawing/2014/main" id="{68F1F853-C18B-4CBC-AD87-9483E6657303}"/>
              </a:ext>
            </a:extLst>
          </p:cNvPr>
          <p:cNvSpPr>
            <a:spLocks/>
          </p:cNvSpPr>
          <p:nvPr/>
        </p:nvSpPr>
        <p:spPr bwMode="auto">
          <a:xfrm>
            <a:off x="9588016" y="69077"/>
            <a:ext cx="1561700" cy="887459"/>
          </a:xfrm>
          <a:custGeom>
            <a:avLst/>
            <a:gdLst>
              <a:gd name="T0" fmla="*/ 2404266 w 603885"/>
              <a:gd name="T1" fmla="*/ 0 h 603885"/>
              <a:gd name="T2" fmla="*/ 0 w 603885"/>
              <a:gd name="T3" fmla="*/ 0 h 603885"/>
              <a:gd name="T4" fmla="*/ 0 w 603885"/>
              <a:gd name="T5" fmla="*/ 5699134 h 603885"/>
              <a:gd name="T6" fmla="*/ 2404266 w 603885"/>
              <a:gd name="T7" fmla="*/ 5699134 h 603885"/>
              <a:gd name="T8" fmla="*/ 2404266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sz="7869"/>
          </a:p>
        </p:txBody>
      </p:sp>
      <p:sp>
        <p:nvSpPr>
          <p:cNvPr id="20" name="object 12">
            <a:extLst>
              <a:ext uri="{FF2B5EF4-FFF2-40B4-BE49-F238E27FC236}">
                <a16:creationId xmlns:a16="http://schemas.microsoft.com/office/drawing/2014/main" id="{75008494-61E4-463C-93FC-17CA4E6B573C}"/>
              </a:ext>
            </a:extLst>
          </p:cNvPr>
          <p:cNvSpPr txBox="1"/>
          <p:nvPr/>
        </p:nvSpPr>
        <p:spPr>
          <a:xfrm>
            <a:off x="9588016" y="147825"/>
            <a:ext cx="1561700" cy="732168"/>
          </a:xfrm>
          <a:prstGeom prst="rect">
            <a:avLst/>
          </a:prstGeom>
        </p:spPr>
        <p:txBody>
          <a:bodyPr wrap="square" lIns="0" tIns="32746" rIns="0" bIns="0">
            <a:spAutoFit/>
          </a:bodyPr>
          <a:lstStyle/>
          <a:p>
            <a:pPr algn="ctr" defTabSz="1189620">
              <a:spcBef>
                <a:spcPts val="259"/>
              </a:spcBef>
              <a:defRPr/>
            </a:pPr>
            <a:r>
              <a:rPr lang="en-US" sz="4543" b="1" spc="21" dirty="0">
                <a:solidFill>
                  <a:srgbClr val="FEFEFE"/>
                </a:solidFill>
                <a:latin typeface="Arial"/>
                <a:cs typeface="Arial"/>
              </a:rPr>
              <a:t>6</a:t>
            </a:r>
            <a:r>
              <a:rPr lang="ru-RU" sz="4543" b="1" spc="21" dirty="0">
                <a:solidFill>
                  <a:srgbClr val="FEFEFE"/>
                </a:solidFill>
                <a:latin typeface="Arial"/>
                <a:cs typeface="Arial"/>
              </a:rPr>
              <a:t>-</a:t>
            </a:r>
            <a:r>
              <a:rPr lang="en-US" sz="3517" spc="-10" dirty="0" err="1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lang="en-US" sz="4689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B44B05A-C667-44E1-B178-9A339EE492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000"/>
          <a:stretch/>
        </p:blipFill>
        <p:spPr>
          <a:xfrm>
            <a:off x="1319181" y="3215919"/>
            <a:ext cx="5214768" cy="284147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A1E5455-40E2-45E3-B5A3-417A79AAE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2335" y="3437815"/>
            <a:ext cx="2553062" cy="2619575"/>
          </a:xfrm>
          <a:prstGeom prst="rect">
            <a:avLst/>
          </a:prstGeom>
        </p:spPr>
      </p:pic>
      <p:sp>
        <p:nvSpPr>
          <p:cNvPr id="17" name="object 5">
            <a:extLst>
              <a:ext uri="{FF2B5EF4-FFF2-40B4-BE49-F238E27FC236}">
                <a16:creationId xmlns:a16="http://schemas.microsoft.com/office/drawing/2014/main" id="{4E418E96-8D0E-4CF2-BB71-0FCCC8070997}"/>
              </a:ext>
            </a:extLst>
          </p:cNvPr>
          <p:cNvSpPr/>
          <p:nvPr/>
        </p:nvSpPr>
        <p:spPr>
          <a:xfrm>
            <a:off x="951737" y="2825122"/>
            <a:ext cx="727075" cy="1439862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18" name="object 6">
            <a:extLst>
              <a:ext uri="{FF2B5EF4-FFF2-40B4-BE49-F238E27FC236}">
                <a16:creationId xmlns:a16="http://schemas.microsoft.com/office/drawing/2014/main" id="{D6D6AB68-E550-4BB9-930A-2091774EF330}"/>
              </a:ext>
            </a:extLst>
          </p:cNvPr>
          <p:cNvSpPr/>
          <p:nvPr/>
        </p:nvSpPr>
        <p:spPr>
          <a:xfrm>
            <a:off x="950150" y="4682274"/>
            <a:ext cx="728662" cy="143827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E7CF49-477F-4E17-A3B7-6B6BF356EB0E}"/>
              </a:ext>
            </a:extLst>
          </p:cNvPr>
          <p:cNvSpPr txBox="1"/>
          <p:nvPr/>
        </p:nvSpPr>
        <p:spPr>
          <a:xfrm>
            <a:off x="1912656" y="6164628"/>
            <a:ext cx="89420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O‘qituvchi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Hamidova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Zaynura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Ramazanovna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047219DE-9D1C-4B24-BA20-AC940CA2A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41" y="14233"/>
            <a:ext cx="901701" cy="997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E1486765-D508-4354-A435-FF09BC7928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3" r="15122"/>
          <a:stretch/>
        </p:blipFill>
        <p:spPr bwMode="auto">
          <a:xfrm>
            <a:off x="6383694" y="3325339"/>
            <a:ext cx="2523413" cy="2631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6879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78760"/>
            <a:ext cx="12192000" cy="84065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FIZIKA TARAQQIYOTI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EBA69C-37BA-4AC8-8F22-FCEC7E715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132" y="1553232"/>
            <a:ext cx="5967247" cy="470567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1B55B5F-5307-489A-A4D2-8142360F0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8096" y="1553231"/>
            <a:ext cx="5633545" cy="470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0860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78760"/>
            <a:ext cx="12192000" cy="84065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FIZIKA TARAQQIYOTI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8699502-FCE4-4ED0-91E6-C4C3B83016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24" t="37034" r="2345" b="8484"/>
          <a:stretch/>
        </p:blipFill>
        <p:spPr>
          <a:xfrm>
            <a:off x="6096000" y="1166647"/>
            <a:ext cx="5969875" cy="480848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5D98476-1B6E-49FF-83A8-3E88A977E3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20" t="38000" r="9793" b="5173"/>
          <a:stretch/>
        </p:blipFill>
        <p:spPr>
          <a:xfrm>
            <a:off x="126125" y="1166647"/>
            <a:ext cx="5969875" cy="480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2785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117987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1C33E-62E9-428D-8457-B5629F020F12}"/>
              </a:ext>
            </a:extLst>
          </p:cNvPr>
          <p:cNvSpPr txBox="1"/>
          <p:nvPr/>
        </p:nvSpPr>
        <p:spPr>
          <a:xfrm>
            <a:off x="516193" y="1754970"/>
            <a:ext cx="1115961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Videorolikda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berilgan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ma’lumotlardan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foydalanib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qisqacha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matn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tuzing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>
              <a:buAutoNum type="arabicPeriod"/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Jadvalni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to‘ldiring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Quyidagi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so‘zlarning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mexanik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tovush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issiqlik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elektr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yorug‘lik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hodisalarga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kirishini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aniqlab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yozing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699047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82937" y="364875"/>
            <a:ext cx="2286803" cy="8315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87963" tIns="43980" rIns="87963" bIns="43980" spcCol="0" rtlCol="0" anchor="ctr"/>
          <a:lstStyle/>
          <a:p>
            <a:pPr algn="ctr"/>
            <a:r>
              <a:rPr lang="en-US" sz="2310" b="1" dirty="0" err="1">
                <a:latin typeface="Arial" pitchFamily="34" charset="0"/>
                <a:cs typeface="Arial" pitchFamily="34" charset="0"/>
              </a:rPr>
              <a:t>Mexanik</a:t>
            </a:r>
            <a:r>
              <a:rPr lang="en-US" sz="231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310" b="1" dirty="0" err="1">
                <a:latin typeface="Arial" pitchFamily="34" charset="0"/>
                <a:cs typeface="Arial" pitchFamily="34" charset="0"/>
              </a:rPr>
              <a:t>hodisalar</a:t>
            </a:r>
            <a:endParaRPr lang="ru-RU" sz="231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69743" y="364875"/>
            <a:ext cx="2217506" cy="8315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87963" tIns="43980" rIns="87963" bIns="43980" spcCol="0" rtlCol="0" anchor="ctr"/>
          <a:lstStyle/>
          <a:p>
            <a:pPr algn="ctr"/>
            <a:r>
              <a:rPr lang="en-US" sz="2310" b="1" dirty="0" err="1">
                <a:latin typeface="Arial" pitchFamily="34" charset="0"/>
                <a:cs typeface="Arial" pitchFamily="34" charset="0"/>
              </a:rPr>
              <a:t>Issiqlik</a:t>
            </a:r>
            <a:r>
              <a:rPr lang="en-US" sz="231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310" b="1" dirty="0" err="1">
                <a:latin typeface="Arial" pitchFamily="34" charset="0"/>
                <a:cs typeface="Arial" pitchFamily="34" charset="0"/>
              </a:rPr>
              <a:t>hodisalari</a:t>
            </a:r>
            <a:endParaRPr lang="ru-RU" sz="231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987250" y="364875"/>
            <a:ext cx="2217506" cy="8315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87963" tIns="43980" rIns="87963" bIns="43980" spcCol="0" rtlCol="0" anchor="ctr"/>
          <a:lstStyle/>
          <a:p>
            <a:pPr algn="ctr"/>
            <a:r>
              <a:rPr lang="en-US" sz="2310" b="1" dirty="0" err="1">
                <a:latin typeface="Arial" pitchFamily="34" charset="0"/>
                <a:cs typeface="Arial" pitchFamily="34" charset="0"/>
              </a:rPr>
              <a:t>Tovush</a:t>
            </a:r>
            <a:r>
              <a:rPr lang="en-US" sz="231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310" b="1" dirty="0" err="1">
                <a:latin typeface="Arial" pitchFamily="34" charset="0"/>
                <a:cs typeface="Arial" pitchFamily="34" charset="0"/>
              </a:rPr>
              <a:t>hodisalari</a:t>
            </a:r>
            <a:endParaRPr lang="ru-RU" sz="231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211628" y="371887"/>
            <a:ext cx="2072037" cy="8315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87963" tIns="43980" rIns="87963" bIns="43980" spcCol="0" rtlCol="0" anchor="ctr"/>
          <a:lstStyle/>
          <a:p>
            <a:pPr algn="ctr"/>
            <a:r>
              <a:rPr lang="en-US" sz="2310" b="1" dirty="0" err="1">
                <a:latin typeface="Arial" pitchFamily="34" charset="0"/>
                <a:cs typeface="Arial" pitchFamily="34" charset="0"/>
              </a:rPr>
              <a:t>Elektr</a:t>
            </a:r>
            <a:r>
              <a:rPr lang="en-US" sz="231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310" b="1" dirty="0" err="1">
                <a:latin typeface="Arial" pitchFamily="34" charset="0"/>
                <a:cs typeface="Arial" pitchFamily="34" charset="0"/>
              </a:rPr>
              <a:t>hodisalari</a:t>
            </a:r>
            <a:endParaRPr lang="ru-RU" sz="231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283666" y="364875"/>
            <a:ext cx="2494694" cy="8315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87963" tIns="43980" rIns="87963" bIns="43980" spcCol="0" rtlCol="0" anchor="ctr"/>
          <a:lstStyle/>
          <a:p>
            <a:pPr algn="ctr"/>
            <a:r>
              <a:rPr lang="en-US" sz="2310" b="1" dirty="0" err="1">
                <a:latin typeface="Arial" pitchFamily="34" charset="0"/>
                <a:cs typeface="Arial" pitchFamily="34" charset="0"/>
              </a:rPr>
              <a:t>Yorug‘lik</a:t>
            </a:r>
            <a:r>
              <a:rPr lang="en-US" sz="231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310" b="1" dirty="0" err="1">
                <a:latin typeface="Arial" pitchFamily="34" charset="0"/>
                <a:cs typeface="Arial" pitchFamily="34" charset="0"/>
              </a:rPr>
              <a:t>hodisalari</a:t>
            </a:r>
            <a:endParaRPr lang="ru-RU" sz="231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H="1">
            <a:off x="482939" y="1227490"/>
            <a:ext cx="1129542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482937" y="1227490"/>
            <a:ext cx="0" cy="329520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482939" y="4522692"/>
            <a:ext cx="1129542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82937" y="1248547"/>
            <a:ext cx="2286803" cy="950593"/>
          </a:xfrm>
          <a:prstGeom prst="rect">
            <a:avLst/>
          </a:prstGeom>
          <a:noFill/>
        </p:spPr>
        <p:txBody>
          <a:bodyPr wrap="square" lIns="87963" tIns="43980" rIns="87963" bIns="43980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Shar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dumalayapti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ru-RU" dirty="0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2769741" y="1227490"/>
            <a:ext cx="0" cy="329520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4987247" y="1203452"/>
            <a:ext cx="0" cy="331924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7204753" y="1196434"/>
            <a:ext cx="0" cy="332625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>
            <a:off x="9283674" y="1227490"/>
            <a:ext cx="1" cy="3295202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769743" y="1248547"/>
            <a:ext cx="2217506" cy="950593"/>
          </a:xfrm>
          <a:prstGeom prst="rect">
            <a:avLst/>
          </a:prstGeom>
          <a:noFill/>
        </p:spPr>
        <p:txBody>
          <a:bodyPr wrap="square" lIns="87963" tIns="43980" rIns="87963" bIns="43980" rtlCol="0">
            <a:spAutoFit/>
          </a:bodyPr>
          <a:lstStyle/>
          <a:p>
            <a:r>
              <a:rPr lang="en-US" sz="2800" dirty="0" err="1">
                <a:latin typeface="Arial" pitchFamily="34" charset="0"/>
                <a:cs typeface="Arial" pitchFamily="34" charset="0"/>
              </a:rPr>
              <a:t>Qo‘rg‘oshin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erimoqda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,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endParaRPr lang="ru-RU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621532" y="4730591"/>
            <a:ext cx="177709" cy="355367"/>
          </a:xfrm>
          <a:prstGeom prst="rect">
            <a:avLst/>
          </a:prstGeom>
          <a:noFill/>
        </p:spPr>
        <p:txBody>
          <a:bodyPr wrap="none" lIns="87963" tIns="43980" rIns="87963" bIns="43980" rtlCol="0">
            <a:spAutoFit/>
          </a:bodyPr>
          <a:lstStyle/>
          <a:p>
            <a:endParaRPr lang="ru-RU" sz="1732" dirty="0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11778359" y="1196434"/>
            <a:ext cx="1" cy="332625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8B97FB89-29D9-4CDF-B684-5729922B217E}"/>
              </a:ext>
            </a:extLst>
          </p:cNvPr>
          <p:cNvSpPr txBox="1"/>
          <p:nvPr/>
        </p:nvSpPr>
        <p:spPr>
          <a:xfrm>
            <a:off x="329432" y="4447769"/>
            <a:ext cx="1137962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Shar d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umala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yapt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i,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qo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rg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oshin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eri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moqda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soviyapti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momaqaldiroq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ning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guldirashi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eshitil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moqda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qaynamoqda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tong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otmoqda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aks-sado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bermoqda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yog‘och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suzmoqda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soat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ning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mayatni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tebran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moqda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bulut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harakatlanmoqda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qushlar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uchmoqda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chaqmoq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yaltiramoqda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barglar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shitirla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moqda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elektr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lampa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yonmoqda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733E68B0-7C31-4872-8E97-1D16E5BD3EC8}"/>
              </a:ext>
            </a:extLst>
          </p:cNvPr>
          <p:cNvCxnSpPr/>
          <p:nvPr/>
        </p:nvCxnSpPr>
        <p:spPr>
          <a:xfrm>
            <a:off x="413640" y="4730591"/>
            <a:ext cx="332278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0D511454-3BF5-41AB-9F61-025CA6CD61CD}"/>
              </a:ext>
            </a:extLst>
          </p:cNvPr>
          <p:cNvCxnSpPr>
            <a:cxnSpLocks/>
          </p:cNvCxnSpPr>
          <p:nvPr/>
        </p:nvCxnSpPr>
        <p:spPr>
          <a:xfrm>
            <a:off x="4176343" y="4730591"/>
            <a:ext cx="403749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2934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3715" y="4653"/>
            <a:ext cx="11904570" cy="245659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Aziz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o‘quvchilar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algn="ctr">
              <a:defRPr/>
            </a:pP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Shaxsiy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gigiyena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qoidalariga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amal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qiling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defRPr/>
            </a:pP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qo‘lingizni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tez-tez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sovunlab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yuvishni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unutmang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E0B12E-69C8-472C-A0FA-9C1FE8D8AA3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615222" y="2490748"/>
            <a:ext cx="6623371" cy="435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34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88490"/>
            <a:ext cx="12192000" cy="70788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O‘TILGAN MAVZUNI TAKRORLASH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92FFB7-0742-4347-B069-540665BE6592}"/>
              </a:ext>
            </a:extLst>
          </p:cNvPr>
          <p:cNvSpPr txBox="1"/>
          <p:nvPr/>
        </p:nvSpPr>
        <p:spPr>
          <a:xfrm>
            <a:off x="382843" y="1563255"/>
            <a:ext cx="1142631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Fizika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grekcha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so‘zdan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olingan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“…….”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degan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ma’noni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bildiradi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Fizika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haqidagi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dastlabki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ma’lumotlarni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birinchi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bor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kitob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shaklida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………………………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bayon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etgan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Fizika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qonunlarini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harbiy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texnikada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keng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qo‘llagan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olimlardan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biri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…………………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Polyak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olimi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Kopernik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birinchi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……………………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to‘g‘ri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talqin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qilib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berdi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21194F-B482-4EF0-9A5A-8DF871F155B8}"/>
              </a:ext>
            </a:extLst>
          </p:cNvPr>
          <p:cNvSpPr txBox="1"/>
          <p:nvPr/>
        </p:nvSpPr>
        <p:spPr>
          <a:xfrm>
            <a:off x="3982064" y="855369"/>
            <a:ext cx="32912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Fizik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diktant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6622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88490"/>
            <a:ext cx="12192000" cy="70788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O‘TILGAN MAVZUNI TAKRORLASH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92FFB7-0742-4347-B069-540665BE6592}"/>
              </a:ext>
            </a:extLst>
          </p:cNvPr>
          <p:cNvSpPr txBox="1"/>
          <p:nvPr/>
        </p:nvSpPr>
        <p:spPr>
          <a:xfrm>
            <a:off x="498987" y="1225689"/>
            <a:ext cx="1119402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Fizika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grekcha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so‘zdan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olingan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“</a:t>
            </a:r>
            <a:r>
              <a:rPr lang="en-US" sz="4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tabiat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degan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ma’noni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bildiradi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Fizika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haqidagi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dastlabki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ma’lumotlarni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birinchi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bor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kitob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shaklida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qadimgi</a:t>
            </a:r>
            <a:r>
              <a:rPr lang="en-US" sz="40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yunon</a:t>
            </a:r>
            <a:r>
              <a:rPr lang="en-US" sz="40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mutafakkiri</a:t>
            </a:r>
            <a:r>
              <a:rPr lang="en-US" sz="40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Aristotel</a:t>
            </a:r>
            <a:r>
              <a:rPr lang="en-US" sz="40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bayon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etgan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Fizika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qonunlarini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harbiy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texnikada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keng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qo‘llagan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olimlardan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biri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Arximed</a:t>
            </a:r>
            <a:r>
              <a:rPr lang="en-US" sz="40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Polyak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olimi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Kopernik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birinchi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Quyosh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sistemasining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tuzilishini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to‘g‘ri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talqin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qilib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berdi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21194F-B482-4EF0-9A5A-8DF871F155B8}"/>
              </a:ext>
            </a:extLst>
          </p:cNvPr>
          <p:cNvSpPr txBox="1"/>
          <p:nvPr/>
        </p:nvSpPr>
        <p:spPr>
          <a:xfrm>
            <a:off x="4232787" y="752096"/>
            <a:ext cx="32912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Fizik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diktant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9331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84065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TAKRORLASH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78B4D9-EBEB-4855-BE86-3F6B2620B296}"/>
              </a:ext>
            </a:extLst>
          </p:cNvPr>
          <p:cNvSpPr txBox="1"/>
          <p:nvPr/>
        </p:nvSpPr>
        <p:spPr>
          <a:xfrm>
            <a:off x="1531285" y="3279959"/>
            <a:ext cx="912942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Atrofdagi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jismlar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moddalar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sodir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bo‘ladigan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o‘zgarishlarga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hodisalar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E61FA7CD-A3B1-4A9F-8B48-4C167636358E}"/>
              </a:ext>
            </a:extLst>
          </p:cNvPr>
          <p:cNvSpPr/>
          <p:nvPr/>
        </p:nvSpPr>
        <p:spPr>
          <a:xfrm>
            <a:off x="519225" y="2330245"/>
            <a:ext cx="11153549" cy="3746089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0BE4BA-AB2A-4898-9AB9-4C9B59F5828E}"/>
              </a:ext>
            </a:extLst>
          </p:cNvPr>
          <p:cNvSpPr txBox="1"/>
          <p:nvPr/>
        </p:nvSpPr>
        <p:spPr>
          <a:xfrm>
            <a:off x="519225" y="1082486"/>
            <a:ext cx="72010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Hodisalar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deb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nimaga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aytiladi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434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78282"/>
            <a:ext cx="12192000" cy="84065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Hodisalar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92FFB7-0742-4347-B069-540665BE6592}"/>
              </a:ext>
            </a:extLst>
          </p:cNvPr>
          <p:cNvSpPr txBox="1"/>
          <p:nvPr/>
        </p:nvSpPr>
        <p:spPr>
          <a:xfrm>
            <a:off x="948813" y="1435223"/>
            <a:ext cx="46752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Tabiat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hodisalari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97B42C34-E80E-4160-A2F3-233D0E5FCF3E}"/>
              </a:ext>
            </a:extLst>
          </p:cNvPr>
          <p:cNvSpPr/>
          <p:nvPr/>
        </p:nvSpPr>
        <p:spPr>
          <a:xfrm>
            <a:off x="811160" y="1018939"/>
            <a:ext cx="4675238" cy="1740311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904AB5D0-6928-4254-A3C9-8F12DDAFBABD}"/>
              </a:ext>
            </a:extLst>
          </p:cNvPr>
          <p:cNvSpPr/>
          <p:nvPr/>
        </p:nvSpPr>
        <p:spPr>
          <a:xfrm>
            <a:off x="6705600" y="1151186"/>
            <a:ext cx="4675238" cy="1740311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77431D-C417-4DB3-BB7C-56CD48277FFD}"/>
              </a:ext>
            </a:extLst>
          </p:cNvPr>
          <p:cNvSpPr txBox="1"/>
          <p:nvPr/>
        </p:nvSpPr>
        <p:spPr>
          <a:xfrm>
            <a:off x="7177549" y="1435223"/>
            <a:ext cx="42032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Fizik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hodisalar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6" descr="D:\тв\1я четверть\1507336231_1057-uragan.gif">
            <a:extLst>
              <a:ext uri="{FF2B5EF4-FFF2-40B4-BE49-F238E27FC236}">
                <a16:creationId xmlns:a16="http://schemas.microsoft.com/office/drawing/2014/main" id="{8335D564-CDD2-4EAF-9FA2-EEBFC320AF3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64" y="3599907"/>
            <a:ext cx="2211628" cy="314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D:\тв\1я четверть\thunder-235447.gif">
            <a:extLst>
              <a:ext uri="{FF2B5EF4-FFF2-40B4-BE49-F238E27FC236}">
                <a16:creationId xmlns:a16="http://schemas.microsoft.com/office/drawing/2014/main" id="{4023C46B-4F55-44F2-99FB-7B44052227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482" y="3546384"/>
            <a:ext cx="2128180" cy="325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855F965-5737-4711-84E4-D9EB218139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026" y="3538165"/>
            <a:ext cx="1977574" cy="3254287"/>
          </a:xfrm>
          <a:prstGeom prst="rect">
            <a:avLst/>
          </a:prstGeom>
        </p:spPr>
      </p:pic>
      <p:pic>
        <p:nvPicPr>
          <p:cNvPr id="11" name="Picture 4" descr="D:\тв\1я четверть\orig.gif">
            <a:extLst>
              <a:ext uri="{FF2B5EF4-FFF2-40B4-BE49-F238E27FC236}">
                <a16:creationId xmlns:a16="http://schemas.microsoft.com/office/drawing/2014/main" id="{F4CD202E-59E8-478D-899C-AC455C2F2E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86" y="3440162"/>
            <a:ext cx="2325170" cy="335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D:\тв\1я четверть\unnamed.gif">
            <a:extLst>
              <a:ext uri="{FF2B5EF4-FFF2-40B4-BE49-F238E27FC236}">
                <a16:creationId xmlns:a16="http://schemas.microsoft.com/office/drawing/2014/main" id="{2E83BE3D-1876-4518-AEC4-DA3E689CF2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911" y="3394860"/>
            <a:ext cx="2049826" cy="335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30FFDADD-C402-4ACE-AD8B-8A44623CC85B}"/>
              </a:ext>
            </a:extLst>
          </p:cNvPr>
          <p:cNvCxnSpPr/>
          <p:nvPr/>
        </p:nvCxnSpPr>
        <p:spPr>
          <a:xfrm flipH="1">
            <a:off x="1091381" y="2759250"/>
            <a:ext cx="1344063" cy="77891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0ED10303-52FE-4560-AD24-F83A0C65DD18}"/>
              </a:ext>
            </a:extLst>
          </p:cNvPr>
          <p:cNvCxnSpPr>
            <a:cxnSpLocks/>
          </p:cNvCxnSpPr>
          <p:nvPr/>
        </p:nvCxnSpPr>
        <p:spPr>
          <a:xfrm>
            <a:off x="3269279" y="2843390"/>
            <a:ext cx="17153" cy="69477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D8C25EEB-F719-448C-8FBB-E1AC86987CF7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3938703" y="2786076"/>
            <a:ext cx="2046110" cy="75208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B1C1CBC1-709D-4C2C-A5F2-8F3D8C96F6F0}"/>
              </a:ext>
            </a:extLst>
          </p:cNvPr>
          <p:cNvCxnSpPr>
            <a:cxnSpLocks/>
            <a:stCxn id="5" idx="4"/>
          </p:cNvCxnSpPr>
          <p:nvPr/>
        </p:nvCxnSpPr>
        <p:spPr>
          <a:xfrm flipH="1">
            <a:off x="8169887" y="2891497"/>
            <a:ext cx="873332" cy="53155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B03ED420-FC63-410A-8BD3-15AF324052D8}"/>
              </a:ext>
            </a:extLst>
          </p:cNvPr>
          <p:cNvCxnSpPr>
            <a:cxnSpLocks/>
          </p:cNvCxnSpPr>
          <p:nvPr/>
        </p:nvCxnSpPr>
        <p:spPr>
          <a:xfrm>
            <a:off x="9660193" y="2890768"/>
            <a:ext cx="1160936" cy="50409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6191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  <p:bldP spid="5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78760"/>
            <a:ext cx="12192000" cy="84065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QADIMDA YASHAGAN ODAMLAR</a:t>
            </a:r>
            <a:endParaRPr lang="ru-RU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8699502-FCE4-4ED0-91E6-C4C3B83016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24" t="37034" r="2345" b="8484"/>
          <a:stretch/>
        </p:blipFill>
        <p:spPr>
          <a:xfrm>
            <a:off x="6096000" y="1166647"/>
            <a:ext cx="5969875" cy="480848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5D98476-1B6E-49FF-83A8-3E88A977E3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20" t="38000" r="9793" b="5173"/>
          <a:stretch/>
        </p:blipFill>
        <p:spPr>
          <a:xfrm>
            <a:off x="126125" y="1166647"/>
            <a:ext cx="5969875" cy="480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162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0359"/>
            <a:ext cx="12192000" cy="84065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FIZIKA TARAQQIYOTI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B43E56-A2C2-4B59-94CB-C929F9D132BC}"/>
              </a:ext>
            </a:extLst>
          </p:cNvPr>
          <p:cNvSpPr txBox="1"/>
          <p:nvPr/>
        </p:nvSpPr>
        <p:spPr>
          <a:xfrm>
            <a:off x="253433" y="1117535"/>
            <a:ext cx="1115961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Hozirgi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kunda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O‘zbekiston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Respublikasi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Fanlar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akademiyasining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Ulug‘bek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nomidagi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Astranomiya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instituti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Akademik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S.A.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Azimov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nomidagi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”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Fizika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Quyosh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IICHB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qoshidagi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Fizika-texnika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instituti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Materialshunoslik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instituti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G‘.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Mavlonov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nomidagi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Seysmologiya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instituti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Qoraqalpog‘iston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fanlar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ilmiy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tekshirish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institutida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mexanik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issiqlik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elektr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yorug‘lik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tovush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hodisalariga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doir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ilmiy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izlanishlar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olib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borilmoqda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86758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56771"/>
            <a:ext cx="12192000" cy="84065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FIZIKA TARAQQIYOTI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3A92D1B-D40A-47FF-94D3-2CEED9296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898" y="1353206"/>
            <a:ext cx="5249139" cy="170530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AA8BAA-D7FB-488E-8B4F-AB15012C09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744" y="3058509"/>
            <a:ext cx="6039866" cy="364035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65907D0-CC5D-4560-90AB-88B6D93A06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1965" y="3058510"/>
            <a:ext cx="5272610" cy="364035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2BCFCDC-D25A-48AC-A97F-0398FD1E7F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1964" y="997429"/>
            <a:ext cx="5249137" cy="206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1211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47230"/>
            <a:ext cx="12192000" cy="84065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FIZIKA TARAQQIYOTI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07B779-5686-4C9A-A020-AFFE8520C5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09" t="4710" r="5617" b="9861"/>
          <a:stretch/>
        </p:blipFill>
        <p:spPr>
          <a:xfrm>
            <a:off x="304802" y="1618508"/>
            <a:ext cx="5670329" cy="418320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314AF8D-016C-4EE4-87A0-B89E2C08FB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4979" y="1618507"/>
            <a:ext cx="5141143" cy="418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72796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plate PresentationGo">
  <a:themeElements>
    <a:clrScheme name="PGO">
      <a:dk1>
        <a:sysClr val="windowText" lastClr="000000"/>
      </a:dk1>
      <a:lt1>
        <a:sysClr val="window" lastClr="FFFFFF"/>
      </a:lt1>
      <a:dk2>
        <a:srgbClr val="063951"/>
      </a:dk2>
      <a:lt2>
        <a:srgbClr val="F0EEEF"/>
      </a:lt2>
      <a:accent1>
        <a:srgbClr val="00B09B"/>
      </a:accent1>
      <a:accent2>
        <a:srgbClr val="F36F13"/>
      </a:accent2>
      <a:accent3>
        <a:srgbClr val="0D95BC"/>
      </a:accent3>
      <a:accent4>
        <a:srgbClr val="EBCB38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4120</TotalTime>
  <Words>425</Words>
  <Application>Microsoft Office PowerPoint</Application>
  <PresentationFormat>Широкоэкранный</PresentationFormat>
  <Paragraphs>38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Helvetica</vt:lpstr>
      <vt:lpstr>Open Sans</vt:lpstr>
      <vt:lpstr>Тема Office</vt:lpstr>
      <vt:lpstr>Template PresentationGo</vt:lpstr>
      <vt:lpstr>1_Template PresentationGo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Spam va gowtli konserva ortasida boglik bormi?</dc:title>
  <dc:creator>Feruza</dc:creator>
  <cp:lastModifiedBy>Пользователь</cp:lastModifiedBy>
  <cp:revision>514</cp:revision>
  <dcterms:created xsi:type="dcterms:W3CDTF">2020-03-24T02:20:14Z</dcterms:created>
  <dcterms:modified xsi:type="dcterms:W3CDTF">2020-08-27T05:19:11Z</dcterms:modified>
</cp:coreProperties>
</file>