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0" r:id="rId5"/>
    <p:sldId id="258" r:id="rId6"/>
    <p:sldId id="257" r:id="rId7"/>
    <p:sldId id="264" r:id="rId8"/>
    <p:sldId id="265" r:id="rId9"/>
    <p:sldId id="272" r:id="rId10"/>
    <p:sldId id="273" r:id="rId11"/>
    <p:sldId id="269" r:id="rId12"/>
    <p:sldId id="267" r:id="rId13"/>
    <p:sldId id="268" r:id="rId14"/>
    <p:sldId id="266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-3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BB9F6F-24F5-4643-82FE-FA7EB88C7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805DC24-D8E7-4BC2-A3B3-0E95A3644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A3D4E8-5AD3-450B-B6AF-39061A77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2A5F8-9CEF-4355-A82D-D4AB37C86D8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F49709-976E-43C5-8D9A-D256132E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7B475E-083E-4370-8013-E3ADFDA96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912B-B0EA-40E6-9BA3-6F0A9D65A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99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1265AF-115F-427C-A8B0-90220E8EC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7625E16-2721-4426-9366-5562849EB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3D5E5F-9815-4C07-8BE6-F578BDA8D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2A5F8-9CEF-4355-A82D-D4AB37C86D8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16BA44-1F74-4EDF-89BC-2E02FD00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9C1E6F-88D9-4E57-B3AF-4FCD9FF3B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912B-B0EA-40E6-9BA3-6F0A9D65A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1FAD90B-5917-411E-8677-B0B6EC44C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2361439-0CF3-4F6E-BF56-94307C35E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012AAE-D7A6-40A9-9B9A-02274B6BD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2A5F8-9CEF-4355-A82D-D4AB37C86D8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E7AD82-C474-4897-85CE-8155BB71B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F85EF42-7FB3-44A8-931E-7227F0C08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912B-B0EA-40E6-9BA3-6F0A9D65A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72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A8F89B-50EB-4495-ABE2-D7453BEEA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6EDE466-B64C-4B7F-AB23-30F3DDF5C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EE0F1D5-D3EF-4BF6-94EA-4D763008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2A5F8-9CEF-4355-A82D-D4AB37C86D8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C2636F-1FAE-4CC6-9D0B-0B4E1B23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DAC091-FE96-4886-9E0D-6B315FB02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912B-B0EA-40E6-9BA3-6F0A9D65A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53CFC2-A7FE-4118-9ACE-B6B90733E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02CFD71-367D-41EB-8E5B-940261936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8862CE-871B-43F3-B870-AAA47E02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2A5F8-9CEF-4355-A82D-D4AB37C86D8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BE3939-55C5-4A8B-8FCF-88263BC96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820F18-A9E0-4E7A-BBA2-7EE809685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912B-B0EA-40E6-9BA3-6F0A9D65A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58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E2B785-C10E-4A78-BCED-8A903FFAE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7C7CE5-88A9-4424-8137-BC8A097ED3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5AE41A4-069A-4B79-B4E1-1BCB8920E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712B8F0-6BE3-4427-8A46-D8BF932F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2A5F8-9CEF-4355-A82D-D4AB37C86D8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898AB3B-914D-4F5B-99BE-3CE8D78EF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9B4CF78-76E4-4F93-8278-FBDAEF3C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912B-B0EA-40E6-9BA3-6F0A9D65A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04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8D7B92-BE9B-4D20-878C-75ACAA2E4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AD0E5B8-4F8C-4961-94DD-9319DB710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AA168D4-6E99-4C84-B4C2-072B355B7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75E7175-55AA-4315-A4F3-67D68C7E5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8D92384-94B5-41AB-B2C8-25ECB4FBA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97BB2E0-0583-4241-934A-870B6D544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2A5F8-9CEF-4355-A82D-D4AB37C86D8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C90CBF2-BF15-4713-ABA0-B09956A24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6739FCD-F2A6-460E-A737-E8197117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912B-B0EA-40E6-9BA3-6F0A9D65A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8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661B40-3315-4D07-A83F-022CD3719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3CD5853-5154-4A50-80EA-8C6F4817C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2A5F8-9CEF-4355-A82D-D4AB37C86D8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F0AE685-92BD-4407-945E-15D0A8A4A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F70E3EC-F359-4B60-BB1D-EC0957CE7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912B-B0EA-40E6-9BA3-6F0A9D65A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28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BC2EB47-42B4-40DE-95DD-7DF3D0CEC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2A5F8-9CEF-4355-A82D-D4AB37C86D8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751C138-7B8B-4A7C-8C0A-9EEFED891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12211F9-D98E-445B-8CF7-B883475D0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912B-B0EA-40E6-9BA3-6F0A9D65A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27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592CB0-4889-4FF5-B806-284D69B3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15D366-35AD-4FDE-AE77-6CEE65625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7F2B424-9B7C-41CA-BFD0-04E6A9C9A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619E0FB-FD97-4813-ACAE-851FDC319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2A5F8-9CEF-4355-A82D-D4AB37C86D8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78818F5-DBCE-44E5-B3DD-9B7CA6421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2470899-41D9-434B-A48B-E573DFF3E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912B-B0EA-40E6-9BA3-6F0A9D65A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14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19B54E-4A86-4BAC-8626-F12472438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5A62016-E6C0-487B-9088-6C1462FB0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EB11B60-8A39-4E40-929F-A5EE4D3E3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67E1C5A-2B28-4CD3-8CF0-53E511982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2A5F8-9CEF-4355-A82D-D4AB37C86D8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C78737A-84DC-48CE-8730-F300283D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FC29387-7577-4D09-AD25-436AED3F2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912B-B0EA-40E6-9BA3-6F0A9D65A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64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B8E269-4AB8-4195-A346-5FE0C6CD1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98AC8C0-058E-4FEF-8D97-820DA5813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1C4E64-2815-4369-A29B-2B95FC8AA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2A5F8-9CEF-4355-A82D-D4AB37C86D8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83052B-1332-461A-94DB-03680E96F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458A82-478C-4736-BB41-4A16B0338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5912B-B0EA-40E6-9BA3-6F0A9D65A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51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386D12A-410D-408F-87AE-C43C3215B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495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B2BF92-4602-469B-8A7A-BFC1D1F439CC}"/>
              </a:ext>
            </a:extLst>
          </p:cNvPr>
          <p:cNvSpPr txBox="1"/>
          <p:nvPr/>
        </p:nvSpPr>
        <p:spPr>
          <a:xfrm>
            <a:off x="978793" y="1824995"/>
            <a:ext cx="10779617" cy="46474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Tengsizliklar</a:t>
            </a:r>
            <a:r>
              <a:rPr lang="en-US" sz="400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400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en-US" sz="400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00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katakchalar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o‘rniga</a:t>
            </a:r>
            <a:r>
              <a:rPr lang="en-US" sz="400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00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raqamlarni</a:t>
            </a:r>
            <a:r>
              <a:rPr lang="en-US" sz="400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qo‘yish</a:t>
            </a:r>
            <a:r>
              <a:rPr lang="en-US" sz="400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uz-Cyrl-UZ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00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1 436  &gt; </a:t>
            </a:r>
            <a:r>
              <a:rPr lang="en-US" sz="48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      ;          </a:t>
            </a:r>
            <a:r>
              <a:rPr lang="en-US" sz="4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41 620 &lt; 4   620;</a:t>
            </a:r>
          </a:p>
          <a:p>
            <a:r>
              <a:rPr lang="en-US" sz="4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37      &lt;  37 </a:t>
            </a:r>
            <a:r>
              <a:rPr lang="en-US" sz="48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210;          </a:t>
            </a:r>
            <a:r>
              <a:rPr lang="en-US" sz="4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900 138 &gt;   00 804</a:t>
            </a:r>
            <a:r>
              <a:rPr lang="en-US" sz="4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83F20BC-D5BC-409D-8C33-73087B107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735" y="-40144"/>
            <a:ext cx="10346026" cy="160986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28B403A-4996-4BF3-B10E-5BFF0C1FFD82}"/>
              </a:ext>
            </a:extLst>
          </p:cNvPr>
          <p:cNvSpPr/>
          <p:nvPr/>
        </p:nvSpPr>
        <p:spPr>
          <a:xfrm>
            <a:off x="4146997" y="3900108"/>
            <a:ext cx="349876" cy="4121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370B0094-9DEA-4DD3-8A1E-A15DAE84A76B}"/>
              </a:ext>
            </a:extLst>
          </p:cNvPr>
          <p:cNvSpPr/>
          <p:nvPr/>
        </p:nvSpPr>
        <p:spPr>
          <a:xfrm>
            <a:off x="4617848" y="3900108"/>
            <a:ext cx="349876" cy="4121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CD2D077-025F-4781-993D-861A4590F957}"/>
              </a:ext>
            </a:extLst>
          </p:cNvPr>
          <p:cNvSpPr/>
          <p:nvPr/>
        </p:nvSpPr>
        <p:spPr>
          <a:xfrm>
            <a:off x="2006958" y="5237360"/>
            <a:ext cx="309093" cy="388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F5F513C-4F85-4549-BD9C-76B3D231EE57}"/>
              </a:ext>
            </a:extLst>
          </p:cNvPr>
          <p:cNvSpPr/>
          <p:nvPr/>
        </p:nvSpPr>
        <p:spPr>
          <a:xfrm>
            <a:off x="2406203" y="5237208"/>
            <a:ext cx="309093" cy="3887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AECCAAD-1073-4A0E-916C-5AA6D41457F6}"/>
              </a:ext>
            </a:extLst>
          </p:cNvPr>
          <p:cNvSpPr/>
          <p:nvPr/>
        </p:nvSpPr>
        <p:spPr>
          <a:xfrm>
            <a:off x="9529470" y="3889345"/>
            <a:ext cx="302652" cy="4079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C7E7ECA2-1216-470D-96F1-EF7499EBF97F}"/>
              </a:ext>
            </a:extLst>
          </p:cNvPr>
          <p:cNvSpPr/>
          <p:nvPr/>
        </p:nvSpPr>
        <p:spPr>
          <a:xfrm>
            <a:off x="9485298" y="5237208"/>
            <a:ext cx="300500" cy="4101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AA35C52-95D4-4BFD-8338-4188C9360B7F}"/>
              </a:ext>
            </a:extLst>
          </p:cNvPr>
          <p:cNvSpPr txBox="1"/>
          <p:nvPr/>
        </p:nvSpPr>
        <p:spPr>
          <a:xfrm>
            <a:off x="4144001" y="3673899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6D59B21-5832-4177-839F-74A25E452060}"/>
              </a:ext>
            </a:extLst>
          </p:cNvPr>
          <p:cNvSpPr txBox="1"/>
          <p:nvPr/>
        </p:nvSpPr>
        <p:spPr>
          <a:xfrm>
            <a:off x="4556520" y="3658875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63F6A30-7DF6-400B-AC09-A2A45CFBE019}"/>
              </a:ext>
            </a:extLst>
          </p:cNvPr>
          <p:cNvSpPr txBox="1"/>
          <p:nvPr/>
        </p:nvSpPr>
        <p:spPr>
          <a:xfrm>
            <a:off x="1940413" y="4985397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90619BF-7ECA-4238-AB56-3FCF0FE7CFD4}"/>
              </a:ext>
            </a:extLst>
          </p:cNvPr>
          <p:cNvSpPr txBox="1"/>
          <p:nvPr/>
        </p:nvSpPr>
        <p:spPr>
          <a:xfrm>
            <a:off x="2324635" y="4996131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FE54AD5-C444-4B7F-8D41-276D56F678DF}"/>
              </a:ext>
            </a:extLst>
          </p:cNvPr>
          <p:cNvSpPr txBox="1"/>
          <p:nvPr/>
        </p:nvSpPr>
        <p:spPr>
          <a:xfrm>
            <a:off x="9423049" y="4998278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C152531-D01B-41C6-B76A-EEF3EDF71E0B}"/>
              </a:ext>
            </a:extLst>
          </p:cNvPr>
          <p:cNvSpPr txBox="1"/>
          <p:nvPr/>
        </p:nvSpPr>
        <p:spPr>
          <a:xfrm>
            <a:off x="9450049" y="3656729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99C21924-0E93-4339-9414-E4FE8A6B8EB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870" y="3880246"/>
            <a:ext cx="1441894" cy="15620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82073" y="634004"/>
            <a:ext cx="8047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 TOPSHIRIQNI TEKSHIRISH: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75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9" grpId="0"/>
      <p:bldP spid="31" grpId="0"/>
      <p:bldP spid="33" grpId="0"/>
      <p:bldP spid="35" grpId="0"/>
      <p:bldP spid="37" grpId="0"/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3E82D89-FCFE-4C2B-A684-1E5D7A386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A3C328-389A-45D4-84C0-B20B1EE23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9062"/>
            <a:ext cx="10515600" cy="1009651"/>
          </a:xfrm>
        </p:spPr>
        <p:txBody>
          <a:bodyPr/>
          <a:lstStyle/>
          <a:p>
            <a:r>
              <a:rPr lang="en-US" dirty="0"/>
              <a:t> 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04296F-9747-468B-95DF-B0B497B19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766" y="1338410"/>
            <a:ext cx="10053034" cy="49663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1A0C6"/>
                </a:solidFill>
              </a:rPr>
              <a:t>  </a:t>
            </a:r>
            <a:r>
              <a:rPr lang="en-US" sz="2800" i="0" dirty="0">
                <a:solidFill>
                  <a:srgbClr val="01A0C6"/>
                </a:solidFill>
                <a:effectLst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Tushuntiring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947 &gt; 852,   458 + 754 &lt; 1 468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tengsizliklar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4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2 457 &lt; 1 457,</a:t>
            </a:r>
          </a:p>
          <a:p>
            <a:pPr marL="0" indent="0">
              <a:buNone/>
            </a:pP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4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21 525 &gt; 562 145 – 12 478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tengsizliklar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noto‘g‘ri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585D24-D837-46F8-B7A1-A79F9313D11E}"/>
              </a:ext>
            </a:extLst>
          </p:cNvPr>
          <p:cNvSpPr txBox="1"/>
          <p:nvPr/>
        </p:nvSpPr>
        <p:spPr>
          <a:xfrm flipH="1">
            <a:off x="7229341" y="1313644"/>
            <a:ext cx="819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1112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FCA1513-4F79-425A-B5C3-3515320AFA7F}"/>
              </a:ext>
            </a:extLst>
          </p:cNvPr>
          <p:cNvSpPr txBox="1"/>
          <p:nvPr/>
        </p:nvSpPr>
        <p:spPr>
          <a:xfrm flipH="1">
            <a:off x="5952182" y="3938790"/>
            <a:ext cx="1277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549667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15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167E884-A6B9-4536-85F6-6034A26E0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422" cy="685495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79C207-8387-4E36-9B3C-9E4E24DED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/>
          <a:lstStyle/>
          <a:p>
            <a:r>
              <a:rPr lang="en-US" dirty="0"/>
              <a:t>    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3-topshiriq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955440-4D15-4A0F-B66E-4B87EA0C4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523" y="1825625"/>
            <a:ext cx="1025158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2800" i="0" dirty="0"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Tengsizliklarning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4000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noto‘g‘riligini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tekshiring</a:t>
            </a:r>
            <a:r>
              <a:rPr lang="en-US" sz="4000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i="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216 · 70 &gt; 216 · 17         267 · 34 &lt; 267 · (4 · 8)</a:t>
            </a:r>
            <a:br>
              <a:rPr lang="en-US" sz="4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9A6B15-204A-45DF-91AA-8FBD5E892CD0}"/>
              </a:ext>
            </a:extLst>
          </p:cNvPr>
          <p:cNvSpPr txBox="1"/>
          <p:nvPr/>
        </p:nvSpPr>
        <p:spPr>
          <a:xfrm flipH="1">
            <a:off x="1918952" y="3206842"/>
            <a:ext cx="1004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15120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FBF094-152B-4190-A917-71D5408B3E75}"/>
              </a:ext>
            </a:extLst>
          </p:cNvPr>
          <p:cNvSpPr txBox="1"/>
          <p:nvPr/>
        </p:nvSpPr>
        <p:spPr>
          <a:xfrm flipH="1">
            <a:off x="4247878" y="3204694"/>
            <a:ext cx="811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3672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323790A-9043-4C2B-9AD6-750DAEC6F687}"/>
              </a:ext>
            </a:extLst>
          </p:cNvPr>
          <p:cNvSpPr txBox="1"/>
          <p:nvPr/>
        </p:nvSpPr>
        <p:spPr>
          <a:xfrm flipH="1">
            <a:off x="7044744" y="3254062"/>
            <a:ext cx="807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9078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AB9F2AF-AB37-4AAA-97D3-138A16AF6039}"/>
              </a:ext>
            </a:extLst>
          </p:cNvPr>
          <p:cNvSpPr txBox="1"/>
          <p:nvPr/>
        </p:nvSpPr>
        <p:spPr>
          <a:xfrm flipH="1">
            <a:off x="10273048" y="3239035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75F5E52-B0FD-40AF-80B8-BD399589B189}"/>
              </a:ext>
            </a:extLst>
          </p:cNvPr>
          <p:cNvSpPr txBox="1"/>
          <p:nvPr/>
        </p:nvSpPr>
        <p:spPr>
          <a:xfrm flipH="1">
            <a:off x="9268501" y="3236887"/>
            <a:ext cx="93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6408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49C3FD5-D4C0-4398-91C7-E4F091018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659" y="4274377"/>
            <a:ext cx="1764799" cy="176774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38CB928-51C8-47D5-8040-BB92692F0F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9306" l="1389" r="97917">
                        <a14:foregroundMark x1="9028" y1="9028" x2="9028" y2="9028"/>
                        <a14:foregroundMark x1="12500" y1="12500" x2="12500" y2="12500"/>
                        <a14:foregroundMark x1="3472" y1="14583" x2="3472" y2="14583"/>
                        <a14:foregroundMark x1="18056" y1="1389" x2="18056" y2="1389"/>
                        <a14:foregroundMark x1="90278" y1="15278" x2="90278" y2="15278"/>
                        <a14:foregroundMark x1="98611" y1="12500" x2="98611" y2="12500"/>
                        <a14:foregroundMark x1="19444" y1="94444" x2="19444" y2="92361"/>
                        <a14:foregroundMark x1="83333" y1="95833" x2="87500" y2="96528"/>
                        <a14:foregroundMark x1="1389" y1="82639" x2="13889" y2="88889"/>
                        <a14:foregroundMark x1="15972" y1="96528" x2="15972" y2="993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91043" y="4335555"/>
            <a:ext cx="1645385" cy="16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5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77B237C-74D3-4C8B-A89D-B730B5DC6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2844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7D5AD5-4EF0-4AE7-9DE3-E36FC05AE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524" y="309089"/>
            <a:ext cx="10599312" cy="888643"/>
          </a:xfrm>
        </p:spPr>
        <p:txBody>
          <a:bodyPr>
            <a:normAutofit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</a:t>
            </a:r>
            <a:r>
              <a:rPr lang="en-US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tenglama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Tenglama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tuzib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yeching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09EA23-3B28-4D06-810F-833FB5A2E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432" y="1698457"/>
            <a:ext cx="5458500" cy="5133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+ 3 214 = 12 480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12480 - 3 214</a:t>
            </a:r>
          </a:p>
          <a:p>
            <a:pPr marL="0" indent="0">
              <a:buNone/>
            </a:pPr>
            <a:r>
              <a:rPr lang="en-US" sz="40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= 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11 266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11 266 + 3 214 = 12 480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12 480 = 12 480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EBDCE950-8D62-406B-BEDD-42EA5CE32C57}"/>
              </a:ext>
            </a:extLst>
          </p:cNvPr>
          <p:cNvSpPr txBox="1">
            <a:spLocks/>
          </p:cNvSpPr>
          <p:nvPr/>
        </p:nvSpPr>
        <p:spPr>
          <a:xfrm>
            <a:off x="6475931" y="1685577"/>
            <a:ext cx="5368347" cy="4450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- 3 214 = 12 480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12 480 + 3214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15 694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15 694 – 3 214= 12480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12 480 = 12 480    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7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AFA4454-5542-4B73-9554-D15291D5A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44" y="0"/>
            <a:ext cx="12202844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28BC9F-BA8E-4BB5-BA9A-A58D9B68E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54" y="571189"/>
            <a:ext cx="9924245" cy="90988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masala.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F767FF-B154-4865-9210-90DC895A1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099" y="1609859"/>
            <a:ext cx="7018986" cy="51129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1A0C6"/>
                </a:solidFill>
              </a:rPr>
              <a:t>   </a:t>
            </a:r>
            <a:r>
              <a:rPr lang="en-US" sz="2800" i="0" dirty="0">
                <a:solidFill>
                  <a:srgbClr val="01A0C6"/>
                </a:solidFill>
                <a:effectLst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To‘rtta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avtobus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bekatlari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orasidagi</a:t>
            </a:r>
            <a:endParaRPr lang="en-US" sz="4000" i="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masofa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10 124 </a:t>
            </a:r>
            <a:r>
              <a:rPr lang="en-US" sz="400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metr</a:t>
            </a:r>
            <a:r>
              <a:rPr lang="en-US" sz="40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Birinchi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ik-kinchi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bekat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orasidagi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masofa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3846 </a:t>
            </a:r>
            <a:r>
              <a:rPr lang="en-US" sz="400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metr</a:t>
            </a:r>
            <a:r>
              <a:rPr lang="en-US" sz="40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ikkinchi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uchinchi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bekat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orasidagi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masofa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birinchi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ikkinchi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bekat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orasidagi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masofadan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247 m </a:t>
            </a:r>
            <a:r>
              <a:rPr lang="en-US" sz="400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uzun</a:t>
            </a:r>
            <a:r>
              <a:rPr lang="en-US" sz="40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Uchinchi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to‘rtinchi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bekat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orasidagi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masofani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toping.</a:t>
            </a:r>
            <a:b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0" dirty="0">
                <a:solidFill>
                  <a:srgbClr val="000000"/>
                </a:solidFill>
                <a:effectLst/>
              </a:rPr>
              <a:t/>
            </a:r>
            <a:br>
              <a:rPr lang="en-US" sz="2800" i="0" dirty="0">
                <a:solidFill>
                  <a:srgbClr val="000000"/>
                </a:solidFill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328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31C2250-B8E2-43F1-B728-ACDE00CA2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29" y="0"/>
            <a:ext cx="12202844" cy="6857999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ED4B6BFC-4CAE-4A52-B13F-E3F990641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465" y="862880"/>
            <a:ext cx="10168943" cy="199944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–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bekat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orasi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3 846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b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–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bekat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orasi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247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bekat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orasi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?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5C58740B-BB7E-4646-82D5-3D9B93674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26145"/>
            <a:ext cx="10840453" cy="2724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3 846 + 247 = 4 089 (m)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bekat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orasi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3 846 + 4 089 = 7 935 (m)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10 124 – 7 935 = 2 186 (m)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bekat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orasi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157A0AA-1A0D-4632-8850-24EB5E5FD0BC}"/>
              </a:ext>
            </a:extLst>
          </p:cNvPr>
          <p:cNvSpPr txBox="1"/>
          <p:nvPr/>
        </p:nvSpPr>
        <p:spPr>
          <a:xfrm>
            <a:off x="1674254" y="61818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3C6A56D-F558-44C6-A8E8-169D393F5FC1}"/>
              </a:ext>
            </a:extLst>
          </p:cNvPr>
          <p:cNvSpPr txBox="1"/>
          <p:nvPr/>
        </p:nvSpPr>
        <p:spPr>
          <a:xfrm>
            <a:off x="1094704" y="5370485"/>
            <a:ext cx="108697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uchinchi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to‘rtinchi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bekat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orasi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725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E383C82-3CD5-46E3-97B4-8F415472F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281" y="0"/>
            <a:ext cx="12283281" cy="685495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1B87B4-19D3-4481-837B-2F9CDB07E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769" y="1558344"/>
            <a:ext cx="11179371" cy="5399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i="0" dirty="0">
                <a:solidFill>
                  <a:srgbClr val="F8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7- </a:t>
            </a:r>
            <a:r>
              <a:rPr lang="en-US" sz="4000" i="0" dirty="0" err="1">
                <a:solidFill>
                  <a:srgbClr val="F8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000" i="0" dirty="0">
                <a:solidFill>
                  <a:srgbClr val="F8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Tengsizliklar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nuq-talar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o‘rniga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raqamlarni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qo‘yish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400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5 879 &gt; ...879         86 842 &lt; 86...42</a:t>
            </a:r>
            <a:b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6 57... &lt; 6 579        552 13... &gt; 552 137</a:t>
            </a:r>
            <a:r>
              <a:rPr lang="en-US" sz="4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>
                <a:solidFill>
                  <a:srgbClr val="F8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000" dirty="0">
                <a:solidFill>
                  <a:srgbClr val="F8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masala.</a:t>
            </a:r>
            <a:r>
              <a:rPr lang="en-US" sz="4000" i="0" dirty="0">
                <a:solidFill>
                  <a:srgbClr val="F8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Malika 1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minutda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165 ta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o‘qidi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Lola 1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minutda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Malikadan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ammo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Azamatdan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kam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o‘qidi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Agar Azamat 1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minutda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167 ta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o‘qigan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bo‘lsa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Lola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o‘qigan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A8C5BA4-75E0-4F27-9630-456E6C768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30" y="-198499"/>
            <a:ext cx="10515600" cy="1719620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A80C3D2B-84A3-42B2-8F4A-CB67A3DB56B7}"/>
              </a:ext>
            </a:extLst>
          </p:cNvPr>
          <p:cNvSpPr txBox="1">
            <a:spLocks/>
          </p:cNvSpPr>
          <p:nvPr/>
        </p:nvSpPr>
        <p:spPr>
          <a:xfrm>
            <a:off x="2846231" y="152403"/>
            <a:ext cx="9259910" cy="1368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bajaring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47-bet)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054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ED96299-1417-4218-B0EE-093222385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12192000" cy="68519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92E172-B5A4-42E9-A23F-290A98C68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D6F593-B5F8-4346-8BE6-DCC55BA93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0" dirty="0">
                <a:solidFill>
                  <a:srgbClr val="01A0C6"/>
                </a:solidFill>
                <a:effectLst/>
              </a:rPr>
              <a:t>6.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Tomoni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3 cm 5 mm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bo‘lgan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kvadrat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chizing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.</a:t>
            </a:r>
            <a:br>
              <a:rPr lang="en-US" sz="2800" i="0" dirty="0">
                <a:solidFill>
                  <a:srgbClr val="000000"/>
                </a:solidFill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815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4FEF10B-9CDB-4B2A-9BF6-6B55AEFA7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7" y="0"/>
            <a:ext cx="12192000" cy="685190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98C8F8-08BE-4BDC-8C7F-6A8202D01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3481"/>
            <a:ext cx="9144000" cy="1309601"/>
          </a:xfrm>
        </p:spPr>
        <p:txBody>
          <a:bodyPr>
            <a:normAutofit/>
          </a:bodyPr>
          <a:lstStyle/>
          <a:p>
            <a:pPr algn="l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Tenglamalarni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yeching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F247457-9366-496B-B079-DFA26EA3C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641" y="1351603"/>
            <a:ext cx="5585137" cy="5389808"/>
          </a:xfrm>
        </p:spPr>
        <p:txBody>
          <a:bodyPr>
            <a:normAutofit fontScale="92500" lnSpcReduction="20000"/>
          </a:bodyPr>
          <a:lstStyle/>
          <a:p>
            <a:r>
              <a:rPr lang="en-US" sz="3900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(2000 + x) – 972 = 3 564</a:t>
            </a:r>
          </a:p>
          <a:p>
            <a:r>
              <a:rPr lang="en-US" sz="39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+ x = 3 564 + 972</a:t>
            </a:r>
          </a:p>
          <a:p>
            <a:pPr algn="l"/>
            <a:r>
              <a:rPr lang="en-US" sz="3900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2000 + x = 4 536</a:t>
            </a:r>
          </a:p>
          <a:p>
            <a:pPr algn="l"/>
            <a:r>
              <a:rPr lang="en-US" sz="3900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x = 4 536 – 2 000</a:t>
            </a:r>
          </a:p>
          <a:p>
            <a:pPr algn="l"/>
            <a:r>
              <a:rPr lang="en-US" sz="3900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x = 2 536</a:t>
            </a:r>
          </a:p>
          <a:p>
            <a:pPr algn="l"/>
            <a:r>
              <a:rPr lang="en-US" sz="390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90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39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3900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(2000 + 2536) – 972 = 3564</a:t>
            </a:r>
          </a:p>
          <a:p>
            <a:pPr algn="l"/>
            <a:r>
              <a:rPr lang="en-US" sz="3900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3 564 = 3 564</a:t>
            </a:r>
          </a:p>
          <a:p>
            <a:pPr algn="l"/>
            <a:r>
              <a:rPr lang="en-US" sz="4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br>
              <a:rPr lang="en-US" sz="4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605D78F-C7D1-4839-9B70-129EB39925AA}"/>
              </a:ext>
            </a:extLst>
          </p:cNvPr>
          <p:cNvSpPr txBox="1"/>
          <p:nvPr/>
        </p:nvSpPr>
        <p:spPr>
          <a:xfrm>
            <a:off x="6379338" y="1133328"/>
            <a:ext cx="55851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(7 002 – x) – 160 = 5 348</a:t>
            </a:r>
          </a:p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7002 – x =5348 + 160</a:t>
            </a:r>
          </a:p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7002 – x = 5 508</a:t>
            </a:r>
          </a:p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= 7002 – 5508</a:t>
            </a:r>
          </a:p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= 1494</a:t>
            </a:r>
          </a:p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(7002 – 1494) – 160 = 5348</a:t>
            </a:r>
          </a:p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5348 = 5348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B3DAA084-0726-4474-8664-EECB521B8816}"/>
              </a:ext>
            </a:extLst>
          </p:cNvPr>
          <p:cNvCxnSpPr>
            <a:cxnSpLocks/>
          </p:cNvCxnSpPr>
          <p:nvPr/>
        </p:nvCxnSpPr>
        <p:spPr>
          <a:xfrm>
            <a:off x="6379338" y="1200357"/>
            <a:ext cx="47220" cy="430604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карандаш чертежа шаржа иллюстрация вектора. иллюстрации насчитывающей шаржа  - 19605311">
            <a:extLst>
              <a:ext uri="{FF2B5EF4-FFF2-40B4-BE49-F238E27FC236}">
                <a16:creationId xmlns:a16="http://schemas.microsoft.com/office/drawing/2014/main" xmlns="" id="{6CBF8084-5224-4B16-9A33-BBE1A8E91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830" y="1824743"/>
            <a:ext cx="1976132" cy="276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F449BD6-C52B-4C3C-8F58-B56D197BCC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138" y="4975296"/>
            <a:ext cx="1178820" cy="127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9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DE828E6-A033-472F-BE12-6F68116CD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34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98C8F8-08BE-4BDC-8C7F-6A8202D01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362" y="-5"/>
            <a:ext cx="9144000" cy="3151046"/>
          </a:xfrm>
        </p:spPr>
        <p:txBody>
          <a:bodyPr/>
          <a:lstStyle/>
          <a:p>
            <a:r>
              <a:rPr lang="en-US" sz="660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660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660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Tengsizliklar</a:t>
            </a:r>
            <a:r>
              <a:rPr lang="en-US" sz="6000" i="0" dirty="0">
                <a:solidFill>
                  <a:srgbClr val="F8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i="0" dirty="0">
                <a:solidFill>
                  <a:srgbClr val="F8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385FEA5-5C42-4962-BE47-CBA34E225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5588" y1="24583" x2="45588" y2="24583"/>
                        <a14:foregroundMark x1="49559" y1="65833" x2="49559" y2="65833"/>
                        <a14:foregroundMark x1="18971" y1="37500" x2="18971" y2="37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4259" y="2215167"/>
            <a:ext cx="7270977" cy="265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3B5ADE-1006-4714-A7D6-1499B425D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5448"/>
            <a:ext cx="12192000" cy="68519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90DF019-031E-428F-BE15-7DB8A9EF8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5190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98C8F8-08BE-4BDC-8C7F-6A8202D01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1977" y="379132"/>
            <a:ext cx="8597959" cy="2763732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„Katta“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(&gt;)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kichik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(&lt;)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kichik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belgisi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birlashtirilgan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deb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ataladi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F247457-9366-496B-B079-DFA26EA3C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3914" y="3180522"/>
            <a:ext cx="10300858" cy="2776981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Eslang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„Katta“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(&gt;)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„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kichik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(&lt;)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„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„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kichik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belgisi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birlashtirilgan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ifoda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tengsizlik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deb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ataladi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A174648-79FB-4CEF-91B7-D1A82D110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644" y="5106445"/>
            <a:ext cx="3887719" cy="141756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CBF2775-FF51-442E-85DA-5687A3F1D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32" b="89978" l="9945" r="89779">
                        <a14:foregroundMark x1="38398" y1="31808" x2="40055" y2="31808"/>
                        <a14:foregroundMark x1="56906" y1="27887" x2="56906" y2="27887"/>
                        <a14:foregroundMark x1="54420" y1="28322" x2="54420" y2="28322"/>
                        <a14:foregroundMark x1="54420" y1="28322" x2="54972" y2="28322"/>
                        <a14:foregroundMark x1="50829" y1="30719" x2="50829" y2="30719"/>
                        <a14:foregroundMark x1="52210" y1="30719" x2="52210" y2="30719"/>
                        <a14:foregroundMark x1="63536" y1="8932" x2="63536" y2="8932"/>
                        <a14:foregroundMark x1="63536" y1="8932" x2="63536" y2="8932"/>
                        <a14:foregroundMark x1="64641" y1="11765" x2="64641" y2="11765"/>
                        <a14:foregroundMark x1="64641" y1="11765" x2="64641" y2="11765"/>
                        <a14:foregroundMark x1="64088" y1="18083" x2="64088" y2="16558"/>
                        <a14:foregroundMark x1="38950" y1="31808" x2="38950" y2="31808"/>
                        <a14:foregroundMark x1="38950" y1="31808" x2="38398" y2="33115"/>
                        <a14:foregroundMark x1="38398" y1="34205" x2="38398" y2="34205"/>
                        <a14:foregroundMark x1="38398" y1="34205" x2="38398" y2="342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13724" y="225157"/>
            <a:ext cx="2646971" cy="33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8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A738E68-FD2A-429E-9DF6-CE0AF4B57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0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98C8F8-08BE-4BDC-8C7F-6A8202D01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0310" y="579544"/>
            <a:ext cx="10676586" cy="111606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tengsizlik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qiymatlarida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bo‘lishini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tushuntiring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F247457-9366-496B-B079-DFA26EA3C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0310" y="2021984"/>
            <a:ext cx="10676586" cy="3721994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x &lt; 5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shbu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– x &gt; 4,   5 · x &lt; 35,   36 : x &gt; 4    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tengsizliklardagi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noma’lumning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qiymatlarini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toping.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7249AAE3-3F0E-4DA4-AD41-6F3C2C669F49}"/>
              </a:ext>
            </a:extLst>
          </p:cNvPr>
          <p:cNvSpPr/>
          <p:nvPr/>
        </p:nvSpPr>
        <p:spPr>
          <a:xfrm>
            <a:off x="4768460" y="3296992"/>
            <a:ext cx="833850" cy="81798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B94C2D5E-ED8B-4302-906E-C0389BB18B84}"/>
              </a:ext>
            </a:extLst>
          </p:cNvPr>
          <p:cNvSpPr/>
          <p:nvPr/>
        </p:nvSpPr>
        <p:spPr>
          <a:xfrm>
            <a:off x="5716074" y="3296992"/>
            <a:ext cx="833850" cy="81798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DAE2413D-6D9F-4CC5-ADED-C443A6B69B64}"/>
              </a:ext>
            </a:extLst>
          </p:cNvPr>
          <p:cNvSpPr/>
          <p:nvPr/>
        </p:nvSpPr>
        <p:spPr>
          <a:xfrm>
            <a:off x="6632620" y="3290551"/>
            <a:ext cx="759852" cy="817982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A149859-A71D-4962-B90F-B4C0066A77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88" y="1973688"/>
            <a:ext cx="1826762" cy="22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07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E340DE2-3091-4034-813E-B7F4534C3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2" y="179476"/>
            <a:ext cx="12193471" cy="68588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98C8F8-08BE-4BDC-8C7F-6A8202D01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5160" y="682577"/>
            <a:ext cx="10586433" cy="3065175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i="0" dirty="0">
                <a:solidFill>
                  <a:srgbClr val="01A0C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4400" i="0" dirty="0" err="1">
                <a:solidFill>
                  <a:srgbClr val="01A0C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400" i="0" dirty="0">
                <a:solidFill>
                  <a:srgbClr val="01A0C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4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44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en-US" sz="44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tengsizlik</a:t>
            </a:r>
            <a:r>
              <a:rPr lang="en-US" sz="44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44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bo‘la-digan</a:t>
            </a:r>
            <a:r>
              <a:rPr lang="en-US" sz="44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4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44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qiymat</a:t>
            </a:r>
            <a:r>
              <a:rPr lang="en-US" sz="44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berish</a:t>
            </a:r>
            <a:r>
              <a:rPr lang="en-US" sz="44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440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4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4400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800 – x &lt; 220</a:t>
            </a:r>
            <a:r>
              <a:rPr lang="en-US" sz="6000" i="0" dirty="0">
                <a:solidFill>
                  <a:srgbClr val="000000"/>
                </a:solidFill>
                <a:effectLst/>
              </a:rPr>
              <a:t/>
            </a:r>
            <a:br>
              <a:rPr lang="en-US" sz="6000" i="0" dirty="0">
                <a:solidFill>
                  <a:srgbClr val="000000"/>
                </a:solidFill>
                <a:effectLst/>
              </a:rPr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906179B-1E92-492A-A23A-C046103D7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967" y="3398703"/>
            <a:ext cx="3279821" cy="327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65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5C100BD-CB68-412F-90DF-4AACAFFA9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4" y="3047"/>
            <a:ext cx="12197424" cy="685495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4C342C-C439-4DD7-A723-5CF822271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3-topshiriq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79647A-3EF1-4F39-9652-554A7682F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492" y="1433115"/>
            <a:ext cx="10515600" cy="334494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i="0" dirty="0">
                <a:solidFill>
                  <a:srgbClr val="01A0C6"/>
                </a:solidFill>
                <a:effectLst/>
              </a:rPr>
              <a:t> </a:t>
            </a:r>
            <a:r>
              <a:rPr lang="en-US" sz="4000" i="0" dirty="0">
                <a:solidFill>
                  <a:srgbClr val="01A0C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Katakchalar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o‘rniga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„&gt;“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„&lt;“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belgilaridan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mosini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qo‘ying</a:t>
            </a:r>
            <a:r>
              <a:rPr lang="en-US" sz="400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4400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4 km 234 m    486 m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4400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8 t 465 kg    8 546 kg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06E6558-2185-4377-9DA3-96357448D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676" y="4388135"/>
            <a:ext cx="2498501" cy="2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94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3FBDFC6-6C1F-4773-9649-A282EFA3E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12192000" cy="68519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A40CC3-F542-4781-AEDD-271D3DEBB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27673"/>
            <a:ext cx="10515600" cy="61818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4-masala.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D33FD-303F-4B45-8D4D-5ADAFD8AC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2433" y="1236372"/>
            <a:ext cx="9903853" cy="4275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0" dirty="0">
                <a:solidFill>
                  <a:srgbClr val="01A0C6"/>
                </a:solidFill>
                <a:effectLst/>
              </a:rPr>
              <a:t>   </a:t>
            </a:r>
            <a:r>
              <a:rPr lang="en-US" sz="4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Omborxonada</a:t>
            </a:r>
            <a:r>
              <a:rPr lang="en-US" sz="4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15 480 kg </a:t>
            </a:r>
            <a:r>
              <a:rPr lang="en-US" sz="480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kartoshka</a:t>
            </a:r>
            <a:r>
              <a:rPr lang="en-US" sz="48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12 450 kg sabzi</a:t>
            </a:r>
            <a:r>
              <a:rPr lang="en-US" sz="4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bor. </a:t>
            </a:r>
            <a:r>
              <a:rPr lang="en-US" sz="4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Omborxonadagi</a:t>
            </a:r>
            <a:r>
              <a:rPr lang="en-US" sz="4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kartoshka</a:t>
            </a:r>
            <a:r>
              <a:rPr lang="en-US" sz="4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sabzidan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sz="48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kilogramm</a:t>
            </a:r>
            <a:r>
              <a:rPr lang="en-US" sz="48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og‘ir</a:t>
            </a:r>
            <a:r>
              <a:rPr lang="en-US" sz="48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4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sabzi </a:t>
            </a:r>
            <a:r>
              <a:rPr lang="en-US" sz="4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kartoshkadan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sz="48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kilogramm</a:t>
            </a:r>
            <a:r>
              <a:rPr lang="en-US" sz="48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yengil</a:t>
            </a:r>
            <a:r>
              <a:rPr lang="en-US" sz="48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511EFC9-2A33-4DEA-80EF-2BC02FDE8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68" b="90000" l="10000" r="90000">
                        <a14:foregroundMark x1="61765" y1="38085" x2="61765" y2="37660"/>
                        <a14:foregroundMark x1="60000" y1="4468" x2="60000" y2="4468"/>
                        <a14:foregroundMark x1="58235" y1="6596" x2="58235" y2="8085"/>
                        <a14:foregroundMark x1="58235" y1="8085" x2="58235" y2="8085"/>
                        <a14:foregroundMark x1="51765" y1="36170" x2="51765" y2="36170"/>
                        <a14:foregroundMark x1="50294" y1="36170" x2="52941" y2="37021"/>
                        <a14:foregroundMark x1="62647" y1="38511" x2="62647" y2="385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5641" y="3889419"/>
            <a:ext cx="2000872" cy="276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13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C259101-7D7D-43EA-A87D-731402493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0504E4-45CF-4F4A-BD0F-819C8ED9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592426"/>
            <a:ext cx="5100034" cy="2202288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Kartoshka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15 480 kg</a:t>
            </a:r>
            <a:b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Sabzi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12 450 kg</a:t>
            </a:r>
            <a:b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Kartoshka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–?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og‘ir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0F5278-7EB3-4EEA-8B70-AD9F5109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766" y="3116687"/>
            <a:ext cx="8525814" cy="3060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15 480 – 12 450 = 3 030 (kg)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og‘ir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kartoshka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sabzidan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3 030 kg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og‘ir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2A63BF5-004E-4F5C-92F5-7620B9938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111" y="838391"/>
            <a:ext cx="2497235" cy="249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3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3422</TotalTime>
  <Words>621</Words>
  <Application>Microsoft Office PowerPoint</Application>
  <PresentationFormat>Произвольный</PresentationFormat>
  <Paragraphs>94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6. Tenglamalarni yeching: </vt:lpstr>
      <vt:lpstr>Mavzu: Tengsizliklar </vt:lpstr>
      <vt:lpstr>    1. „Katta“ (&gt;), „kichik“ (&lt;), „katta yoki teng“ (&gt;), „kichik yoki teng“ (&lt;) belgisi bilan birlashtirilgan ikki ifoda nima deb ataladi?</vt:lpstr>
      <vt:lpstr>  2. Quyidagi tengsizlik x ning qanday qiymatlarida to‘g‘ri bo‘lishini tushuntiring.</vt:lpstr>
      <vt:lpstr>2- topshiriq. x ga quyidagi tengsizlik to‘g‘ri bo‘la-digan qanday eng katta qiymat berish mumkin?                           800 – x &lt; 220 </vt:lpstr>
      <vt:lpstr>  3-topshiriq.</vt:lpstr>
      <vt:lpstr>4-masala.</vt:lpstr>
      <vt:lpstr>Kartoshka – 15 480 kg Sabzi – 12 450 kg Kartoshka –? kg og‘ir</vt:lpstr>
      <vt:lpstr>  1- topshiriq.</vt:lpstr>
      <vt:lpstr>    3-topshiriq.</vt:lpstr>
      <vt:lpstr>   4 - tenglama. Tenglama tuzib yeching.</vt:lpstr>
      <vt:lpstr>5- masala.</vt:lpstr>
      <vt:lpstr>1 va 2 – bekat orasi – 3 846 m 2 va 3 – bekat orasi – ? 247 m uzun 3 va 4 – bekat orasi – 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Dilmurod</dc:creator>
  <cp:lastModifiedBy>Пользователь Windows</cp:lastModifiedBy>
  <cp:revision>78</cp:revision>
  <dcterms:created xsi:type="dcterms:W3CDTF">2020-10-09T07:11:19Z</dcterms:created>
  <dcterms:modified xsi:type="dcterms:W3CDTF">2020-10-12T06:14:25Z</dcterms:modified>
</cp:coreProperties>
</file>