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70" r:id="rId5"/>
    <p:sldId id="277" r:id="rId6"/>
    <p:sldId id="263" r:id="rId7"/>
    <p:sldId id="267" r:id="rId8"/>
    <p:sldId id="281" r:id="rId9"/>
    <p:sldId id="282" r:id="rId10"/>
    <p:sldId id="275" r:id="rId11"/>
    <p:sldId id="276" r:id="rId12"/>
    <p:sldId id="259" r:id="rId13"/>
    <p:sldId id="260" r:id="rId14"/>
    <p:sldId id="293" r:id="rId15"/>
    <p:sldId id="272" r:id="rId16"/>
    <p:sldId id="285" r:id="rId17"/>
    <p:sldId id="287" r:id="rId18"/>
    <p:sldId id="288" r:id="rId19"/>
    <p:sldId id="289" r:id="rId20"/>
    <p:sldId id="283" r:id="rId21"/>
    <p:sldId id="284" r:id="rId22"/>
    <p:sldId id="290" r:id="rId23"/>
    <p:sldId id="291" r:id="rId24"/>
    <p:sldId id="292" r:id="rId25"/>
    <p:sldId id="28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8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2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A5E0-ED0A-4F9D-929A-E2474D031E7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7" y="480435"/>
            <a:ext cx="7451913" cy="1136983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5420" y="2945219"/>
            <a:ext cx="6142443" cy="1507142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spcBef>
                <a:spcPts val="232"/>
              </a:spcBef>
            </a:pPr>
            <a:r>
              <a:rPr sz="3699" spc="-42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99" spc="-4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3699" spc="-42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i="1" spc="-42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i="1" spc="-42" dirty="0" smtClean="0">
                <a:solidFill>
                  <a:srgbClr val="2365C7"/>
                </a:solidFill>
                <a:latin typeface="Arial"/>
                <a:cs typeface="Arial"/>
              </a:rPr>
              <a:t>Как описать характер человека? </a:t>
            </a:r>
            <a:endParaRPr sz="11500"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263" y="2945220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80" y="610824"/>
            <a:ext cx="987765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pic>
        <p:nvPicPr>
          <p:cNvPr id="27" name="Picture 2" descr="Настало ли время для URL, содержащих эмодзи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41" y="2945219"/>
            <a:ext cx="3338108" cy="2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3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3158" y="1636294"/>
            <a:ext cx="7162302" cy="432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7.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слова для описания лица человека Анвар подобрал неверно?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Губы: круглые.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Улыбка: интересная.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Лицо: высокое.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Нос: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Брови: волнистые.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Милый маленький малыш мальчик путать с вопросительным знаком | Премиум 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73" y="1504981"/>
            <a:ext cx="4584032" cy="45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21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8842" y="1407696"/>
            <a:ext cx="5165396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характер?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1 способов распознать слабый характер человека уже при первой встреч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94" y="2318448"/>
            <a:ext cx="7315199" cy="42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136" y="2318448"/>
            <a:ext cx="39102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5F6368"/>
                </a:solidFill>
                <a:latin typeface="arial" panose="020B0604020202020204" pitchFamily="34" charset="0"/>
              </a:rPr>
              <a:t>Хара́ктер</a:t>
            </a:r>
            <a:r>
              <a:rPr lang="ru-RU" sz="2800" dirty="0">
                <a:solidFill>
                  <a:srgbClr val="4D5156"/>
                </a:solidFill>
                <a:latin typeface="arial" panose="020B0604020202020204" pitchFamily="34" charset="0"/>
              </a:rPr>
              <a:t> (от др.-греч. χαρα</a:t>
            </a:r>
            <a:r>
              <a:rPr lang="ru-RU" sz="2800" dirty="0" err="1">
                <a:solidFill>
                  <a:srgbClr val="4D5156"/>
                </a:solidFill>
                <a:latin typeface="arial" panose="020B0604020202020204" pitchFamily="34" charset="0"/>
              </a:rPr>
              <a:t>κτήρ</a:t>
            </a:r>
            <a:r>
              <a:rPr lang="ru-RU" sz="2800" dirty="0">
                <a:solidFill>
                  <a:srgbClr val="4D5156"/>
                </a:solidFill>
                <a:latin typeface="arial" panose="020B0604020202020204" pitchFamily="34" charset="0"/>
              </a:rPr>
              <a:t> «примета, отличительная черта, знак»)</a:t>
            </a:r>
            <a:r>
              <a:rPr lang="ru-RU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19444"/>
              </p:ext>
            </p:extLst>
          </p:nvPr>
        </p:nvGraphicFramePr>
        <p:xfrm>
          <a:off x="1022684" y="4450293"/>
          <a:ext cx="2225842" cy="2087880"/>
        </p:xfrm>
        <a:graphic>
          <a:graphicData uri="http://schemas.openxmlformats.org/drawingml/2006/table">
            <a:tbl>
              <a:tblPr/>
              <a:tblGrid>
                <a:gridCol w="2225842">
                  <a:extLst>
                    <a:ext uri="{9D8B030D-6E8A-4147-A177-3AD203B41FA5}">
                      <a16:colId xmlns:a16="http://schemas.microsoft.com/office/drawing/2014/main" val="1795711140"/>
                    </a:ext>
                  </a:extLst>
                </a:gridCol>
              </a:tblGrid>
              <a:tr h="451184">
                <a:tc>
                  <a:txBody>
                    <a:bodyPr/>
                    <a:lstStyle/>
                    <a:p>
                      <a:pPr algn="l"/>
                      <a:r>
                        <a:rPr lang="en-US" sz="2800" i="1" u="none" strike="noStrike" dirty="0" err="1">
                          <a:solidFill>
                            <a:srgbClr val="000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fe`l</a:t>
                      </a:r>
                      <a:r>
                        <a:rPr lang="en-US" sz="2800" i="1" u="none" strike="noStrike" dirty="0">
                          <a:solidFill>
                            <a:srgbClr val="000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1687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pPr algn="l"/>
                      <a:r>
                        <a:rPr lang="en-US" sz="2800" i="1" u="none" strike="noStrike" dirty="0" err="1">
                          <a:solidFill>
                            <a:srgbClr val="000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fe`l-atvor</a:t>
                      </a:r>
                      <a:r>
                        <a:rPr lang="en-US" sz="2800" i="1" u="none" strike="noStrike" dirty="0">
                          <a:solidFill>
                            <a:srgbClr val="000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60463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pPr algn="l"/>
                      <a:r>
                        <a:rPr lang="en-US" sz="2800" i="1" u="none" strike="noStrike" dirty="0" err="1">
                          <a:solidFill>
                            <a:srgbClr val="000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xulq</a:t>
                      </a:r>
                      <a:r>
                        <a:rPr lang="en-US" sz="2800" i="1" u="none" strike="noStrike" dirty="0">
                          <a:solidFill>
                            <a:srgbClr val="000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99667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pPr algn="l"/>
                      <a:r>
                        <a:rPr lang="en-US" sz="2800" i="1" u="none" strike="noStrike" dirty="0" err="1">
                          <a:solidFill>
                            <a:srgbClr val="000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xulq-atvor</a:t>
                      </a:r>
                      <a:r>
                        <a:rPr lang="en-US" sz="2800" i="1" u="none" strike="noStrike" dirty="0">
                          <a:solidFill>
                            <a:srgbClr val="000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4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11 способов распознать слабый характер человека уже при первой встреч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96" y="1780673"/>
            <a:ext cx="5642428" cy="46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568" y="1780673"/>
            <a:ext cx="5509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02124"/>
                </a:solidFill>
                <a:latin typeface="arial" panose="020B0604020202020204" pitchFamily="34" charset="0"/>
              </a:rPr>
              <a:t>Список лучших качеств в характере человека</a:t>
            </a:r>
            <a:endParaRPr lang="ru-RU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02124"/>
                </a:solidFill>
                <a:latin typeface="arial" panose="020B0604020202020204" pitchFamily="34" charset="0"/>
              </a:rPr>
              <a:t>Доброта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Честность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Трудолюбие</a:t>
            </a:r>
            <a:endParaRPr lang="ru-RU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Верность</a:t>
            </a:r>
            <a:endParaRPr lang="ru-RU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02124"/>
                </a:solidFill>
                <a:latin typeface="arial" panose="020B0604020202020204" pitchFamily="34" charset="0"/>
              </a:rPr>
              <a:t>Отзывчивость </a:t>
            </a:r>
            <a:r>
              <a:rPr lang="ru-RU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–  </a:t>
            </a:r>
            <a:r>
              <a:rPr lang="ru-RU" sz="3200" dirty="0">
                <a:solidFill>
                  <a:srgbClr val="202124"/>
                </a:solidFill>
                <a:latin typeface="arial" panose="020B0604020202020204" pitchFamily="34" charset="0"/>
              </a:rPr>
              <a:t>помощь.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Щедрость</a:t>
            </a:r>
            <a:endParaRPr lang="ru-RU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Юмор</a:t>
            </a:r>
          </a:p>
        </p:txBody>
      </p:sp>
      <p:pic>
        <p:nvPicPr>
          <p:cNvPr id="5" name="Picture 2" descr="Что такое характер? Виды характеров? Черты характера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96" y="1755024"/>
            <a:ext cx="5594684" cy="46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ХАРАКТЕР ФОРМИРУЕТСЯ С ДЕТСТВА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31426" r="31302" b="6207"/>
          <a:stretch/>
        </p:blipFill>
        <p:spPr bwMode="auto">
          <a:xfrm>
            <a:off x="8490838" y="2598821"/>
            <a:ext cx="3345004" cy="30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42428"/>
              </p:ext>
            </p:extLst>
          </p:nvPr>
        </p:nvGraphicFramePr>
        <p:xfrm>
          <a:off x="336883" y="1479883"/>
          <a:ext cx="8026452" cy="4959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12805">
                  <a:extLst>
                    <a:ext uri="{9D8B030D-6E8A-4147-A177-3AD203B41FA5}">
                      <a16:colId xmlns:a16="http://schemas.microsoft.com/office/drawing/2014/main" val="2878339805"/>
                    </a:ext>
                  </a:extLst>
                </a:gridCol>
                <a:gridCol w="4013647">
                  <a:extLst>
                    <a:ext uri="{9D8B030D-6E8A-4147-A177-3AD203B41FA5}">
                      <a16:colId xmlns:a16="http://schemas.microsoft.com/office/drawing/2014/main" val="922475849"/>
                    </a:ext>
                  </a:extLst>
                </a:gridCol>
              </a:tblGrid>
              <a:tr h="341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Отрицательные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386060"/>
                  </a:ext>
                </a:extLst>
              </a:tr>
              <a:tr h="4410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добрый, отзывчивый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умный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весёлый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аккуратный, опрятный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0340" algn="ctr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внимательный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вежливый,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тактичный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щедрый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трудолюбивый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злой, жестокий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глупый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скучный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небрежный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рассеянный, забывчивый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грубый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жадный,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скупой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ленивый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41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7926"/>
              </p:ext>
            </p:extLst>
          </p:nvPr>
        </p:nvGraphicFramePr>
        <p:xfrm>
          <a:off x="962527" y="144379"/>
          <a:ext cx="10756231" cy="6521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77551">
                  <a:extLst>
                    <a:ext uri="{9D8B030D-6E8A-4147-A177-3AD203B41FA5}">
                      <a16:colId xmlns:a16="http://schemas.microsoft.com/office/drawing/2014/main" val="2878339805"/>
                    </a:ext>
                  </a:extLst>
                </a:gridCol>
                <a:gridCol w="5378680">
                  <a:extLst>
                    <a:ext uri="{9D8B030D-6E8A-4147-A177-3AD203B41FA5}">
                      <a16:colId xmlns:a16="http://schemas.microsoft.com/office/drawing/2014/main" val="922475849"/>
                    </a:ext>
                  </a:extLst>
                </a:gridCol>
              </a:tblGrid>
              <a:tr h="6225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узбекский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86060"/>
                  </a:ext>
                </a:extLst>
              </a:tr>
              <a:tr h="5898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добрый,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отзывчивый</a:t>
                      </a:r>
                      <a:endParaRPr lang="uz-Latn-UZ" sz="2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жестокий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скучный человек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аккуратный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опрятный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0340" algn="ctr"/>
                        </a:tabLs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внимательный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вежливый,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тактичный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щедрый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трудолюбивый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искренний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mehribon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Latn-UZ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sezgir</a:t>
                      </a:r>
                      <a:endParaRPr lang="ru-RU" sz="28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shafqatsiz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zerikarli odam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pokiza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diqqatli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dobli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saxiy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mehnatsevar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Latn-UZ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samimiy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1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Учитель из Нукуса — Nukuslik Muallim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79" y="3460127"/>
            <a:ext cx="3970421" cy="30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тениязов, Алланияз — Википедия (с комментариям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62" y="859942"/>
            <a:ext cx="1355581" cy="23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iyoNET › Арбоблар › Давлат мукофотлари ва унвонлари › Фахрий унвонлар ›  «Ўзбекистон Республикаси халқ ўқитувчиси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243" y="426679"/>
            <a:ext cx="2144378" cy="27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758" y="697833"/>
            <a:ext cx="7748338" cy="55245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 Анвара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Расскажите, пожалуйста о Герое Узбекистана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Алланиязе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Утениязове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учитель английского языка, народный учитель Узбекистана.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каким человеком он был?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Он был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талантливым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учителем и очень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добрым, щедрым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человеком. Сорок лет он работал в школе, а летом сам строил дома для больных людей, инвалидов.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Много домов построил учитель из Нукуса?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Этот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трудолюбивый, отзывчивый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 подарил людям 40 домов. А ещё он построил две школы, два детских сада, две больницы и библиотеку.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075" y="1744580"/>
            <a:ext cx="109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1.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Назовите черты характера человека по его делам. 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 всех заботится–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забот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много хвастает, всегда трусит, часто пугается, много болтает, часто торопится, умеет терпеть.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Счастье 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счаст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талант, совесть.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Ложь 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лж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правда, лень.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Kid Ask Stock Illustrations – 475 Kid Ask Stock Illustrations, Vectors &amp;  Clipart - Dreamsti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50" y="3838074"/>
            <a:ext cx="2791329" cy="28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884" y="1215190"/>
            <a:ext cx="116946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Проверим.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всех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заботится 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забот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RU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 хвастает - </a:t>
            </a:r>
            <a:r>
              <a:rPr lang="ru-RU" sz="2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хваст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всегда 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трусит – трус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 ,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часто 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пугается - пуг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ый,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 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болтает - болт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ый,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часто 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торопится – тороп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ый,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умеет 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терпеть - терпе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ый. Счастье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счаст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талант - талант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ый, совесть - совест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ый.</a:t>
            </a:r>
            <a:endParaRPr lang="ru-RU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Ложь – 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лж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правда - правд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ый, лень - лен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</a:t>
            </a:r>
            <a:r>
              <a:rPr lang="ru-RU" sz="2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ый. </a:t>
            </a:r>
            <a:endParaRPr lang="ru-RU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5388" y="1010654"/>
            <a:ext cx="560671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263" y="1656985"/>
            <a:ext cx="115262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международных соревнованиях в Китае наши трудолюбив… и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старательн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ребята выиграли Кубок. Подготовили юн… победителей заботлив…,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внимательн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учителя.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Мухаббат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Араповна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Шарапова из города Карши –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замечательн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педагог. Победитель многих конкурсов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Сайдали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Муродиллаев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её ученик. 45 лет работает в школе добр… учительница математики.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и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сообразительн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ученики теперь стали кандидатами наук, написали учебники для школы. За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благородн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и самоотвержен… труд талантлив… учительница получила звание «Герой Узбекистана» и медаль «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Олтин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Юлдуз».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0632" y="1656985"/>
            <a:ext cx="120556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международных соревнованиях в Китае наши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трудолюбив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ые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старательн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ые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ребята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выиграли Кубок. Подготовили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ых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победителей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заботлив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ые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внимательн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ые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учителя.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Мухаббат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Араповна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Шарапова из города Карши –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замечательн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педагог. Победитель многих конкурсов </a:t>
            </a:r>
            <a:r>
              <a:rPr lang="ru-RU" sz="2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Сайдали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Муродиллаев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её ученик. 45 лет работает в школе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учительница математики.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Умн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ые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сообразительн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ые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ученики теперь стали кандидатами наук, написали учебники для школы. За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благородн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самоотверженн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 талантлив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ая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учительница получила звание «Герой Узбекистана» и медаль «</a:t>
            </a:r>
            <a:r>
              <a:rPr lang="ru-RU" sz="2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Олтин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Юлдуз».</a:t>
            </a:r>
            <a:endParaRPr lang="ru-RU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7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7243" y="902368"/>
            <a:ext cx="707456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11" y="2129590"/>
            <a:ext cx="11217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Научимся описывать характер человека.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Познакомимся с героями Узбекистана.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Закрепим  сложные прилагательные.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Познакомимся с новыми словами.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Выполним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25986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916" y="1347538"/>
            <a:ext cx="1167063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Научитесь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заменять названия черт характера синонимами по образцу.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Слабый характер – </a:t>
            </a: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слаб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ый,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острый ум, прямая душа, лёгкие мысли, слабая воля, злая память.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Любит сам себя-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самолюбивый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любит труд-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трудолюбивый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любит свободу- </a:t>
            </a:r>
            <a:r>
              <a:rPr lang="ru-RU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свободолюбивый.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Острый ум- остроумный, прямая душа- прямодушный, легкие мысли- легкомысленный, слабая воля- слабовольный, злая память- злопамятный.</a:t>
            </a:r>
            <a:endParaRPr lang="ru-RU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7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1046747"/>
            <a:ext cx="11963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4.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Прочитайте диалог. Поговорите с одноклассниками о знакомых. Докажите вашу точку зрения.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Даврон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ты знаешь нашего соседа 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Эркина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Конечно, знаю. Он мой одноклассник.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По-моему, он рассеянный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/>
              <a:t> </a:t>
            </a:r>
            <a:r>
              <a:rPr lang="ru-RU" sz="2400" b="1" dirty="0" smtClean="0"/>
              <a:t>(</a:t>
            </a:r>
            <a:r>
              <a:rPr lang="en-US" sz="2400" b="1" dirty="0" err="1" smtClean="0"/>
              <a:t>parishonxotir</a:t>
            </a:r>
            <a:r>
              <a:rPr lang="ru-RU" sz="2400" b="1" dirty="0" smtClean="0"/>
              <a:t>)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Почему ты так думаешь?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Вчера мы вместе учили новые слова.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Эркин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забыл у меня свой словарь.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Эркин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забывчивый, а очень добрый. Он оставил словарь для тебя.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 для справок: молчаливый – скромный, легкомысленный – отзывчивый, слабохарактерный - добрый.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7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411" y="1528011"/>
            <a:ext cx="11766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Прочитайте фразеологизмы (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iboralar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в левой колонке. Найдите им соответствия. К каким выражениям художник нарисовал иллюстрации?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96526"/>
              </p:ext>
            </p:extLst>
          </p:nvPr>
        </p:nvGraphicFramePr>
        <p:xfrm>
          <a:off x="854243" y="2359008"/>
          <a:ext cx="9396664" cy="2585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20384">
                  <a:extLst>
                    <a:ext uri="{9D8B030D-6E8A-4147-A177-3AD203B41FA5}">
                      <a16:colId xmlns:a16="http://schemas.microsoft.com/office/drawing/2014/main" val="959873395"/>
                    </a:ext>
                  </a:extLst>
                </a:gridCol>
                <a:gridCol w="5476280">
                  <a:extLst>
                    <a:ext uri="{9D8B030D-6E8A-4147-A177-3AD203B41FA5}">
                      <a16:colId xmlns:a16="http://schemas.microsoft.com/office/drawing/2014/main" val="3731322109"/>
                    </a:ext>
                  </a:extLst>
                </a:gridCol>
              </a:tblGrid>
              <a:tr h="2585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 рыба ни мясо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голова на плечах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царя в голове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мухи не обидит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стреляный воробей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тише воды, ниже травы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опытный, его трудно обмануть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 плохой, ни хороший,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умный, сообразительный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тихий, скромный, добрый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незлой, безобидный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глупый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880412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4117" r="1388"/>
          <a:stretch/>
        </p:blipFill>
        <p:spPr>
          <a:xfrm>
            <a:off x="854243" y="2359008"/>
            <a:ext cx="9396662" cy="2610059"/>
          </a:xfrm>
          <a:prstGeom prst="rect">
            <a:avLst/>
          </a:prstGeom>
        </p:spPr>
      </p:pic>
      <p:pic>
        <p:nvPicPr>
          <p:cNvPr id="15" name="Рисунок 14" descr="C:\Users\Маманя\AppData\Local\Microsoft\Windows\Temporary Internet Files\Content.Word\img851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527" y="5109593"/>
            <a:ext cx="1864894" cy="16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Маманя\AppData\Local\Microsoft\Windows\Temporary Internet Files\Content.Word\img846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8233" y="5092627"/>
            <a:ext cx="1780673" cy="16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Маманя\AppData\Local\Microsoft\Windows\Temporary Internet Files\Content.Word\img8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3305" y="5092627"/>
            <a:ext cx="1894973" cy="16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6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85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D:\клипарт\images2.jpeg"/>
          <p:cNvPicPr/>
          <p:nvPr/>
        </p:nvPicPr>
        <p:blipFill>
          <a:blip r:embed="rId3" cstate="print"/>
          <a:srcRect l="12272" b="16853"/>
          <a:stretch>
            <a:fillRect/>
          </a:stretch>
        </p:blipFill>
        <p:spPr bwMode="auto">
          <a:xfrm>
            <a:off x="197709" y="1791729"/>
            <a:ext cx="1235676" cy="1136822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03634" y="4732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385" y="1774389"/>
            <a:ext cx="1022521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7.</a:t>
            </a:r>
            <a:r>
              <a:rPr lang="ru-RU" alt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Выскажите своё мнение о разных людях. Используйте слова таблицы.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Образец: Махмуд всегда помогает другим. Он очень добрый и отзывчивый.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Мастура</a:t>
            </a:r>
            <a:r>
              <a:rPr lang="ru-RU" alt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делает всё вовремя. </a:t>
            </a:r>
            <a:r>
              <a:rPr lang="ru-RU" alt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Сабир</a:t>
            </a:r>
            <a:r>
              <a:rPr lang="ru-RU" alt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всегда забывает в гостях свои вещи. </a:t>
            </a:r>
            <a:r>
              <a:rPr lang="ru-RU" alt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Хилола</a:t>
            </a:r>
            <a:r>
              <a:rPr lang="ru-RU" alt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всегда говорит правду. </a:t>
            </a:r>
            <a:r>
              <a:rPr lang="ru-RU" alt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Достон</a:t>
            </a:r>
            <a:r>
              <a:rPr lang="ru-RU" alt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любит много говорить. Ваша соседка говорит одно, а делает другое. Мой одноклассник ничего не боится</a:t>
            </a:r>
            <a:r>
              <a:rPr lang="ru-RU" alt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Противоречит</a:t>
            </a:r>
            <a:r>
              <a:rPr lang="ru-RU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противоречивый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2547" y="1011585"/>
            <a:ext cx="992605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выполнения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850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D:\клипарт\images2.jpeg"/>
          <p:cNvPicPr/>
          <p:nvPr/>
        </p:nvPicPr>
        <p:blipFill>
          <a:blip r:embed="rId3" cstate="print"/>
          <a:srcRect l="12272" b="16853"/>
          <a:stretch>
            <a:fillRect/>
          </a:stretch>
        </p:blipFill>
        <p:spPr bwMode="auto">
          <a:xfrm>
            <a:off x="98855" y="777784"/>
            <a:ext cx="1235676" cy="1136822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03634" y="4732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0042" y="1431758"/>
            <a:ext cx="10118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8.</a:t>
            </a:r>
            <a:endParaRPr lang="ru-RU" alt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040017"/>
            <a:ext cx="11201401" cy="459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Ответьте на вопросы анкеты. Сравните с ответами ваших одноклассников. 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1.Как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ой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 человек?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2.Как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 хотите стать?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3.Как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человека вы не будете уважать?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4.Ка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кому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человеку вы доверите свою тайну?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5.О как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человеке вы можете сказать: «Он герой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»?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79"/>
            <a:ext cx="12291832" cy="678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Картинки с правилами поведения в школе для детей (38 ФОТО) | Школа,  Начальная школа, Школьн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098868"/>
            <a:ext cx="5510463" cy="55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айт лицея - Поведение в шко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6" y="1098868"/>
            <a:ext cx="4848166" cy="55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7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34717"/>
            <a:ext cx="105156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Какие прилагательные называются сложными?</a:t>
            </a:r>
            <a:endParaRPr lang="ru-RU" sz="4000" i="1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3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26" y="1825625"/>
            <a:ext cx="3200400" cy="29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4451" y="5068609"/>
            <a:ext cx="9722297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Прилагательные, которые состоят из двух слов. В русском языке сложные прилагательные пишутся слитно и через дефис.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7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Внешний вид человека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рост? Какие волосы? Какие глаза? Какое лицо?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✿ Naz YILMAZ ✿ adlı kullanıcının Pankartlar panosundaki Pin Öğretmenlere hediyeler, Eğitim ve Ok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1916"/>
            <a:ext cx="9051757" cy="51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5412" y="4632326"/>
            <a:ext cx="628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Какие мы? Опиши нас.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549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21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57829"/>
              </p:ext>
            </p:extLst>
          </p:nvPr>
        </p:nvGraphicFramePr>
        <p:xfrm>
          <a:off x="605481" y="1556952"/>
          <a:ext cx="11195222" cy="50044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31351">
                  <a:extLst>
                    <a:ext uri="{9D8B030D-6E8A-4147-A177-3AD203B41FA5}">
                      <a16:colId xmlns:a16="http://schemas.microsoft.com/office/drawing/2014/main" val="3961538848"/>
                    </a:ext>
                  </a:extLst>
                </a:gridCol>
                <a:gridCol w="3731351">
                  <a:extLst>
                    <a:ext uri="{9D8B030D-6E8A-4147-A177-3AD203B41FA5}">
                      <a16:colId xmlns:a16="http://schemas.microsoft.com/office/drawing/2014/main" val="109724260"/>
                    </a:ext>
                  </a:extLst>
                </a:gridCol>
                <a:gridCol w="3732520">
                  <a:extLst>
                    <a:ext uri="{9D8B030D-6E8A-4147-A177-3AD203B41FA5}">
                      <a16:colId xmlns:a16="http://schemas.microsoft.com/office/drawing/2014/main" val="3004224542"/>
                    </a:ext>
                  </a:extLst>
                </a:gridCol>
              </a:tblGrid>
              <a:tr h="372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610045"/>
                  </a:ext>
                </a:extLst>
              </a:tr>
              <a:tr h="1559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чёрные глаза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карие глаза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черноглазый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кареглазый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черноглазая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кареглазая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874282"/>
                  </a:ext>
                </a:extLst>
              </a:tr>
              <a:tr h="768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светлые волосы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светловолосый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светловолосая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94028"/>
                  </a:ext>
                </a:extLst>
              </a:tr>
              <a:tr h="768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круглое лицо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круглолицый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круглолицая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422521"/>
                  </a:ext>
                </a:extLst>
              </a:tr>
              <a:tr h="768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чёрные брови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чернобровый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чернобровая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38259"/>
                  </a:ext>
                </a:extLst>
              </a:tr>
              <a:tr h="768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красные щёки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краснощёкий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краснощёкая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406540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77052" y="3297969"/>
            <a:ext cx="14334449" cy="61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9" y="2324758"/>
            <a:ext cx="5100975" cy="32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1997242" y="5571838"/>
            <a:ext cx="441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8147" y="6003758"/>
            <a:ext cx="3152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Жёлто-розовый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63" y="2344096"/>
            <a:ext cx="3248526" cy="322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1158" y="6003758"/>
            <a:ext cx="3585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Юго-западный 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21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Читать - Оглавление - Книга &quot;На пути к прекрасному. Воспоминания &quot; -  Ахмаров Чингиз Габдурахмановчи - ЛитЛайф - книги читать онлайн - скачать  бесплатно полные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7" y="1840831"/>
            <a:ext cx="3946482" cy="4462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Чингиз Ахмаров. На пути к прекрасному. Воспоминания. 8-9. Театр имени  Навои. Обращай свою речь — к понимающему | GreyLib: библиотека Хуршида  Давр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71" y="1933158"/>
            <a:ext cx="476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:\Маме\Учительская деятельность\школа\Учебник1 6 класс\фото урок 3\ч ахмаро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0697" y="1933158"/>
            <a:ext cx="3343159" cy="458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4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8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853" y="2286000"/>
            <a:ext cx="11550315" cy="416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6.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пословицы. Как вы думаете, почему так говорят?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Коса – девичья краса. Строгие глаза – не гроза. Глаза - это зеркало души. Улыбка на лице, что солнце в окне. Добрая душа лучше красоты. Красота человека – в его сердце. Не родись красивой, а родись счастливой. </a:t>
            </a:r>
            <a:endParaRPr lang="ru-RU" sz="2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8463" y="908721"/>
            <a:ext cx="77603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Проверь задание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sz="3600" i="1" dirty="0" smtClean="0">
                <a:solidFill>
                  <a:srgbClr val="7030A0"/>
                </a:solidFill>
              </a:rPr>
              <a:t>2</a:t>
            </a:r>
            <a:r>
              <a:rPr lang="ru-RU" sz="3600" i="1" dirty="0">
                <a:solidFill>
                  <a:srgbClr val="7030A0"/>
                </a:solidFill>
              </a:rPr>
              <a:t>. </a:t>
            </a:r>
            <a:r>
              <a:rPr lang="ru-RU" sz="3200" b="1" dirty="0" smtClean="0"/>
              <a:t>Найти и записать описание матрёшки.</a:t>
            </a:r>
          </a:p>
          <a:p>
            <a:r>
              <a:rPr lang="ru-RU" sz="3600" i="1" dirty="0" smtClean="0">
                <a:solidFill>
                  <a:srgbClr val="7030A0"/>
                </a:solidFill>
              </a:rPr>
              <a:t>Румяная, круглолицая русская кукла.</a:t>
            </a:r>
          </a:p>
          <a:p>
            <a:r>
              <a:rPr lang="ru-RU" sz="3600" i="1" dirty="0" smtClean="0">
                <a:solidFill>
                  <a:srgbClr val="7030A0"/>
                </a:solidFill>
              </a:rPr>
              <a:t>У ней весёлые синие глаза и алые губы бантиком. На голове яркий павловский платок. Младшие сестрёнки Матрёшки тоже чернобровые, краснощёкие, курносые.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Русская матрё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704" y="3368842"/>
            <a:ext cx="3200778" cy="320077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74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1047</Words>
  <Application>Microsoft Office PowerPoint</Application>
  <PresentationFormat>Широкоэкранный</PresentationFormat>
  <Paragraphs>160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SimSun</vt:lpstr>
      <vt:lpstr>Arial</vt:lpstr>
      <vt:lpstr>Arial</vt:lpstr>
      <vt:lpstr>Calibri</vt:lpstr>
      <vt:lpstr>Calibri Light</vt:lpstr>
      <vt:lpstr>Comic Sans MS</vt:lpstr>
      <vt:lpstr>Times New Roman</vt:lpstr>
      <vt:lpstr>Тема Office</vt:lpstr>
      <vt:lpstr>Русский язык</vt:lpstr>
      <vt:lpstr>Презентация PowerPoint</vt:lpstr>
      <vt:lpstr>Презентация PowerPoint</vt:lpstr>
      <vt:lpstr>Внешний вид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WINDOWS 10</dc:creator>
  <cp:lastModifiedBy>WINDOWS 10</cp:lastModifiedBy>
  <cp:revision>47</cp:revision>
  <dcterms:created xsi:type="dcterms:W3CDTF">2020-09-08T18:36:25Z</dcterms:created>
  <dcterms:modified xsi:type="dcterms:W3CDTF">2020-09-14T05:14:27Z</dcterms:modified>
</cp:coreProperties>
</file>