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4" r:id="rId4"/>
    <p:sldId id="270" r:id="rId5"/>
    <p:sldId id="277" r:id="rId6"/>
    <p:sldId id="263" r:id="rId7"/>
    <p:sldId id="267" r:id="rId8"/>
    <p:sldId id="281" r:id="rId9"/>
    <p:sldId id="282" r:id="rId10"/>
    <p:sldId id="275" r:id="rId11"/>
    <p:sldId id="276" r:id="rId12"/>
    <p:sldId id="259" r:id="rId13"/>
    <p:sldId id="260" r:id="rId14"/>
    <p:sldId id="293" r:id="rId15"/>
    <p:sldId id="272" r:id="rId16"/>
    <p:sldId id="285" r:id="rId17"/>
    <p:sldId id="287" r:id="rId18"/>
    <p:sldId id="288" r:id="rId19"/>
    <p:sldId id="289" r:id="rId20"/>
    <p:sldId id="283" r:id="rId21"/>
    <p:sldId id="284" r:id="rId22"/>
    <p:sldId id="290" r:id="rId23"/>
    <p:sldId id="291" r:id="rId24"/>
    <p:sldId id="292" r:id="rId25"/>
    <p:sldId id="286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35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5A5E0-ED0A-4F9D-929A-E2474D031E7F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A7F22-7A88-4FAA-8652-76B57B0C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4150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5A5E0-ED0A-4F9D-929A-E2474D031E7F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A7F22-7A88-4FAA-8652-76B57B0C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885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5A5E0-ED0A-4F9D-929A-E2474D031E7F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A7F22-7A88-4FAA-8652-76B57B0C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529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5A5E0-ED0A-4F9D-929A-E2474D031E7F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A7F22-7A88-4FAA-8652-76B57B0C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0463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5A5E0-ED0A-4F9D-929A-E2474D031E7F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A7F22-7A88-4FAA-8652-76B57B0C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802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5A5E0-ED0A-4F9D-929A-E2474D031E7F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A7F22-7A88-4FAA-8652-76B57B0C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8974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5A5E0-ED0A-4F9D-929A-E2474D031E7F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A7F22-7A88-4FAA-8652-76B57B0C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0741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5A5E0-ED0A-4F9D-929A-E2474D031E7F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A7F22-7A88-4FAA-8652-76B57B0C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4498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5A5E0-ED0A-4F9D-929A-E2474D031E7F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A7F22-7A88-4FAA-8652-76B57B0C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040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5A5E0-ED0A-4F9D-929A-E2474D031E7F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A7F22-7A88-4FAA-8652-76B57B0C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022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5A5E0-ED0A-4F9D-929A-E2474D031E7F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A7F22-7A88-4FAA-8652-76B57B0C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6900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75A5E0-ED0A-4F9D-929A-E2474D031E7F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6A7F22-7A88-4FAA-8652-76B57B0C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7380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83" y="3244"/>
            <a:ext cx="12173957" cy="21580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8467" y="480435"/>
            <a:ext cx="7451913" cy="1136983"/>
          </a:xfrm>
          <a:prstGeom prst="rect">
            <a:avLst/>
          </a:prstGeom>
        </p:spPr>
        <p:txBody>
          <a:bodyPr vert="horz" wrap="square" lIns="0" tIns="30866" rIns="0" bIns="0" rtlCol="0" anchor="ctr">
            <a:spAutoFit/>
          </a:bodyPr>
          <a:lstStyle/>
          <a:p>
            <a:pPr marL="26841" algn="ctr">
              <a:lnSpc>
                <a:spcPct val="100000"/>
              </a:lnSpc>
              <a:spcBef>
                <a:spcPts val="241"/>
              </a:spcBef>
            </a:pPr>
            <a:r>
              <a:rPr sz="7186" b="1" spc="-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7186" b="1" spc="-11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7186" b="1" spc="2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718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25420" y="2945219"/>
            <a:ext cx="6142443" cy="1507142"/>
          </a:xfrm>
          <a:prstGeom prst="rect">
            <a:avLst/>
          </a:prstGeom>
        </p:spPr>
        <p:txBody>
          <a:bodyPr vert="horz" wrap="square" lIns="0" tIns="29526" rIns="0" bIns="0" rtlCol="0">
            <a:spAutoFit/>
          </a:bodyPr>
          <a:lstStyle/>
          <a:p>
            <a:pPr marL="38920" algn="ctr">
              <a:spcBef>
                <a:spcPts val="232"/>
              </a:spcBef>
            </a:pPr>
            <a:r>
              <a:rPr sz="3699" spc="-42" dirty="0" err="1" smtClean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3699" spc="-42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3699" spc="-42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ru-RU" sz="4800" i="1" spc="-42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ru-RU" sz="4800" i="1" spc="-42" dirty="0" smtClean="0">
                <a:solidFill>
                  <a:srgbClr val="2365C7"/>
                </a:solidFill>
                <a:latin typeface="Arial"/>
                <a:cs typeface="Arial"/>
              </a:rPr>
              <a:t>Как описать характер человека? </a:t>
            </a:r>
            <a:endParaRPr sz="11500" i="1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50263" y="2945220"/>
            <a:ext cx="727404" cy="1429309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10" name="object 10"/>
          <p:cNvGrpSpPr/>
          <p:nvPr/>
        </p:nvGrpSpPr>
        <p:grpSpPr>
          <a:xfrm>
            <a:off x="9908462" y="449898"/>
            <a:ext cx="1340732" cy="1340732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0410307" y="526314"/>
            <a:ext cx="366386" cy="765618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ru-RU" sz="4755" b="1" spc="21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4755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144195" y="1145419"/>
            <a:ext cx="928715" cy="448621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8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748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748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735380" y="610824"/>
            <a:ext cx="987765" cy="9864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pic>
        <p:nvPicPr>
          <p:cNvPr id="27" name="Picture 2" descr="Настало ли время для URL, содержащих эмодзи?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5141" y="2945219"/>
            <a:ext cx="3338108" cy="2782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39353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4" descr="https://ds04.infourok.ru/uploads/ex/0328/000e33f7-8067a733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42862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03158" y="1636294"/>
            <a:ext cx="7162302" cy="43214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Упражнение 7. </a:t>
            </a:r>
          </a:p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Какие слова для описания лица человека Анвар подобрал неверно?</a:t>
            </a:r>
          </a:p>
          <a:p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Губы: круглые.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Улыбка: интересная.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Лицо: высокое.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Нос: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Брови: волнистые.</a:t>
            </a:r>
          </a:p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Милый маленький малыш мальчик путать с вопросительным знаком | Премиум  векторы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2873" y="1504981"/>
            <a:ext cx="4584032" cy="4584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8235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4" descr="https://ds04.infourok.ru/uploads/ex/0328/000e33f7-8067a733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4221"/>
            <a:ext cx="1242862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368842" y="1407696"/>
            <a:ext cx="5165396" cy="584775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 такое характер?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11 способов распознать слабый характер человека уже при первой встреч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094" y="2318448"/>
            <a:ext cx="7315199" cy="4263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33136" y="2318448"/>
            <a:ext cx="391026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>
                <a:solidFill>
                  <a:srgbClr val="5F6368"/>
                </a:solidFill>
                <a:latin typeface="arial" panose="020B0604020202020204" pitchFamily="34" charset="0"/>
              </a:rPr>
              <a:t>Хара́ктер</a:t>
            </a:r>
            <a:r>
              <a:rPr lang="ru-RU" sz="2800" dirty="0">
                <a:solidFill>
                  <a:srgbClr val="4D5156"/>
                </a:solidFill>
                <a:latin typeface="arial" panose="020B0604020202020204" pitchFamily="34" charset="0"/>
              </a:rPr>
              <a:t> (от др.-греч. χαρα</a:t>
            </a:r>
            <a:r>
              <a:rPr lang="ru-RU" sz="2800" dirty="0" err="1">
                <a:solidFill>
                  <a:srgbClr val="4D5156"/>
                </a:solidFill>
                <a:latin typeface="arial" panose="020B0604020202020204" pitchFamily="34" charset="0"/>
              </a:rPr>
              <a:t>κτήρ</a:t>
            </a:r>
            <a:r>
              <a:rPr lang="ru-RU" sz="2800" dirty="0">
                <a:solidFill>
                  <a:srgbClr val="4D5156"/>
                </a:solidFill>
                <a:latin typeface="arial" panose="020B0604020202020204" pitchFamily="34" charset="0"/>
              </a:rPr>
              <a:t> «примета, отличительная черта, знак»)</a:t>
            </a:r>
            <a:r>
              <a:rPr lang="ru-RU" dirty="0">
                <a:solidFill>
                  <a:srgbClr val="4D5156"/>
                </a:solidFill>
                <a:latin typeface="arial" panose="020B0604020202020204" pitchFamily="34" charset="0"/>
              </a:rPr>
              <a:t> 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4819444"/>
              </p:ext>
            </p:extLst>
          </p:nvPr>
        </p:nvGraphicFramePr>
        <p:xfrm>
          <a:off x="1022684" y="4450293"/>
          <a:ext cx="2225842" cy="2087880"/>
        </p:xfrm>
        <a:graphic>
          <a:graphicData uri="http://schemas.openxmlformats.org/drawingml/2006/table">
            <a:tbl>
              <a:tblPr/>
              <a:tblGrid>
                <a:gridCol w="2225842">
                  <a:extLst>
                    <a:ext uri="{9D8B030D-6E8A-4147-A177-3AD203B41FA5}">
                      <a16:colId xmlns:a16="http://schemas.microsoft.com/office/drawing/2014/main" val="1795711140"/>
                    </a:ext>
                  </a:extLst>
                </a:gridCol>
              </a:tblGrid>
              <a:tr h="451184">
                <a:tc>
                  <a:txBody>
                    <a:bodyPr/>
                    <a:lstStyle/>
                    <a:p>
                      <a:pPr algn="l"/>
                      <a:r>
                        <a:rPr lang="en-US" sz="2800" i="1" u="none" strike="noStrike" dirty="0" err="1">
                          <a:solidFill>
                            <a:srgbClr val="00009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fe`l</a:t>
                      </a:r>
                      <a:r>
                        <a:rPr lang="en-US" sz="2800" i="1" u="none" strike="noStrike" dirty="0">
                          <a:solidFill>
                            <a:srgbClr val="00009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5381687"/>
                  </a:ext>
                </a:extLst>
              </a:tr>
              <a:tr h="451184">
                <a:tc>
                  <a:txBody>
                    <a:bodyPr/>
                    <a:lstStyle/>
                    <a:p>
                      <a:pPr algn="l"/>
                      <a:r>
                        <a:rPr lang="en-US" sz="2800" i="1" u="none" strike="noStrike" dirty="0" err="1">
                          <a:solidFill>
                            <a:srgbClr val="00009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fe`l-atvor</a:t>
                      </a:r>
                      <a:r>
                        <a:rPr lang="en-US" sz="2800" i="1" u="none" strike="noStrike" dirty="0">
                          <a:solidFill>
                            <a:srgbClr val="00009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260463"/>
                  </a:ext>
                </a:extLst>
              </a:tr>
              <a:tr h="451184">
                <a:tc>
                  <a:txBody>
                    <a:bodyPr/>
                    <a:lstStyle/>
                    <a:p>
                      <a:pPr algn="l"/>
                      <a:r>
                        <a:rPr lang="en-US" sz="2800" i="1" u="none" strike="noStrike" dirty="0" err="1">
                          <a:solidFill>
                            <a:srgbClr val="00009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xulq</a:t>
                      </a:r>
                      <a:r>
                        <a:rPr lang="en-US" sz="2800" i="1" u="none" strike="noStrike" dirty="0">
                          <a:solidFill>
                            <a:srgbClr val="00009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9899667"/>
                  </a:ext>
                </a:extLst>
              </a:tr>
              <a:tr h="451184">
                <a:tc>
                  <a:txBody>
                    <a:bodyPr/>
                    <a:lstStyle/>
                    <a:p>
                      <a:pPr algn="l"/>
                      <a:r>
                        <a:rPr lang="en-US" sz="2800" i="1" u="none" strike="noStrike" dirty="0" err="1">
                          <a:solidFill>
                            <a:srgbClr val="00009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xulq-atvor</a:t>
                      </a:r>
                      <a:r>
                        <a:rPr lang="en-US" sz="2800" i="1" u="none" strike="noStrike" dirty="0">
                          <a:solidFill>
                            <a:srgbClr val="00009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62464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8457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4" descr="https://ds04.infourok.ru/uploads/ex/0328/000e33f7-8067a733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 descr="11 способов распознать слабый характер человека уже при первой встреч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6196" y="1780673"/>
            <a:ext cx="5642428" cy="4642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6568" y="1780673"/>
            <a:ext cx="55096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202124"/>
                </a:solidFill>
                <a:latin typeface="arial" panose="020B0604020202020204" pitchFamily="34" charset="0"/>
              </a:rPr>
              <a:t>Список лучших качеств в характере человека</a:t>
            </a:r>
            <a:endParaRPr lang="ru-RU" sz="3200" dirty="0">
              <a:solidFill>
                <a:srgbClr val="202124"/>
              </a:solidFill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202124"/>
                </a:solidFill>
                <a:latin typeface="arial" panose="020B0604020202020204" pitchFamily="34" charset="0"/>
              </a:rPr>
              <a:t>Доброта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202124"/>
                </a:solidFill>
                <a:latin typeface="arial" panose="020B0604020202020204" pitchFamily="34" charset="0"/>
              </a:rPr>
              <a:t>Честность</a:t>
            </a:r>
          </a:p>
          <a:p>
            <a:pPr marL="0" lvl="1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202124"/>
                </a:solidFill>
                <a:latin typeface="arial" panose="020B0604020202020204" pitchFamily="34" charset="0"/>
              </a:rPr>
              <a:t>Трудолюбие</a:t>
            </a:r>
            <a:endParaRPr lang="ru-RU" sz="3200" dirty="0">
              <a:solidFill>
                <a:srgbClr val="202124"/>
              </a:solidFill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202124"/>
                </a:solidFill>
                <a:latin typeface="arial" panose="020B0604020202020204" pitchFamily="34" charset="0"/>
              </a:rPr>
              <a:t>Верность</a:t>
            </a:r>
            <a:endParaRPr lang="ru-RU" sz="3200" dirty="0">
              <a:solidFill>
                <a:srgbClr val="202124"/>
              </a:solidFill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202124"/>
                </a:solidFill>
                <a:latin typeface="arial" panose="020B0604020202020204" pitchFamily="34" charset="0"/>
              </a:rPr>
              <a:t>Отзывчивость </a:t>
            </a:r>
            <a:r>
              <a:rPr lang="ru-RU" sz="3200" dirty="0" smtClean="0">
                <a:solidFill>
                  <a:srgbClr val="202124"/>
                </a:solidFill>
                <a:latin typeface="arial" panose="020B0604020202020204" pitchFamily="34" charset="0"/>
              </a:rPr>
              <a:t>–  </a:t>
            </a:r>
            <a:r>
              <a:rPr lang="ru-RU" sz="3200" dirty="0">
                <a:solidFill>
                  <a:srgbClr val="202124"/>
                </a:solidFill>
                <a:latin typeface="arial" panose="020B0604020202020204" pitchFamily="34" charset="0"/>
              </a:rPr>
              <a:t>помощь.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202124"/>
                </a:solidFill>
                <a:latin typeface="arial" panose="020B0604020202020204" pitchFamily="34" charset="0"/>
              </a:rPr>
              <a:t>Щедрость</a:t>
            </a:r>
            <a:endParaRPr lang="ru-RU" sz="3200" dirty="0">
              <a:solidFill>
                <a:srgbClr val="202124"/>
              </a:solidFill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202124"/>
                </a:solidFill>
                <a:latin typeface="arial" panose="020B0604020202020204" pitchFamily="34" charset="0"/>
              </a:rPr>
              <a:t>Юмор</a:t>
            </a:r>
          </a:p>
        </p:txBody>
      </p:sp>
      <p:pic>
        <p:nvPicPr>
          <p:cNvPr id="5" name="Picture 2" descr="Что такое характер? Виды характеров? Черты характера?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6196" y="1755024"/>
            <a:ext cx="5594684" cy="4668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390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4" descr="https://ds04.infourok.ru/uploads/ex/0328/000e33f7-8067a733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ХАРАКТЕР ФОРМИРУЕТСЯ С ДЕТСТВА. 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93" t="31426" r="31302" b="6207"/>
          <a:stretch/>
        </p:blipFill>
        <p:spPr bwMode="auto">
          <a:xfrm>
            <a:off x="8490838" y="2598821"/>
            <a:ext cx="3345004" cy="3002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3442428"/>
              </p:ext>
            </p:extLst>
          </p:nvPr>
        </p:nvGraphicFramePr>
        <p:xfrm>
          <a:off x="336883" y="1479883"/>
          <a:ext cx="8026452" cy="495916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012805">
                  <a:extLst>
                    <a:ext uri="{9D8B030D-6E8A-4147-A177-3AD203B41FA5}">
                      <a16:colId xmlns:a16="http://schemas.microsoft.com/office/drawing/2014/main" val="2878339805"/>
                    </a:ext>
                  </a:extLst>
                </a:gridCol>
                <a:gridCol w="4013647">
                  <a:extLst>
                    <a:ext uri="{9D8B030D-6E8A-4147-A177-3AD203B41FA5}">
                      <a16:colId xmlns:a16="http://schemas.microsoft.com/office/drawing/2014/main" val="922475849"/>
                    </a:ext>
                  </a:extLst>
                </a:gridCol>
              </a:tblGrid>
              <a:tr h="34195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Положительные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Отрицательные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82386060"/>
                  </a:ext>
                </a:extLst>
              </a:tr>
              <a:tr h="441052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добрый, отзывчивый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умный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весёлый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аккуратный, опрятный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450340" algn="ctr"/>
                        </a:tabLst>
                      </a:pPr>
                      <a:r>
                        <a:rPr lang="ru-RU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внимательный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вежливый, </a:t>
                      </a:r>
                      <a:r>
                        <a:rPr lang="ru-RU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тактичный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щедрый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трудолюбивый 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злой, жестокий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глупый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скучный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небрежный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рассеянный, забывчивый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грубый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жадный, </a:t>
                      </a:r>
                      <a:r>
                        <a:rPr lang="ru-RU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скупой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ленивый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024169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3606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4" descr="https://ds04.infourok.ru/uploads/ex/0328/000e33f7-8067a733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907926"/>
              </p:ext>
            </p:extLst>
          </p:nvPr>
        </p:nvGraphicFramePr>
        <p:xfrm>
          <a:off x="962527" y="144379"/>
          <a:ext cx="10756231" cy="652111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377551">
                  <a:extLst>
                    <a:ext uri="{9D8B030D-6E8A-4147-A177-3AD203B41FA5}">
                      <a16:colId xmlns:a16="http://schemas.microsoft.com/office/drawing/2014/main" val="2878339805"/>
                    </a:ext>
                  </a:extLst>
                </a:gridCol>
                <a:gridCol w="5378680">
                  <a:extLst>
                    <a:ext uri="{9D8B030D-6E8A-4147-A177-3AD203B41FA5}">
                      <a16:colId xmlns:a16="http://schemas.microsoft.com/office/drawing/2014/main" val="922475849"/>
                    </a:ext>
                  </a:extLst>
                </a:gridCol>
              </a:tblGrid>
              <a:tr h="62252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русский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узбекский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2386060"/>
                  </a:ext>
                </a:extLst>
              </a:tr>
              <a:tr h="589859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добрый, </a:t>
                      </a:r>
                      <a:r>
                        <a:rPr lang="ru-RU" sz="2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отзывчивый</a:t>
                      </a:r>
                      <a:endParaRPr lang="uz-Latn-UZ" sz="28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жестокий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скучный человек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аккуратный</a:t>
                      </a:r>
                      <a:r>
                        <a:rPr lang="ru-RU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опрятный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450340" algn="ctr"/>
                        </a:tabLst>
                      </a:pPr>
                      <a:r>
                        <a:rPr lang="ru-RU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внимательный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вежливый, </a:t>
                      </a:r>
                      <a:r>
                        <a:rPr lang="ru-RU" sz="2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тактичный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щедрый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трудолюбивый 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искренний 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z-Latn-UZ" sz="2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mehribon</a:t>
                      </a:r>
                      <a:r>
                        <a:rPr lang="ru-RU" sz="2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uz-Latn-UZ" sz="28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Latn-UZ" sz="28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sezgir</a:t>
                      </a:r>
                      <a:endParaRPr lang="ru-RU" sz="2800" baseline="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shafqatsiz</a:t>
                      </a:r>
                      <a:endParaRPr lang="ru-RU" sz="28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zerikarli odam</a:t>
                      </a:r>
                      <a:endParaRPr lang="ru-RU" sz="28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pokiza</a:t>
                      </a:r>
                      <a:endParaRPr lang="ru-RU" sz="28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diqqatli</a:t>
                      </a:r>
                      <a:endParaRPr lang="ru-RU" sz="28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</a:t>
                      </a:r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dobli</a:t>
                      </a:r>
                      <a:endParaRPr lang="ru-RU" sz="28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saxiy</a:t>
                      </a:r>
                      <a:endParaRPr lang="ru-RU" sz="28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mehnatsevar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z-Latn-UZ" sz="2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samimiy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24169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538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4" descr="https://ds04.infourok.ru/uploads/ex/0328/000e33f7-8067a733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42862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Учитель из Нукуса — Nukuslik Muallim - YouTub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1579" y="3460127"/>
            <a:ext cx="3970421" cy="3055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Утениязов, Алланияз — Википедия (с комментариями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7662" y="859942"/>
            <a:ext cx="1355581" cy="2354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ZiyoNET › Арбоблар › Давлат мукофотлари ва унвонлари › Фахрий унвонлар ›  «Ўзбекистон Республикаси халқ ўқитувчиси»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3243" y="426679"/>
            <a:ext cx="2144378" cy="2787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88758" y="697833"/>
            <a:ext cx="7748338" cy="552458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28600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Интервью Анвара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Расскажите, пожалуйста о Герое Узбекистана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Алланиязе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Утениязове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Это учитель английского языка, народный учитель Узбекистана. 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А каким человеком он был?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Он был </a:t>
            </a:r>
            <a:r>
              <a:rPr lang="ru-RU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талантливым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учителем и очень </a:t>
            </a:r>
            <a:r>
              <a:rPr lang="ru-RU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добрым, щедрым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человеком. Сорок лет он работал в школе, а летом сам строил дома для больных людей, инвалидов.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Много домов построил учитель из Нукуса?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Этот </a:t>
            </a:r>
            <a:r>
              <a:rPr lang="ru-RU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трудолюбивый, отзывчивый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человек подарил людям 40 домов. А ещё он построил две школы, два детских сада, две больницы и библиотеку.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1557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4" descr="https://ds04.infourok.ru/uploads/ex/0328/000e33f7-8067a733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42862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09075" y="1744580"/>
            <a:ext cx="109367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Упражнение 1.</a:t>
            </a: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Назовите черты характера человека по его делам. </a:t>
            </a:r>
            <a:endParaRPr lang="ru-RU" sz="2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Обо всех заботится– </a:t>
            </a:r>
            <a:r>
              <a:rPr lang="ru-RU" sz="28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забот</a:t>
            </a:r>
            <a:r>
              <a:rPr lang="ru-RU" sz="2800" b="1" i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лив</a:t>
            </a:r>
            <a:r>
              <a:rPr lang="ru-RU" sz="28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ый</a:t>
            </a: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много хвастает, всегда трусит, часто пугается, много болтает, часто торопится, умеет терпеть.</a:t>
            </a:r>
            <a:endParaRPr lang="ru-RU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Счастье – </a:t>
            </a:r>
            <a:r>
              <a:rPr lang="ru-RU" sz="28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счаст</a:t>
            </a:r>
            <a:r>
              <a:rPr lang="ru-RU" sz="2800" b="1" i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лив</a:t>
            </a:r>
            <a:r>
              <a:rPr lang="ru-RU" sz="28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ый</a:t>
            </a: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талант, совесть.</a:t>
            </a:r>
            <a:endParaRPr lang="ru-RU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Ложь – </a:t>
            </a:r>
            <a:r>
              <a:rPr lang="ru-RU" sz="28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лж</a:t>
            </a:r>
            <a:r>
              <a:rPr lang="ru-RU" sz="2800" b="1" i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ив</a:t>
            </a:r>
            <a:r>
              <a:rPr lang="ru-RU" sz="28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ый</a:t>
            </a: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правда, лень. </a:t>
            </a:r>
            <a:endParaRPr lang="ru-RU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Kid Ask Stock Illustrations – 475 Kid Ask Stock Illustrations, Vectors &amp;  Clipart - Dreamstime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1450" y="3838074"/>
            <a:ext cx="2791329" cy="2892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2046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4" descr="https://ds04.infourok.ru/uploads/ex/0328/000e33f7-8067a733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42862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36884" y="1215190"/>
            <a:ext cx="1169469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Проверим.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Обо </a:t>
            </a: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всех </a:t>
            </a:r>
            <a:r>
              <a:rPr lang="ru-RU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заботится – </a:t>
            </a:r>
            <a:r>
              <a:rPr lang="ru-RU" sz="28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забот</a:t>
            </a:r>
            <a:r>
              <a:rPr lang="ru-RU" sz="2800" b="1" i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лив</a:t>
            </a:r>
            <a:r>
              <a:rPr lang="ru-RU" sz="28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ый</a:t>
            </a: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</a:t>
            </a:r>
            <a:endParaRPr lang="ru-RU" sz="28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8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много хвастает - </a:t>
            </a:r>
            <a:r>
              <a:rPr lang="ru-RU" sz="2800" b="1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хваст</a:t>
            </a:r>
            <a:r>
              <a:rPr lang="ru-RU" sz="2800" b="1" i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лив</a:t>
            </a:r>
            <a:r>
              <a:rPr lang="ru-RU" sz="2800" b="1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ый</a:t>
            </a:r>
            <a:r>
              <a:rPr lang="ru-RU" sz="28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28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всегда </a:t>
            </a:r>
            <a:r>
              <a:rPr lang="ru-RU" sz="28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трусит – трус</a:t>
            </a:r>
            <a:r>
              <a:rPr lang="ru-RU" sz="2800" i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лив</a:t>
            </a:r>
            <a:r>
              <a:rPr lang="ru-RU" sz="28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ый , </a:t>
            </a:r>
            <a:r>
              <a:rPr lang="ru-RU" sz="28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часто </a:t>
            </a:r>
            <a:r>
              <a:rPr lang="ru-RU" sz="28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пугается - пуг</a:t>
            </a:r>
            <a:r>
              <a:rPr lang="ru-RU" sz="2800" i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лив</a:t>
            </a:r>
            <a:r>
              <a:rPr lang="ru-RU" sz="28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ый, </a:t>
            </a:r>
            <a:r>
              <a:rPr lang="ru-RU" sz="28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много </a:t>
            </a:r>
            <a:r>
              <a:rPr lang="ru-RU" sz="28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болтает - болт</a:t>
            </a:r>
            <a:r>
              <a:rPr lang="ru-RU" sz="2800" i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лив</a:t>
            </a:r>
            <a:r>
              <a:rPr lang="ru-RU" sz="28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ый, </a:t>
            </a:r>
            <a:r>
              <a:rPr lang="ru-RU" sz="28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часто </a:t>
            </a:r>
            <a:r>
              <a:rPr lang="ru-RU" sz="28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торопится – тороп</a:t>
            </a:r>
            <a:r>
              <a:rPr lang="ru-RU" sz="2800" i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лив</a:t>
            </a:r>
            <a:r>
              <a:rPr lang="ru-RU" sz="28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ый, </a:t>
            </a:r>
            <a:r>
              <a:rPr lang="ru-RU" sz="28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умеет </a:t>
            </a:r>
            <a:r>
              <a:rPr lang="ru-RU" sz="28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терпеть - терпе</a:t>
            </a:r>
            <a:r>
              <a:rPr lang="ru-RU" sz="2800" i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лив</a:t>
            </a:r>
            <a:r>
              <a:rPr lang="ru-RU" sz="28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ый. Счастье </a:t>
            </a:r>
            <a:r>
              <a:rPr lang="ru-RU" sz="28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</a:t>
            </a:r>
            <a:r>
              <a:rPr lang="ru-RU" sz="28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счаст</a:t>
            </a:r>
            <a:r>
              <a:rPr lang="ru-RU" sz="2800" b="1" i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лив</a:t>
            </a:r>
            <a:r>
              <a:rPr lang="ru-RU" sz="28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ый</a:t>
            </a:r>
            <a:r>
              <a:rPr lang="ru-RU" sz="28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</a:t>
            </a:r>
            <a:r>
              <a:rPr lang="ru-RU" sz="28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талант - талант</a:t>
            </a:r>
            <a:r>
              <a:rPr lang="ru-RU" sz="2800" i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лив</a:t>
            </a:r>
            <a:r>
              <a:rPr lang="ru-RU" sz="28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ый, совесть - совест</a:t>
            </a:r>
            <a:r>
              <a:rPr lang="ru-RU" sz="2800" i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лив</a:t>
            </a:r>
            <a:r>
              <a:rPr lang="ru-RU" sz="28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ый.</a:t>
            </a:r>
            <a:endParaRPr lang="ru-RU" sz="2400" i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8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Ложь – </a:t>
            </a:r>
            <a:r>
              <a:rPr lang="ru-RU" sz="28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лж</a:t>
            </a:r>
            <a:r>
              <a:rPr lang="ru-RU" sz="2800" b="1" i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ив</a:t>
            </a:r>
            <a:r>
              <a:rPr lang="ru-RU" sz="28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ый</a:t>
            </a:r>
            <a:r>
              <a:rPr lang="ru-RU" sz="28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</a:t>
            </a:r>
            <a:r>
              <a:rPr lang="ru-RU" sz="28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правда - правд</a:t>
            </a:r>
            <a:r>
              <a:rPr lang="ru-RU" sz="2800" i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ив</a:t>
            </a:r>
            <a:r>
              <a:rPr lang="ru-RU" sz="28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ый, лень - лен</a:t>
            </a:r>
            <a:r>
              <a:rPr lang="ru-RU" sz="2800" i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ив</a:t>
            </a:r>
            <a:r>
              <a:rPr lang="ru-RU" sz="28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ый. </a:t>
            </a:r>
            <a:endParaRPr lang="ru-RU" sz="2400" i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6140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4" descr="https://ds04.infourok.ru/uploads/ex/0328/000e33f7-8067a733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42862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815388" y="1010654"/>
            <a:ext cx="5606717" cy="646331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Упражнение 2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81263" y="1656985"/>
            <a:ext cx="1152625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международных соревнованиях в Китае наши трудолюбив… и </a:t>
            </a:r>
            <a:r>
              <a:rPr lang="ru-RU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старательн</a:t>
            </a: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… ребята выиграли Кубок. Подготовили юн… победителей заботлив…, </a:t>
            </a:r>
            <a:r>
              <a:rPr lang="ru-RU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внимательн</a:t>
            </a: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… учителя. </a:t>
            </a:r>
            <a:r>
              <a:rPr lang="ru-RU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Мухаббат</a:t>
            </a: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Араповна</a:t>
            </a: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Шарапова из города Карши – </a:t>
            </a:r>
            <a:r>
              <a:rPr lang="ru-RU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замечательн</a:t>
            </a: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… педагог. Победитель многих конкурсов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Сайдали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Муродиллаев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её ученик. 45 лет работает в школе добр… учительница математики.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Умн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… и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сообразительн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… ученики теперь стали кандидатами наук, написали учебники для школы. За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благородн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… и самоотвержен… труд талантлив… учительница получила звание «Герой Узбекистана» и медаль «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Олтин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Юлдуз».</a:t>
            </a:r>
            <a:endParaRPr lang="ru-RU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2460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4" descr="https://ds04.infourok.ru/uploads/ex/0328/000e33f7-8067a733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42862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40632" y="1656985"/>
            <a:ext cx="1205564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4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международных соревнованиях в Китае наши </a:t>
            </a:r>
            <a:r>
              <a:rPr lang="ru-RU" sz="24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трудолюбив</a:t>
            </a:r>
            <a:r>
              <a:rPr lang="ru-RU" sz="2400" i="1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ые</a:t>
            </a:r>
            <a:r>
              <a:rPr lang="ru-RU" sz="24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 </a:t>
            </a:r>
            <a:r>
              <a:rPr lang="ru-RU" sz="24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старательн</a:t>
            </a:r>
            <a:r>
              <a:rPr lang="ru-RU" sz="2400" i="1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ые</a:t>
            </a:r>
            <a:r>
              <a:rPr lang="ru-RU" sz="24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ребята </a:t>
            </a:r>
            <a:r>
              <a:rPr lang="ru-RU" sz="24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выиграли Кубок. Подготовили </a:t>
            </a:r>
            <a:r>
              <a:rPr lang="ru-RU" sz="24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юн</a:t>
            </a:r>
            <a:r>
              <a:rPr lang="ru-RU" sz="2400" i="1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ых </a:t>
            </a:r>
            <a:r>
              <a:rPr lang="ru-RU" sz="24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победителей </a:t>
            </a:r>
            <a:r>
              <a:rPr lang="ru-RU" sz="24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заботлив</a:t>
            </a:r>
            <a:r>
              <a:rPr lang="ru-RU" sz="2400" i="1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ые</a:t>
            </a:r>
            <a:r>
              <a:rPr lang="ru-RU" sz="24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внимательн</a:t>
            </a:r>
            <a:r>
              <a:rPr lang="ru-RU" sz="2400" i="1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ые</a:t>
            </a:r>
            <a:r>
              <a:rPr lang="ru-RU" sz="24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учителя. </a:t>
            </a:r>
            <a:r>
              <a:rPr lang="ru-RU" sz="2400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Мухаббат</a:t>
            </a:r>
            <a:r>
              <a:rPr lang="ru-RU" sz="24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Араповна</a:t>
            </a:r>
            <a:r>
              <a:rPr lang="ru-RU" sz="24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Шарапова из города Карши – </a:t>
            </a:r>
            <a:r>
              <a:rPr lang="ru-RU" sz="24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замечательн</a:t>
            </a:r>
            <a:r>
              <a:rPr lang="ru-RU" sz="2400" i="1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ый</a:t>
            </a:r>
            <a:r>
              <a:rPr lang="ru-RU" sz="24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педагог. Победитель многих конкурсов </a:t>
            </a:r>
            <a:r>
              <a:rPr lang="ru-RU" sz="2400" i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Сайдали</a:t>
            </a:r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Муродиллаев</a:t>
            </a:r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её ученик. 45 лет работает в школе </a:t>
            </a:r>
            <a:r>
              <a:rPr lang="ru-RU" sz="2400" i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добр</a:t>
            </a:r>
            <a:r>
              <a:rPr lang="ru-RU" sz="2400" i="1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ая</a:t>
            </a:r>
            <a:r>
              <a:rPr lang="ru-RU" sz="2400" i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учительница математики. </a:t>
            </a:r>
            <a:r>
              <a:rPr lang="ru-RU" sz="2400" i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Умн</a:t>
            </a:r>
            <a:r>
              <a:rPr lang="ru-RU" sz="2400" i="1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ые</a:t>
            </a:r>
            <a:r>
              <a:rPr lang="ru-RU" sz="2400" i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 </a:t>
            </a:r>
            <a:r>
              <a:rPr lang="ru-RU" sz="2400" i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сообразительн</a:t>
            </a:r>
            <a:r>
              <a:rPr lang="ru-RU" sz="2400" i="1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ые </a:t>
            </a:r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ученики теперь стали кандидатами наук, написали учебники для школы. За </a:t>
            </a:r>
            <a:r>
              <a:rPr lang="ru-RU" sz="2400" i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благородн</a:t>
            </a:r>
            <a:r>
              <a:rPr lang="ru-RU" sz="2400" i="1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ый </a:t>
            </a:r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 </a:t>
            </a:r>
            <a:r>
              <a:rPr lang="ru-RU" sz="2400" i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самоотверженн</a:t>
            </a:r>
            <a:r>
              <a:rPr lang="ru-RU" sz="2400" i="1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ый</a:t>
            </a:r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труд талантлив</a:t>
            </a:r>
            <a:r>
              <a:rPr lang="ru-RU" sz="2400" i="1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ая</a:t>
            </a:r>
            <a:r>
              <a:rPr lang="ru-RU" sz="2400" i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учительница получила звание «Герой Узбекистана» и медаль «</a:t>
            </a:r>
            <a:r>
              <a:rPr lang="ru-RU" sz="2400" i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Олтин</a:t>
            </a:r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Юлдуз».</a:t>
            </a:r>
            <a:endParaRPr lang="ru-RU" sz="2000" i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6814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s://ds04.infourok.ru/uploads/ex/0328/000e33f7-8067a733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0317" y="0"/>
            <a:ext cx="1242862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997243" y="902368"/>
            <a:ext cx="7074568" cy="769441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4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Сегодня на уроке мы </a:t>
            </a:r>
            <a:endParaRPr lang="ru-RU" sz="4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5011" y="2129590"/>
            <a:ext cx="1121798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Научимся описывать характер человека.</a:t>
            </a:r>
          </a:p>
          <a:p>
            <a:r>
              <a:rPr lang="ru-RU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Познакомимся с героями Узбекистана.</a:t>
            </a:r>
          </a:p>
          <a:p>
            <a:r>
              <a:rPr lang="ru-RU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Закрепим  сложные прилагательные.</a:t>
            </a:r>
          </a:p>
          <a:p>
            <a:r>
              <a:rPr lang="ru-RU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Познакомимся с новыми словами.</a:t>
            </a:r>
          </a:p>
          <a:p>
            <a:r>
              <a:rPr lang="ru-RU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Выполним упражнения.</a:t>
            </a:r>
          </a:p>
        </p:txBody>
      </p:sp>
    </p:spTree>
    <p:extLst>
      <p:ext uri="{BB962C8B-B14F-4D97-AF65-F5344CB8AC3E}">
        <p14:creationId xmlns:p14="http://schemas.microsoft.com/office/powerpoint/2010/main" val="259860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4" descr="https://ds04.infourok.ru/uploads/ex/0328/000e33f7-8067a733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42862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48916" y="1347538"/>
            <a:ext cx="11670631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Упражнение.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Научитесь </a:t>
            </a:r>
            <a:r>
              <a:rPr lang="ru-RU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заменять названия черт характера синонимами по образцу.</a:t>
            </a:r>
            <a:endParaRPr lang="ru-RU" sz="2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Слабый характер – </a:t>
            </a:r>
            <a:r>
              <a:rPr lang="ru-RU" sz="2400" b="1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слаб</a:t>
            </a:r>
            <a:r>
              <a:rPr lang="ru-RU" sz="2400" b="1" i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</a:t>
            </a:r>
            <a:r>
              <a:rPr lang="ru-RU" sz="2400" b="1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характер</a:t>
            </a:r>
            <a:r>
              <a:rPr lang="ru-RU" sz="2400" b="1" i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</a:t>
            </a:r>
            <a:r>
              <a:rPr lang="ru-RU" sz="2400" b="1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ый,</a:t>
            </a:r>
            <a:r>
              <a:rPr lang="ru-RU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острый ум, прямая душа, лёгкие мысли, слабая воля, злая память.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Любит сам себя- </a:t>
            </a:r>
            <a:r>
              <a:rPr lang="ru-RU" sz="24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самолюбивый</a:t>
            </a:r>
            <a:r>
              <a:rPr lang="ru-RU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любит труд- </a:t>
            </a:r>
            <a:r>
              <a:rPr lang="ru-RU" sz="24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трудолюбивый</a:t>
            </a:r>
            <a:r>
              <a:rPr lang="ru-RU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любит свободу- </a:t>
            </a:r>
            <a:r>
              <a:rPr lang="ru-RU" sz="24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свободолюбивый.</a:t>
            </a:r>
            <a:r>
              <a:rPr lang="ru-RU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800" i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Острый ум- остроумный, прямая душа- прямодушный, легкие мысли- легкомысленный, слабая воля- слабовольный, злая память- злопамятный.</a:t>
            </a:r>
            <a:endParaRPr lang="ru-RU" sz="2400" i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6750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4" descr="https://ds04.infourok.ru/uploads/ex/0328/000e33f7-8067a733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0317" y="0"/>
            <a:ext cx="1242862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8600" y="1046747"/>
            <a:ext cx="11963400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Упражнение 4.</a:t>
            </a:r>
            <a:r>
              <a:rPr lang="ru-RU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Прочитайте диалог. Поговорите с одноклассниками о знакомых. Докажите вашу точку зрения.</a:t>
            </a:r>
            <a:endParaRPr lang="ru-RU" sz="2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ru-RU" sz="24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Даврон</a:t>
            </a:r>
            <a:r>
              <a:rPr lang="ru-RU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ты знаешь нашего соседа </a:t>
            </a:r>
            <a:r>
              <a:rPr lang="ru-RU" sz="24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Эркина</a:t>
            </a:r>
            <a:r>
              <a:rPr lang="ru-RU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 </a:t>
            </a:r>
            <a:endParaRPr lang="ru-RU" sz="20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Конечно, знаю. Он мой одноклассник.</a:t>
            </a:r>
            <a:endParaRPr lang="ru-RU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По-моему, он рассеянный </a:t>
            </a:r>
            <a:r>
              <a:rPr lang="ru-RU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человек</a:t>
            </a:r>
            <a:r>
              <a:rPr lang="ru-RU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r>
              <a:rPr lang="en-US" sz="2400" b="1" dirty="0" smtClean="0"/>
              <a:t> </a:t>
            </a:r>
            <a:r>
              <a:rPr lang="ru-RU" sz="2400" b="1" dirty="0" smtClean="0"/>
              <a:t>(</a:t>
            </a:r>
            <a:r>
              <a:rPr lang="en-US" sz="2400" b="1" dirty="0" err="1" smtClean="0"/>
              <a:t>parishonxotir</a:t>
            </a:r>
            <a:r>
              <a:rPr lang="ru-RU" sz="2400" b="1" dirty="0" smtClean="0"/>
              <a:t>)</a:t>
            </a:r>
            <a:endParaRPr lang="ru-RU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Почему ты так думаешь?</a:t>
            </a:r>
            <a:endParaRPr lang="ru-RU" sz="20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Вчера мы вместе учили новые слова. </a:t>
            </a:r>
            <a:r>
              <a:rPr lang="ru-RU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Эркин</a:t>
            </a: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забыл у меня свой словарь.</a:t>
            </a:r>
            <a:endParaRPr lang="ru-RU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ru-RU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Эркин</a:t>
            </a: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не забывчивый, а очень добрый. Он оставил словарь для тебя.</a:t>
            </a:r>
            <a:endParaRPr lang="ru-RU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Слова для справок: молчаливый – скромный, легкомысленный – отзывчивый, слабохарактерный - добрый.</a:t>
            </a:r>
            <a:endParaRPr lang="ru-RU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2813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4" descr="https://ds04.infourok.ru/uploads/ex/0328/000e33f7-8067a733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0317" y="0"/>
            <a:ext cx="1242862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6411" y="1528011"/>
            <a:ext cx="117668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Прочитайте фразеологизмы (</a:t>
            </a:r>
            <a:r>
              <a:rPr lang="en-US" sz="24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iboralar</a:t>
            </a:r>
            <a:r>
              <a:rPr lang="ru-RU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в левой колонке. Найдите им соответствия. К каким выражениям художник нарисовал иллюстрации?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8196526"/>
              </p:ext>
            </p:extLst>
          </p:nvPr>
        </p:nvGraphicFramePr>
        <p:xfrm>
          <a:off x="854243" y="2359008"/>
          <a:ext cx="9396664" cy="258597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920384">
                  <a:extLst>
                    <a:ext uri="{9D8B030D-6E8A-4147-A177-3AD203B41FA5}">
                      <a16:colId xmlns:a16="http://schemas.microsoft.com/office/drawing/2014/main" val="959873395"/>
                    </a:ext>
                  </a:extLst>
                </a:gridCol>
                <a:gridCol w="5476280">
                  <a:extLst>
                    <a:ext uri="{9D8B030D-6E8A-4147-A177-3AD203B41FA5}">
                      <a16:colId xmlns:a16="http://schemas.microsoft.com/office/drawing/2014/main" val="3731322109"/>
                    </a:ext>
                  </a:extLst>
                </a:gridCol>
              </a:tblGrid>
              <a:tr h="258597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ни рыба ни мясо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голова на плечах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без царя в голове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мухи не обидит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стреляный воробей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тише воды, ниже травы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очень опытный, его трудно обмануть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ни плохой, ни хороший,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умный, сообразительный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тихий, скромный, добрый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незлой, безобидный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очень глупый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71880412"/>
                  </a:ext>
                </a:extLst>
              </a:tr>
            </a:tbl>
          </a:graphicData>
        </a:graphic>
      </p:graphicFrame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/>
          <a:srcRect t="4117" r="1388"/>
          <a:stretch/>
        </p:blipFill>
        <p:spPr>
          <a:xfrm>
            <a:off x="854243" y="2359008"/>
            <a:ext cx="9396662" cy="2610059"/>
          </a:xfrm>
          <a:prstGeom prst="rect">
            <a:avLst/>
          </a:prstGeom>
        </p:spPr>
      </p:pic>
      <p:pic>
        <p:nvPicPr>
          <p:cNvPr id="15" name="Рисунок 14" descr="C:\Users\Маманя\AppData\Local\Microsoft\Windows\Temporary Internet Files\Content.Word\img851 - копия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62527" y="5109593"/>
            <a:ext cx="1864894" cy="1622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C:\Users\Маманя\AppData\Local\Microsoft\Windows\Temporary Internet Files\Content.Word\img846 - копия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98233" y="5092627"/>
            <a:ext cx="1780673" cy="1622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C:\Users\Маманя\AppData\Local\Microsoft\Windows\Temporary Internet Files\Content.Word\img856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93305" y="5092627"/>
            <a:ext cx="1894973" cy="1622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74650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4" descr="https://ds04.infourok.ru/uploads/ex/0328/000e33f7-8067a733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42862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-85039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8" name="Рисунок 7" descr="D:\клипарт\images2.jpeg"/>
          <p:cNvPicPr/>
          <p:nvPr/>
        </p:nvPicPr>
        <p:blipFill>
          <a:blip r:embed="rId3" cstate="print"/>
          <a:srcRect l="12272" b="16853"/>
          <a:stretch>
            <a:fillRect/>
          </a:stretch>
        </p:blipFill>
        <p:spPr bwMode="auto">
          <a:xfrm>
            <a:off x="197709" y="1791729"/>
            <a:ext cx="1235676" cy="1136822"/>
          </a:xfrm>
          <a:prstGeom prst="ellipse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6003634" y="47324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33385" y="1774389"/>
            <a:ext cx="10225215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Упражнение 7.</a:t>
            </a:r>
            <a:r>
              <a:rPr lang="ru-RU" alt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Выскажите своё мнение о разных людях. Используйте слова таблицы.</a:t>
            </a:r>
            <a:endParaRPr lang="ru-RU" alt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Образец: Махмуд всегда помогает другим. Он очень добрый и отзывчивый.</a:t>
            </a:r>
            <a:endParaRPr lang="ru-RU" alt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Мастура</a:t>
            </a:r>
            <a:r>
              <a:rPr lang="ru-RU" alt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делает всё вовремя. </a:t>
            </a:r>
            <a:r>
              <a:rPr lang="ru-RU" altLang="ru-RU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Сабир</a:t>
            </a:r>
            <a:r>
              <a:rPr lang="ru-RU" alt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всегда забывает в гостях свои вещи. </a:t>
            </a:r>
            <a:r>
              <a:rPr lang="ru-RU" altLang="ru-RU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Хилола</a:t>
            </a:r>
            <a:r>
              <a:rPr lang="ru-RU" alt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всегда говорит правду. </a:t>
            </a:r>
            <a:r>
              <a:rPr lang="ru-RU" altLang="ru-RU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Достон</a:t>
            </a:r>
            <a:r>
              <a:rPr lang="ru-RU" alt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не любит много говорить. Ваша соседка говорит одно, а делает другое. Мой одноклассник ничего не боится</a:t>
            </a:r>
            <a:r>
              <a:rPr lang="ru-RU" altLang="ru-RU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Противоречит</a:t>
            </a:r>
            <a:r>
              <a:rPr lang="ru-RU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- противоречивый</a:t>
            </a:r>
            <a:endParaRPr lang="ru-RU" alt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32547" y="1011585"/>
            <a:ext cx="9926053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самостоятельного выполнения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032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4" descr="https://ds04.infourok.ru/uploads/ex/0328/000e33f7-8067a733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42862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-85039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8" name="Рисунок 7" descr="D:\клипарт\images2.jpeg"/>
          <p:cNvPicPr/>
          <p:nvPr/>
        </p:nvPicPr>
        <p:blipFill>
          <a:blip r:embed="rId3" cstate="print"/>
          <a:srcRect l="12272" b="16853"/>
          <a:stretch>
            <a:fillRect/>
          </a:stretch>
        </p:blipFill>
        <p:spPr bwMode="auto">
          <a:xfrm>
            <a:off x="98855" y="777784"/>
            <a:ext cx="1235676" cy="1136822"/>
          </a:xfrm>
          <a:prstGeom prst="ellipse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6003634" y="47324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40042" y="1431758"/>
            <a:ext cx="101185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Упражнение 8.</a:t>
            </a:r>
            <a:endParaRPr lang="ru-RU" altLang="ru-RU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7200" y="2040017"/>
            <a:ext cx="11201401" cy="4593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Ответьте на вопросы анкеты. Сравните с ответами ваших одноклассников. </a:t>
            </a:r>
            <a:endParaRPr lang="ru-RU" sz="2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1.Как</a:t>
            </a:r>
            <a:r>
              <a:rPr lang="ru-RU" sz="2800" b="1" i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ой</a:t>
            </a: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вы человек?</a:t>
            </a:r>
            <a:endParaRPr lang="ru-RU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2.Как</a:t>
            </a:r>
            <a:r>
              <a:rPr lang="ru-RU" sz="2800" b="1" i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им</a:t>
            </a: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вы хотите стать?</a:t>
            </a:r>
            <a:endParaRPr lang="ru-RU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3.Как</a:t>
            </a:r>
            <a:r>
              <a:rPr lang="ru-RU" sz="2800" b="1" i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ого</a:t>
            </a: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человека вы не будете уважать?</a:t>
            </a:r>
            <a:endParaRPr lang="ru-RU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4.Ка</a:t>
            </a:r>
            <a:r>
              <a:rPr lang="ru-RU" sz="2800" b="1" i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кому</a:t>
            </a: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человеку вы доверите свою тайну?</a:t>
            </a:r>
            <a:endParaRPr lang="ru-RU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5.О как</a:t>
            </a:r>
            <a:r>
              <a:rPr lang="ru-RU" sz="2800" b="1" i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ом</a:t>
            </a: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человеке вы можете сказать: «Он герой</a:t>
            </a:r>
            <a:r>
              <a:rPr lang="ru-RU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»?</a:t>
            </a:r>
            <a:endParaRPr lang="ru-RU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9992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4" descr="https://ds04.infourok.ru/uploads/ex/0328/000e33f7-8067a733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479"/>
            <a:ext cx="12291832" cy="6782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 descr="Картинки с правилами поведения в школе для детей (38 ФОТО) | Школа,  Начальная школа, Школьник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199" y="1098868"/>
            <a:ext cx="5510463" cy="5570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Сайт лицея - Поведение в школ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866" y="1098868"/>
            <a:ext cx="4848166" cy="5570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741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https://ds04.infourok.ru/uploads/ex/0328/000e33f7-8067a733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0317" y="0"/>
            <a:ext cx="1242862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838200" y="434717"/>
            <a:ext cx="10515600" cy="132343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i="1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Какие прилагательные называются сложными?</a:t>
            </a:r>
            <a:endParaRPr lang="ru-RU" sz="4000" i="1" dirty="0">
              <a:latin typeface="Arial" panose="020B0604020202020204" pitchFamily="34" charset="0"/>
              <a:ea typeface="SimSun" pitchFamily="2" charset="-122"/>
              <a:cs typeface="Arial" panose="020B0604020202020204" pitchFamily="34" charset="0"/>
            </a:endParaRPr>
          </a:p>
        </p:txBody>
      </p:sp>
      <p:pic>
        <p:nvPicPr>
          <p:cNvPr id="6" name="Picture 3" descr="https://i.pinimg.com/originals/eb/41/5b/eb415b657e37d0c59fa48cdfc626d85e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626" y="1825625"/>
            <a:ext cx="3200400" cy="290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34451" y="5068609"/>
            <a:ext cx="9722297" cy="156966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Прилагательные, которые состоят из двух слов. В русском языке сложные прилагательные пишутся слитно и через дефис.</a:t>
            </a:r>
            <a:endParaRPr lang="ru-RU" sz="3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7945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ds04.infourok.ru/uploads/ex/0328/000e33f7-8067a733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0317" y="0"/>
            <a:ext cx="1242862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Внешний вид человека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Какой рост? Какие волосы? Какие глаза? Какое лицо?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6" descr="✿ Naz YILMAZ ✿ adlı kullanıcının Pankartlar panosundaki Pin Öğretmenlere hediyeler, Eğitim ve Oku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491916"/>
            <a:ext cx="9051757" cy="5188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585412" y="4632326"/>
            <a:ext cx="62827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Какие мы? Опиши нас.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354926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4" descr="https://ds04.infourok.ru/uploads/ex/0328/000e33f7-8067a733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4221"/>
            <a:ext cx="1242862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9157829"/>
              </p:ext>
            </p:extLst>
          </p:nvPr>
        </p:nvGraphicFramePr>
        <p:xfrm>
          <a:off x="605481" y="1556952"/>
          <a:ext cx="11195222" cy="500448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731351">
                  <a:extLst>
                    <a:ext uri="{9D8B030D-6E8A-4147-A177-3AD203B41FA5}">
                      <a16:colId xmlns:a16="http://schemas.microsoft.com/office/drawing/2014/main" val="3961538848"/>
                    </a:ext>
                  </a:extLst>
                </a:gridCol>
                <a:gridCol w="3731351">
                  <a:extLst>
                    <a:ext uri="{9D8B030D-6E8A-4147-A177-3AD203B41FA5}">
                      <a16:colId xmlns:a16="http://schemas.microsoft.com/office/drawing/2014/main" val="109724260"/>
                    </a:ext>
                  </a:extLst>
                </a:gridCol>
                <a:gridCol w="3732520">
                  <a:extLst>
                    <a:ext uri="{9D8B030D-6E8A-4147-A177-3AD203B41FA5}">
                      <a16:colId xmlns:a16="http://schemas.microsoft.com/office/drawing/2014/main" val="3004224542"/>
                    </a:ext>
                  </a:extLst>
                </a:gridCol>
              </a:tblGrid>
              <a:tr h="3724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31610045"/>
                  </a:ext>
                </a:extLst>
              </a:tr>
              <a:tr h="15594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чёрные глаза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карие глаза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черноглазый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кареглазый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черноглазая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кареглазая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19874282"/>
                  </a:ext>
                </a:extLst>
              </a:tr>
              <a:tr h="7681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светлые волосы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светловолосый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светловолосая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3894028"/>
                  </a:ext>
                </a:extLst>
              </a:tr>
              <a:tr h="7681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круглое лицо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круглолицый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круглолицая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50422521"/>
                  </a:ext>
                </a:extLst>
              </a:tr>
              <a:tr h="7681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чёрные брови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чернобровый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чернобровая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1238259"/>
                  </a:ext>
                </a:extLst>
              </a:tr>
              <a:tr h="7681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красные щёки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краснощёкий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краснощёкая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64065407"/>
                  </a:ext>
                </a:extLst>
              </a:tr>
            </a:tbl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877052" y="3297969"/>
            <a:ext cx="14334449" cy="61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09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4" descr="https://ds04.infourok.ru/uploads/ex/0328/000e33f7-8067a733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259" y="2324758"/>
            <a:ext cx="5100975" cy="3263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3254" name="TextBox 6"/>
          <p:cNvSpPr txBox="1">
            <a:spLocks noChangeArrowheads="1"/>
          </p:cNvSpPr>
          <p:nvPr/>
        </p:nvSpPr>
        <p:spPr bwMode="auto">
          <a:xfrm>
            <a:off x="1997242" y="5571838"/>
            <a:ext cx="441651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ru-RU" altLang="ru-RU" dirty="0" smtClean="0"/>
              <a:t> </a:t>
            </a:r>
            <a:endParaRPr lang="ru-RU" altLang="ru-RU" dirty="0"/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818147" y="6003758"/>
            <a:ext cx="315227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ru-RU" alt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Жёлто-розовый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3663" y="2344096"/>
            <a:ext cx="3248526" cy="3224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061158" y="6003758"/>
            <a:ext cx="35854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Юго-западный </a:t>
            </a:r>
            <a:endParaRPr lang="ru-RU" alt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697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s://ds04.infourok.ru/uploads/ex/0328/000e33f7-8067a733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6621" y="0"/>
            <a:ext cx="1242862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 descr="Читать - Оглавление - Книга &quot;На пути к прекрасному. Воспоминания &quot; -  Ахмаров Чингиз Габдурахмановчи - ЛитЛайф - книги читать онлайн - скачать  бесплатно полные книг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187" y="1840831"/>
            <a:ext cx="3946482" cy="44624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Чингиз Ахмаров. На пути к прекрасному. Воспоминания. 8-9. Театр имени  Навои. Обращай свою речь — к понимающему | GreyLib: библиотека Хуршида  Даврон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671" y="1933158"/>
            <a:ext cx="47625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D:\Маме\Учительская деятельность\школа\Учебник1 6 класс\фото урок 3\ч ахмаров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90697" y="1933158"/>
            <a:ext cx="3343159" cy="4581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34405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4" descr="https://ds04.infourok.ru/uploads/ex/0328/000e33f7-8067a733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42862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4853" y="2286000"/>
            <a:ext cx="11550315" cy="4166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Упражнение 6.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Прочитайте пословицы. Как вы думаете, почему так говорят?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ru-RU" sz="32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Коса – девичья краса. Строгие глаза – не гроза. Глаза - это зеркало души. Улыбка на лице, что солнце в окне. Добрая душа лучше красоты. Красота человека – в его сердце. Не родись красивой, а родись счастливой. </a:t>
            </a:r>
            <a:endParaRPr lang="ru-RU" sz="2800" i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3746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38463" y="908721"/>
            <a:ext cx="7760369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rgbClr val="C00000"/>
                </a:solidFill>
              </a:rPr>
              <a:t>Проверь задание</a:t>
            </a:r>
            <a:endParaRPr lang="ru-RU" sz="3600" dirty="0">
              <a:solidFill>
                <a:srgbClr val="C00000"/>
              </a:solidFill>
            </a:endParaRPr>
          </a:p>
          <a:p>
            <a:r>
              <a:rPr lang="ru-RU" sz="3600" i="1" dirty="0" smtClean="0">
                <a:solidFill>
                  <a:srgbClr val="7030A0"/>
                </a:solidFill>
              </a:rPr>
              <a:t>2</a:t>
            </a:r>
            <a:r>
              <a:rPr lang="ru-RU" sz="3600" i="1" dirty="0">
                <a:solidFill>
                  <a:srgbClr val="7030A0"/>
                </a:solidFill>
              </a:rPr>
              <a:t>. </a:t>
            </a:r>
            <a:r>
              <a:rPr lang="ru-RU" sz="3200" b="1" dirty="0" smtClean="0"/>
              <a:t>Найти и записать описание матрёшки.</a:t>
            </a:r>
          </a:p>
          <a:p>
            <a:r>
              <a:rPr lang="ru-RU" sz="3600" i="1" dirty="0" smtClean="0">
                <a:solidFill>
                  <a:srgbClr val="7030A0"/>
                </a:solidFill>
              </a:rPr>
              <a:t>Румяная, круглолицая русская кукла.</a:t>
            </a:r>
          </a:p>
          <a:p>
            <a:r>
              <a:rPr lang="ru-RU" sz="3600" i="1" dirty="0" smtClean="0">
                <a:solidFill>
                  <a:srgbClr val="7030A0"/>
                </a:solidFill>
              </a:rPr>
              <a:t>У ней весёлые синие глаза и алые губы бантиком. На голове яркий павловский платок. Младшие сестрёнки Матрёшки тоже чернобровые, краснощёкие, курносые.</a:t>
            </a:r>
            <a:endParaRPr lang="ru-RU" sz="3600" i="1" dirty="0">
              <a:solidFill>
                <a:srgbClr val="7030A0"/>
              </a:solidFill>
            </a:endParaRPr>
          </a:p>
        </p:txBody>
      </p:sp>
      <p:pic>
        <p:nvPicPr>
          <p:cNvPr id="16386" name="Picture 2" descr="Русская матрёш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6704" y="3368842"/>
            <a:ext cx="3200778" cy="3200778"/>
          </a:xfrm>
          <a:prstGeom prst="rect">
            <a:avLst/>
          </a:prstGeom>
          <a:solidFill>
            <a:schemeClr val="bg1">
              <a:alpha val="0"/>
            </a:schemeClr>
          </a:solidFill>
        </p:spPr>
      </p:pic>
    </p:spTree>
    <p:extLst>
      <p:ext uri="{BB962C8B-B14F-4D97-AF65-F5344CB8AC3E}">
        <p14:creationId xmlns:p14="http://schemas.microsoft.com/office/powerpoint/2010/main" val="87465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</TotalTime>
  <Words>1047</Words>
  <Application>Microsoft Office PowerPoint</Application>
  <PresentationFormat>Широкоэкранный</PresentationFormat>
  <Paragraphs>160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3" baseType="lpstr">
      <vt:lpstr>SimSun</vt:lpstr>
      <vt:lpstr>Arial</vt:lpstr>
      <vt:lpstr>Arial</vt:lpstr>
      <vt:lpstr>Calibri</vt:lpstr>
      <vt:lpstr>Calibri Light</vt:lpstr>
      <vt:lpstr>Comic Sans MS</vt:lpstr>
      <vt:lpstr>Times New Roman</vt:lpstr>
      <vt:lpstr>Тема Office</vt:lpstr>
      <vt:lpstr>Русский язык</vt:lpstr>
      <vt:lpstr>Презентация PowerPoint</vt:lpstr>
      <vt:lpstr>Презентация PowerPoint</vt:lpstr>
      <vt:lpstr>Внешний вид человека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dc:creator>WINDOWS 10</dc:creator>
  <cp:lastModifiedBy>WINDOWS 10</cp:lastModifiedBy>
  <cp:revision>47</cp:revision>
  <dcterms:created xsi:type="dcterms:W3CDTF">2020-09-08T18:36:25Z</dcterms:created>
  <dcterms:modified xsi:type="dcterms:W3CDTF">2020-09-14T05:14:27Z</dcterms:modified>
</cp:coreProperties>
</file>