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60" r:id="rId4"/>
    <p:sldId id="278" r:id="rId5"/>
    <p:sldId id="277" r:id="rId6"/>
    <p:sldId id="267" r:id="rId7"/>
    <p:sldId id="270" r:id="rId8"/>
    <p:sldId id="274" r:id="rId9"/>
    <p:sldId id="286" r:id="rId10"/>
    <p:sldId id="288" r:id="rId11"/>
    <p:sldId id="287" r:id="rId12"/>
    <p:sldId id="289" r:id="rId13"/>
    <p:sldId id="263" r:id="rId14"/>
    <p:sldId id="290" r:id="rId15"/>
    <p:sldId id="265" r:id="rId16"/>
    <p:sldId id="259" r:id="rId17"/>
    <p:sldId id="266" r:id="rId18"/>
    <p:sldId id="292" r:id="rId19"/>
    <p:sldId id="282" r:id="rId20"/>
    <p:sldId id="271" r:id="rId21"/>
    <p:sldId id="293" r:id="rId22"/>
    <p:sldId id="281" r:id="rId23"/>
    <p:sldId id="280" r:id="rId24"/>
    <p:sldId id="279" r:id="rId25"/>
    <p:sldId id="272" r:id="rId26"/>
    <p:sldId id="273" r:id="rId27"/>
    <p:sldId id="291" r:id="rId28"/>
    <p:sldId id="268" r:id="rId29"/>
    <p:sldId id="261" r:id="rId30"/>
    <p:sldId id="269" r:id="rId31"/>
    <p:sldId id="262" r:id="rId32"/>
    <p:sldId id="283" r:id="rId33"/>
    <p:sldId id="285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72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7BBC-295D-444E-B8F2-827AC4360E99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F06BD-5D3F-453F-9292-286073610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334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7BBC-295D-444E-B8F2-827AC4360E99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F06BD-5D3F-453F-9292-286073610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77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7BBC-295D-444E-B8F2-827AC4360E99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F06BD-5D3F-453F-9292-286073610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84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098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828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583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854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4506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497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9716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08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7BBC-295D-444E-B8F2-827AC4360E99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F06BD-5D3F-453F-9292-286073610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505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290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592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590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7BBC-295D-444E-B8F2-827AC4360E99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F06BD-5D3F-453F-9292-286073610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174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7BBC-295D-444E-B8F2-827AC4360E99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F06BD-5D3F-453F-9292-286073610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90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7BBC-295D-444E-B8F2-827AC4360E99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F06BD-5D3F-453F-9292-286073610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7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7BBC-295D-444E-B8F2-827AC4360E99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F06BD-5D3F-453F-9292-286073610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69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7BBC-295D-444E-B8F2-827AC4360E99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F06BD-5D3F-453F-9292-286073610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143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7BBC-295D-444E-B8F2-827AC4360E99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F06BD-5D3F-453F-9292-286073610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9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7BBC-295D-444E-B8F2-827AC4360E99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F06BD-5D3F-453F-9292-286073610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561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C7BBC-295D-444E-B8F2-827AC4360E99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F06BD-5D3F-453F-9292-286073610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501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00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5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8" y="571677"/>
            <a:ext cx="6252724" cy="954497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sz="60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6000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000" b="1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62172" y="2675115"/>
            <a:ext cx="5353394" cy="3287116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21"/>
              </a:lnSpc>
              <a:spcBef>
                <a:spcPts val="232"/>
              </a:spcBef>
            </a:pPr>
            <a:r>
              <a:rPr sz="3699" spc="-42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699" spc="-42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3699" spc="-4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8920">
              <a:lnSpc>
                <a:spcPts val="4121"/>
              </a:lnSpc>
              <a:spcBef>
                <a:spcPts val="232"/>
              </a:spcBef>
            </a:pPr>
            <a:endParaRPr lang="ru-RU" sz="3699" spc="-4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8920">
              <a:lnSpc>
                <a:spcPts val="4121"/>
              </a:lnSpc>
              <a:spcBef>
                <a:spcPts val="232"/>
              </a:spcBef>
            </a:pPr>
            <a:r>
              <a:rPr lang="ru-RU" sz="4000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назвать людей </a:t>
            </a:r>
            <a:br>
              <a:rPr lang="ru-RU" sz="4000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профессии</a:t>
            </a:r>
            <a:endParaRPr lang="ru-RU" sz="3699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20">
              <a:lnSpc>
                <a:spcPts val="4121"/>
              </a:lnSpc>
              <a:spcBef>
                <a:spcPts val="232"/>
              </a:spcBef>
            </a:pPr>
            <a:endParaRPr lang="ru-RU" sz="3699" spc="-21" dirty="0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20">
              <a:lnSpc>
                <a:spcPts val="4121"/>
              </a:lnSpc>
              <a:spcBef>
                <a:spcPts val="232"/>
              </a:spcBef>
            </a:pPr>
            <a:endParaRPr sz="3699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8251" y="2644431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35380" y="610824"/>
            <a:ext cx="987765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pic>
        <p:nvPicPr>
          <p:cNvPr id="33" name="Picture 2" descr="https://img-fotki.yandex.ru/get/764457/200418627.239/0_1bf24a_97c3cdd7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091" y="2257351"/>
            <a:ext cx="4779817" cy="4299540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xtLst/>
        </p:spPr>
      </p:pic>
      <p:sp>
        <p:nvSpPr>
          <p:cNvPr id="34" name="TextBox 33"/>
          <p:cNvSpPr txBox="1"/>
          <p:nvPr/>
        </p:nvSpPr>
        <p:spPr>
          <a:xfrm rot="20662049">
            <a:off x="7771094" y="4497356"/>
            <a:ext cx="39219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Все профессии важны,</a:t>
            </a:r>
          </a:p>
          <a:p>
            <a:r>
              <a:rPr lang="ru-RU" sz="2800" i="1" dirty="0" smtClean="0"/>
              <a:t>Выбирай на вкус.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319951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r="-29" b="4272"/>
          <a:stretch>
            <a:fillRect/>
          </a:stretch>
        </p:blipFill>
        <p:spPr bwMode="auto">
          <a:xfrm>
            <a:off x="5223164" y="684356"/>
            <a:ext cx="6816436" cy="5541818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9491" y="1427018"/>
            <a:ext cx="4793673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Почему вы пришли в группу </a:t>
            </a:r>
            <a:r>
              <a:rPr lang="ru-RU" sz="32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дутар</a:t>
            </a:r>
            <a:r>
              <a:rPr lang="ru-RU" sz="3200" b="1" i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ист</a:t>
            </a:r>
            <a:r>
              <a:rPr lang="ru-RU" sz="32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ов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-Нам очень нравится </a:t>
            </a:r>
            <a:r>
              <a:rPr lang="ru-RU" sz="3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дутар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Мы хотим стать </a:t>
            </a:r>
            <a:r>
              <a:rPr lang="ru-RU" sz="32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дутар</a:t>
            </a:r>
            <a:r>
              <a:rPr lang="ru-RU" sz="3200" b="1" i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истк</a:t>
            </a:r>
            <a:r>
              <a:rPr lang="ru-RU" sz="32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ами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78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218" y="207818"/>
            <a:ext cx="11443854" cy="65556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Упражнение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Образуйте </a:t>
            </a:r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названия профессий по образцу. </a:t>
            </a:r>
            <a:endParaRPr lang="ru-RU" sz="20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Слушать – слуша</a:t>
            </a:r>
            <a:r>
              <a:rPr lang="ru-RU" sz="28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тель, слушательница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учить, преподавать, читать, мечтать, жить, водить, получать, спасать.</a:t>
            </a:r>
            <a:endParaRPr lang="ru-RU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Бетон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делает бетон</a:t>
            </a:r>
            <a:r>
              <a:rPr lang="ru-RU" sz="2800" b="1" i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щик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а сборку деталей – сбор</a:t>
            </a:r>
            <a:r>
              <a:rPr lang="ru-RU" sz="2800" b="1" i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щик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камень складывает …, набор в газете делает…, в бане работает… .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Перевод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делает перевод</a:t>
            </a:r>
            <a:r>
              <a:rPr lang="ru-RU" sz="2800" b="1" i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чик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или перевод</a:t>
            </a:r>
            <a:r>
              <a:rPr lang="ru-RU" sz="2800" b="1" i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чиц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а; заказ получает …, совет даёт …, учёт ведёт…, в буфете работает …, летает на самолёте … . 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Футбол – футбол</a:t>
            </a:r>
            <a:r>
              <a:rPr lang="ru-RU" sz="2800" b="1" i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ист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футбол</a:t>
            </a:r>
            <a:r>
              <a:rPr lang="ru-RU" sz="2800" b="1" i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истк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а; волейбол, баскетбол, хоккей, гандбол, шахматы.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15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74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Суффикс и как его найти. Суффикс может быть не обозначен буква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872" y="318655"/>
            <a:ext cx="10072255" cy="488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89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945" y="290945"/>
            <a:ext cx="7883237" cy="50167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Упражнение 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</a:p>
          <a:p>
            <a:pPr>
              <a:spcAft>
                <a:spcPts val="0"/>
              </a:spcAft>
            </a:pPr>
            <a:r>
              <a:rPr lang="ru-RU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ru-RU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Скажите</a:t>
            </a:r>
            <a:r>
              <a:rPr lang="ru-RU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как надо называть музыкантов, которые играют на этих музыкальных инструментах. Запишите в тетрадь по образцу.</a:t>
            </a:r>
            <a:endParaRPr lang="ru-RU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2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Образец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баян – баян</a:t>
            </a:r>
            <a:r>
              <a:rPr lang="ru-RU" sz="3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ист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Гитара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флейта, дойра, дутар, </a:t>
            </a:r>
            <a:r>
              <a:rPr lang="ru-RU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аккордеон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пианино, саксофон.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12" descr="Музыкальный кружок. Моск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0991">
            <a:off x="9534247" y="406589"/>
            <a:ext cx="1618662" cy="227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Иллюстрация детей, играющих на инструментах, Музыкальный инструмент  Иллюстрация скрипки, Рисованные дети, играющие PNG | Hot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605" y="2932219"/>
            <a:ext cx="4892392" cy="38679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327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028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Khiva, Узбекистан/23-ье мая 2017 - укомплектуйте личным составом аккордеон  игр Редакционное Стоковое Фото - изображение насчитывающей узбекистан,  личным: 125709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88" y="514267"/>
            <a:ext cx="2712393" cy="391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Аккордеон — стоковый вектор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824" y="726525"/>
            <a:ext cx="2652140" cy="211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Руслан Шамсутдинов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95" b="38532"/>
          <a:stretch/>
        </p:blipFill>
        <p:spPr bwMode="auto">
          <a:xfrm>
            <a:off x="6539345" y="514268"/>
            <a:ext cx="3266341" cy="391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Аккордеон: история, видео, интересные факты, слушать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347" y="2090303"/>
            <a:ext cx="2790825" cy="234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61308" y="4645713"/>
            <a:ext cx="3144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аккордеонист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77200" y="4645713"/>
            <a:ext cx="1649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баянист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6761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Бехзод Абдураимов : Московская государственная академическая филармо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" y="318655"/>
            <a:ext cx="3629891" cy="3888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Молодой человек с саксофоном Стоковое Изображение - изображение  насчитывающей молодой, саксофоном: 285956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386" y="221673"/>
            <a:ext cx="3446450" cy="398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саксофон роялти бесплатно векторные иллюстрации -arts0029-CoolCLIPS.co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937" y="318655"/>
            <a:ext cx="1323750" cy="250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png.pngtree.com/png-clipart/20190603/original/pngtree-piano-png-image_59528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316" y="2699378"/>
            <a:ext cx="1618859" cy="1618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 descr="ГРАН-гитара 1064458 - Музыкальные инструменты | Sho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945" y="5133276"/>
            <a:ext cx="1655984" cy="172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Улица Высоцкого, г. Самарканд - zarnews.uz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225920"/>
            <a:ext cx="5278581" cy="336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7452" y="4318237"/>
            <a:ext cx="1975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пианист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81490" y="2820230"/>
            <a:ext cx="1927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гитарист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442665" y="4318238"/>
            <a:ext cx="2101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саксафонист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10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Туркменские музыкальные инструменты будут представлены на выставке в Баку |  ORIENT: ИНФОРМАГЕНТСТ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8546"/>
            <a:ext cx="12192000" cy="6815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Дой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483" y="807471"/>
            <a:ext cx="2286288" cy="29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Девушка с дутаром. Павел Беньков | История искусства, Картины, Искусств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0" y="223829"/>
            <a:ext cx="5279350" cy="422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Дойрист из Узбекистана выступил на фестивале в Малайзии – Газета.u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855" y="3726872"/>
            <a:ext cx="4083916" cy="272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52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0505" y="225082"/>
            <a:ext cx="11408898" cy="6217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Упражнение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Прочитайте </a:t>
            </a:r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диалог. Составьте свои варианты диалогов, используя слова для справок.</a:t>
            </a:r>
            <a:endParaRPr lang="ru-RU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Здравствуй, Анвар! Что это у тебя в футляре?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Даврон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это же дойра! Я занимаюсь в школе искусств. Там есть группа </a:t>
            </a:r>
            <a:r>
              <a:rPr lang="ru-RU" sz="28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дойристов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Ты ведь раньше был 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футболистом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У тебя новое хобби?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Я и сейчас играю в футбол. Но моя мама любит музыку. У неё скоро день рождения. Я хочу сделать ей сюрприз.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800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Слова для справок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шахматы в коробке, гитара в футляре, альбом и краски в пакете.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98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97"/>
            <a:ext cx="12192000" cy="6858000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xtLst/>
        </p:spPr>
      </p:pic>
      <p:sp>
        <p:nvSpPr>
          <p:cNvPr id="2" name="TextBox 1"/>
          <p:cNvSpPr txBox="1"/>
          <p:nvPr/>
        </p:nvSpPr>
        <p:spPr>
          <a:xfrm>
            <a:off x="2757267" y="422031"/>
            <a:ext cx="7807569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Словарная работа</a:t>
            </a:r>
          </a:p>
          <a:p>
            <a:pPr algn="ctr"/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школа искусств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– san‘at maktabi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хобби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увлечение;</a:t>
            </a:r>
          </a:p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футляр-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g‘ilof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сверстник= ровесник-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tengdosh.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53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сказать о будущей профессии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5640" y="1916832"/>
            <a:ext cx="4463356" cy="43204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99656" y="2564904"/>
            <a:ext cx="43204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</a:rPr>
              <a:t>Творит. падеж </a:t>
            </a:r>
          </a:p>
          <a:p>
            <a:r>
              <a:rPr lang="ru-RU" sz="3200" b="1" i="1" dirty="0"/>
              <a:t>Кем</a:t>
            </a:r>
            <a:r>
              <a:rPr lang="ru-RU" sz="3200" dirty="0"/>
              <a:t> ты хочешь стать? </a:t>
            </a:r>
          </a:p>
          <a:p>
            <a:r>
              <a:rPr lang="ru-RU" sz="3200" dirty="0"/>
              <a:t>Я хочу быть </a:t>
            </a:r>
            <a:r>
              <a:rPr lang="ru-RU" sz="3200" b="1" i="1" dirty="0"/>
              <a:t>врач</a:t>
            </a:r>
            <a:r>
              <a:rPr lang="ru-RU" sz="3200" b="1" i="1" dirty="0">
                <a:solidFill>
                  <a:srgbClr val="FF0000"/>
                </a:solidFill>
              </a:rPr>
              <a:t>ом</a:t>
            </a:r>
          </a:p>
          <a:p>
            <a:r>
              <a:rPr lang="ru-RU" sz="3200" dirty="0"/>
              <a:t>               (</a:t>
            </a:r>
            <a:r>
              <a:rPr lang="ru-RU" sz="3200" b="1" i="1" dirty="0"/>
              <a:t>учител</a:t>
            </a:r>
            <a:r>
              <a:rPr lang="ru-RU" sz="3200" b="1" i="1" dirty="0">
                <a:solidFill>
                  <a:srgbClr val="FF0000"/>
                </a:solidFill>
              </a:rPr>
              <a:t>ем</a:t>
            </a:r>
            <a:r>
              <a:rPr lang="ru-RU" sz="3200" dirty="0"/>
              <a:t>).</a:t>
            </a:r>
          </a:p>
          <a:p>
            <a:r>
              <a:rPr lang="ru-RU" sz="3200" dirty="0"/>
              <a:t>Я буду </a:t>
            </a:r>
            <a:r>
              <a:rPr lang="ru-RU" sz="3200" b="1" i="1" dirty="0"/>
              <a:t>медсестр</a:t>
            </a:r>
            <a:r>
              <a:rPr lang="ru-RU" sz="3200" b="1" i="1" dirty="0">
                <a:solidFill>
                  <a:srgbClr val="FF0000"/>
                </a:solidFill>
              </a:rPr>
              <a:t>ой</a:t>
            </a:r>
          </a:p>
          <a:p>
            <a:r>
              <a:rPr lang="ru-RU" sz="3200" b="1" i="1" dirty="0">
                <a:solidFill>
                  <a:srgbClr val="FF0000"/>
                </a:solidFill>
              </a:rPr>
              <a:t>      </a:t>
            </a:r>
            <a:r>
              <a:rPr lang="ru-RU" sz="3200" dirty="0"/>
              <a:t> (</a:t>
            </a:r>
            <a:r>
              <a:rPr lang="ru-RU" sz="3200" b="1" i="1" dirty="0"/>
              <a:t>учительниц</a:t>
            </a:r>
            <a:r>
              <a:rPr lang="ru-RU" sz="3200" b="1" i="1" dirty="0">
                <a:solidFill>
                  <a:srgbClr val="FF0000"/>
                </a:solidFill>
              </a:rPr>
              <a:t>ей</a:t>
            </a:r>
            <a:r>
              <a:rPr lang="ru-RU" sz="3200" dirty="0" smtClean="0"/>
              <a:t>).</a:t>
            </a:r>
          </a:p>
        </p:txBody>
      </p:sp>
      <p:pic>
        <p:nvPicPr>
          <p:cNvPr id="1026" name="Picture 2" descr="D:\Маме\Учительская деятельность\школа\Учебник 6 класс\мультимедиа\0_1656d4_f7815010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947" y="2370939"/>
            <a:ext cx="1790712" cy="3580533"/>
          </a:xfrm>
          <a:prstGeom prst="rect">
            <a:avLst/>
          </a:prstGeom>
          <a:noFill/>
        </p:spPr>
      </p:pic>
      <p:pic>
        <p:nvPicPr>
          <p:cNvPr id="1029" name="Picture 5" descr="D:\Маме\Учительская деятельность\школа\Учебник 6 класс\мультимедиа\0_1189c3_4b56e7a8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3012" y="1690688"/>
            <a:ext cx="2559295" cy="3288201"/>
          </a:xfrm>
          <a:prstGeom prst="rect">
            <a:avLst/>
          </a:prstGeom>
          <a:noFill/>
        </p:spPr>
      </p:pic>
      <p:pic>
        <p:nvPicPr>
          <p:cNvPr id="8" name="Picture 10" descr="https://img-fotki.yandex.ru/get/9558/16969765.1b1/0_8770e_bb7cd13c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64325" y="3334788"/>
            <a:ext cx="2727675" cy="317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48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97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/>
          </p:cNvPr>
          <p:cNvSpPr txBox="1"/>
          <p:nvPr/>
        </p:nvSpPr>
        <p:spPr>
          <a:xfrm>
            <a:off x="2466110" y="637309"/>
            <a:ext cx="6151417" cy="70788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 </a:t>
            </a:r>
            <a:endParaRPr lang="ru-RU" sz="4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/>
          </p:cNvPr>
          <p:cNvSpPr txBox="1"/>
          <p:nvPr/>
        </p:nvSpPr>
        <p:spPr>
          <a:xfrm>
            <a:off x="484908" y="1620982"/>
            <a:ext cx="11360727" cy="310854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1.Порешаем кроссворд, отгадывая загадки.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2.Научимся правильно называть профессии мужского и женского рода.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Вместе с Анваром побываем в разных кружках и студиях.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Поработаем с учебником. Выполним упражнения.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Почитаем стихи. Узнаем новые слова.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6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97"/>
            <a:ext cx="12192000" cy="6858000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xtLst/>
        </p:spPr>
      </p:pic>
      <p:sp>
        <p:nvSpPr>
          <p:cNvPr id="4" name="Прямоугольник 3"/>
          <p:cNvSpPr/>
          <p:nvPr/>
        </p:nvSpPr>
        <p:spPr>
          <a:xfrm>
            <a:off x="1463039" y="886265"/>
            <a:ext cx="4092633" cy="2719647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На посту он в снег и в зной,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Охраняет наш покой.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Человек, присяге верный,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Называется...</a:t>
            </a:r>
            <a:endParaRPr lang="ru-RU" sz="2800" dirty="0"/>
          </a:p>
        </p:txBody>
      </p:sp>
      <p:pic>
        <p:nvPicPr>
          <p:cNvPr id="12" name="Picture 4" descr="https://downloader.disk.yandex.ru/preview/2959ddd70bb6b4063e346e78bce200897ca47d604420b789bdda84ba42fb60bf/5f05985b/osdsskP1aEbYxLr5LNbHZhuP2JTDl2Gkf7yXkzNT4HTjW8ms4Wuy2XlTEktynieWrRg9KR2BWocv7UKTPq2Iig==?uid=0&amp;filename=95.png&amp;disposition=inline&amp;hash=&amp;limit=0&amp;content_type=image%2Fpng&amp;tknv=v2&amp;owner_uid=200418627&amp;size=2048x204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" t="-268" r="-389" b="268"/>
          <a:stretch/>
        </p:blipFill>
        <p:spPr bwMode="auto">
          <a:xfrm flipH="1">
            <a:off x="6774871" y="124691"/>
            <a:ext cx="3519057" cy="5159733"/>
          </a:xfrm>
          <a:prstGeom prst="rect">
            <a:avLst/>
          </a:prstGeom>
          <a:solidFill>
            <a:schemeClr val="accent4">
              <a:lumMod val="75000"/>
            </a:schemeClr>
          </a:solidFill>
          <a:extLst/>
        </p:spPr>
      </p:pic>
      <p:sp>
        <p:nvSpPr>
          <p:cNvPr id="11" name="TextBox 10"/>
          <p:cNvSpPr txBox="1"/>
          <p:nvPr/>
        </p:nvSpPr>
        <p:spPr>
          <a:xfrm>
            <a:off x="3574473" y="2978727"/>
            <a:ext cx="3200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военный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72197" y="3967089"/>
            <a:ext cx="64083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Я хочу быть </a:t>
            </a:r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военным.</a:t>
            </a:r>
          </a:p>
        </p:txBody>
      </p:sp>
    </p:spTree>
    <p:extLst>
      <p:ext uri="{BB962C8B-B14F-4D97-AF65-F5344CB8AC3E}">
        <p14:creationId xmlns:p14="http://schemas.microsoft.com/office/powerpoint/2010/main" val="113884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Загадки про професс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01" y="230817"/>
            <a:ext cx="2146702" cy="285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flipH="1">
            <a:off x="346363" y="3214255"/>
            <a:ext cx="558961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Вот на краешке с опаской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Он железо красит краской,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 него в руке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ведро,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Сам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раскрашен он пестро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4" descr="H:\рус 4 классa\плотник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2108" y="0"/>
            <a:ext cx="3481639" cy="285511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3" name="Прямоугольник 12"/>
          <p:cNvSpPr/>
          <p:nvPr/>
        </p:nvSpPr>
        <p:spPr>
          <a:xfrm>
            <a:off x="4350327" y="2812474"/>
            <a:ext cx="50984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Мастер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он весьма хороший,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Сделал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шкаф нам для прихожей.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Он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не плотник, не маляр.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Мебель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делает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...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644358" y="3858914"/>
            <a:ext cx="12191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столяр</a:t>
            </a:r>
            <a:endParaRPr lang="ru-RU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647184" y="1135154"/>
            <a:ext cx="1236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маляр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пила векторные изображения, графика и иллюстрации - 123R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24415" y="169630"/>
            <a:ext cx="2289698" cy="2642844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xtLst/>
        </p:spPr>
      </p:pic>
      <p:sp>
        <p:nvSpPr>
          <p:cNvPr id="15" name="Прямоугольник 14"/>
          <p:cNvSpPr/>
          <p:nvPr/>
        </p:nvSpPr>
        <p:spPr>
          <a:xfrm>
            <a:off x="8465127" y="3858914"/>
            <a:ext cx="38654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Гвозди, топоры, пила,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Стружек целая гора.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трудится работник —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Делает нам стулья...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939938" y="3085932"/>
            <a:ext cx="1723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плотник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84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3">
              <a:alphaModFix amt="62000"/>
            </a:blip>
            <a:tile tx="0" ty="0" sx="100000" sy="100000" flip="none" algn="tl"/>
          </a:blipFill>
          <a:ln>
            <a:noFill/>
          </a:ln>
          <a:extLst/>
        </p:spPr>
      </p:pic>
      <p:sp>
        <p:nvSpPr>
          <p:cNvPr id="5" name="TextBox 4">
            <a:extLst/>
          </p:cNvPr>
          <p:cNvSpPr txBox="1"/>
          <p:nvPr/>
        </p:nvSpPr>
        <p:spPr>
          <a:xfrm>
            <a:off x="457199" y="909290"/>
            <a:ext cx="4484419" cy="3046988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На витрине все продукты: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Овощи, орехи, фрукты.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Помидор и огурец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Предлагает...</a:t>
            </a:r>
            <a:endParaRPr lang="ru-RU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Вакансия Продавец в Хабаровском крае | Работа | Авит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4800"/>
            <a:ext cx="5776480" cy="5902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21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092037" y="1163782"/>
            <a:ext cx="4114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Громко прозвенел звонок,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классе начался урок.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Знает школьник и родитель —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Проведет урок...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71856" y="1537855"/>
            <a:ext cx="49045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 вежливости нас,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Почитает вслух рассказ.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учитель, не писатель.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няня,...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1491" y="4092400"/>
            <a:ext cx="2189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учитель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33270" y="3507625"/>
            <a:ext cx="2533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воспитатель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8" descr="1398675296_bing1b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9314">
            <a:off x="420358" y="331536"/>
            <a:ext cx="1881616" cy="2015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103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67222" y="1857364"/>
            <a:ext cx="223651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Bog</a:t>
            </a:r>
            <a:r>
              <a:rPr lang="uz-Latn-UZ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bon</a:t>
            </a:r>
            <a:endParaRPr lang="uz-Latn-UZ" sz="36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allakor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duradgor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quruvchi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oshpaz</a:t>
            </a: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paxtakor</a:t>
            </a: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Picture 15" descr="D:\клипарт\профессии\0_fd14b_56c2287e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40283" y="4257375"/>
            <a:ext cx="1931822" cy="229292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239009" y="1857364"/>
            <a:ext cx="264591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садовник</a:t>
            </a:r>
          </a:p>
          <a:p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хлебороб</a:t>
            </a:r>
          </a:p>
          <a:p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плотник</a:t>
            </a:r>
          </a:p>
          <a:p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строитель</a:t>
            </a:r>
          </a:p>
          <a:p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повар</a:t>
            </a:r>
          </a:p>
          <a:p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хлопкороб</a:t>
            </a:r>
          </a:p>
        </p:txBody>
      </p:sp>
      <p:pic>
        <p:nvPicPr>
          <p:cNvPr id="9" name="Picture 2" descr="F:\мультимед\урок 18 садовник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483" y="235527"/>
            <a:ext cx="1855799" cy="2556295"/>
          </a:xfrm>
          <a:prstGeom prst="rect">
            <a:avLst/>
          </a:prstGeom>
          <a:noFill/>
        </p:spPr>
      </p:pic>
      <p:pic>
        <p:nvPicPr>
          <p:cNvPr id="2052" name="Picture 4" descr="H:\рус 4 классa\плотник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2953" y="2067624"/>
            <a:ext cx="2022684" cy="240001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25637" y="620689"/>
            <a:ext cx="51261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Как их называют?</a:t>
            </a:r>
          </a:p>
        </p:txBody>
      </p:sp>
      <p:pic>
        <p:nvPicPr>
          <p:cNvPr id="11" name="Picture 8" descr="https://img-fotki.yandex.ru/get/1016661/200418627.23a/0_1bf263_83dae7b8_ori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854" y="3394364"/>
            <a:ext cx="1898073" cy="324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Туркманистонда пахта терими бошланд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105" y="1513674"/>
            <a:ext cx="7522001" cy="5014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азл Хлебороб — собрать пазл онлайн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893" y="493653"/>
            <a:ext cx="2338900" cy="272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72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08469" y="2000241"/>
            <a:ext cx="427334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kitobxon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gitarachi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kutubxonachi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soatsoz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15891" y="2000239"/>
            <a:ext cx="363226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читатель</a:t>
            </a:r>
          </a:p>
          <a:p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писатель</a:t>
            </a:r>
          </a:p>
          <a:p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гитарист</a:t>
            </a:r>
          </a:p>
          <a:p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библиотекарь</a:t>
            </a:r>
          </a:p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часовщик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D:\Маме\Учительская деятельность\школа\Учебник 6 класс\мультимедиа\урок 2 карт\0_ddd75_2efa0cfb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65927" y="3796147"/>
            <a:ext cx="1903455" cy="2221784"/>
          </a:xfrm>
          <a:prstGeom prst="rect">
            <a:avLst/>
          </a:prstGeom>
          <a:noFill/>
        </p:spPr>
      </p:pic>
      <p:pic>
        <p:nvPicPr>
          <p:cNvPr id="1027" name="Picture 3" descr="D:\Маме\Учительская деятельность\школа\Учебник 6 класс\мультимедиа\урок 2 карт\0_10994a_579df776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80251" y="4464007"/>
            <a:ext cx="890593" cy="1943112"/>
          </a:xfrm>
          <a:prstGeom prst="rect">
            <a:avLst/>
          </a:prstGeom>
          <a:noFill/>
        </p:spPr>
      </p:pic>
      <p:pic>
        <p:nvPicPr>
          <p:cNvPr id="1028" name="Picture 4" descr="D:\Маме\Учительская деятельность\школа\Учебник 6 класс\мультимедиа\урок 2 карт\0_c38a5_ce1dc96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46910" y="318655"/>
            <a:ext cx="1519798" cy="2133023"/>
          </a:xfrm>
          <a:prstGeom prst="rect">
            <a:avLst/>
          </a:prstGeom>
          <a:noFill/>
        </p:spPr>
      </p:pic>
      <p:pic>
        <p:nvPicPr>
          <p:cNvPr id="1029" name="Picture 5" descr="D:\Маме\Учительская деятельность\школа\Учебник 6 класс\мультимедиа\0_15b1fd_bf4459f2_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7355" y="4133264"/>
            <a:ext cx="1418907" cy="2604598"/>
          </a:xfrm>
          <a:prstGeom prst="rect">
            <a:avLst/>
          </a:prstGeom>
          <a:noFill/>
        </p:spPr>
      </p:pic>
      <p:pic>
        <p:nvPicPr>
          <p:cNvPr id="1030" name="Picture 6" descr="D:\Маме\Учительская деятельность\школа\Учебник 6 класс\мультимедиа\урок 2 карт\0_16548e_ae162fdc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2454" y="2451678"/>
            <a:ext cx="1854266" cy="2075671"/>
          </a:xfrm>
          <a:prstGeom prst="rect">
            <a:avLst/>
          </a:prstGeom>
          <a:noFill/>
        </p:spPr>
      </p:pic>
      <p:pic>
        <p:nvPicPr>
          <p:cNvPr id="2050" name="Picture 2" descr="D:\Маме\Учительская деятельность\школа\Учебник 6 класс\мультимедиа\урок 2 карт\часовщик 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074956" y="728045"/>
            <a:ext cx="2612195" cy="22889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929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9828" y="295118"/>
            <a:ext cx="11549574" cy="61247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Упражнение 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endParaRPr lang="ru-RU" sz="32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ru-RU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рассказе Анвара не хватает названий ребят-спортсменов. Прочитайте, вставляя подходящие существительные.</a:t>
            </a:r>
            <a:endParaRPr lang="ru-RU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В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нашей школе все любят спорт. Недавно мы провели 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спортивный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праздник. На теннисный корт пришли опытные … из соседней школы. Они выиграли кубок. Зато в нашей футбольной команде играют самые лучшие … . Футбольный приз – наш! На площадке наш … забросил решающий мяч в корзину. После соревнований на сцене выступали чемпионы. Штангу поднимал … . Сложные упражнения с лентой выполнила наша знаменитая … . 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7794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3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6473" y="369340"/>
            <a:ext cx="86175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, serif"/>
              </a:rPr>
              <a:t> </a:t>
            </a:r>
            <a:r>
              <a:rPr lang="ru-RU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говорит</a:t>
            </a:r>
            <a:r>
              <a:rPr lang="ru-RU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Кому добавки?» </a:t>
            </a:r>
          </a:p>
          <a:p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 зуб вас беспокоит?» </a:t>
            </a:r>
            <a:endParaRPr lang="ru-RU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Большое спасибо за покупку» </a:t>
            </a:r>
            <a:endParaRPr lang="ru-RU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Вам посылка, распишитесь» </a:t>
            </a:r>
            <a:endParaRPr lang="ru-RU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мою сеть попало много рыбы</a:t>
            </a: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«Тема сегодняшнего урока «Полезные ископаемые» </a:t>
            </a:r>
            <a:endParaRPr lang="ru-RU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Присаживайтесь, как будем стричься</a:t>
            </a: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?»</a:t>
            </a:r>
            <a:endParaRPr lang="ru-RU" sz="2400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5" name="Picture 8" descr="https://img-fotki.yandex.ru/get/509402/200418627.23a/0_1bf2a1_1c25ce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97636" y="840013"/>
            <a:ext cx="2701636" cy="405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96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6473" y="369340"/>
            <a:ext cx="86175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, serif"/>
              </a:rPr>
              <a:t> </a:t>
            </a:r>
            <a:r>
              <a:rPr lang="ru-RU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«Кто так говорит?»</a:t>
            </a:r>
            <a:endParaRPr lang="ru-RU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Кому добавки?» (повар).</a:t>
            </a: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«Какой зуб вас беспокоит?» (врач-стоматолог).</a:t>
            </a: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«Большое спасибо за покупку» (продавец).</a:t>
            </a: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«Вам посылка, распишитесь» (почтальон).</a:t>
            </a: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 мою сеть попало много рыбы» (рыбак).</a:t>
            </a: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«Тема сегодняшнего урока «Полезные ископаемые» (учитель).</a:t>
            </a: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«Присаживайтесь, как будем стричься?» (парикмахер</a:t>
            </a:r>
            <a:r>
              <a:rPr lang="ru-RU" sz="2000" dirty="0">
                <a:solidFill>
                  <a:srgbClr val="000000"/>
                </a:solidFill>
                <a:latin typeface="Times New Roman, serif"/>
              </a:rPr>
              <a:t>).</a:t>
            </a:r>
            <a:endParaRPr lang="ru-RU" sz="2000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8" name="Picture 8" descr="https://img-fotki.yandex.ru/get/509402/200418627.23a/0_1bf2a1_1c25ce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82512" y="900544"/>
            <a:ext cx="2910724" cy="368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44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97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39091" y="249383"/>
            <a:ext cx="810490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Назовите профессии: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Самая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сладкая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Самая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денежная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Самая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волосатая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Самая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детская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Самая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смешная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Самая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общительная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Самая серьезная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8" descr="https://img-fotki.yandex.ru/get/509402/200418627.23a/0_1bf2a1_1c25ce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27199" y="823157"/>
            <a:ext cx="3326330" cy="405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61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4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/>
          </p:cNvPr>
          <p:cNvSpPr txBox="1"/>
          <p:nvPr/>
        </p:nvSpPr>
        <p:spPr>
          <a:xfrm>
            <a:off x="604911" y="126609"/>
            <a:ext cx="2512362" cy="40011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+mn-cs"/>
              </a:rPr>
              <a:t>кроссворд</a:t>
            </a:r>
            <a:endParaRPr lang="ru-RU" sz="2000" b="1" dirty="0">
              <a:solidFill>
                <a:prstClr val="black"/>
              </a:solidFill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6" name="TextBox 5">
            <a:extLst/>
          </p:cNvPr>
          <p:cNvSpPr txBox="1"/>
          <p:nvPr/>
        </p:nvSpPr>
        <p:spPr>
          <a:xfrm>
            <a:off x="253217" y="526719"/>
            <a:ext cx="6416603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defTabSz="457200">
              <a:buAutoNum type="arabicPeriod"/>
              <a:defRPr/>
            </a:pPr>
            <a:r>
              <a:rPr lang="ru-RU" b="1" i="1" dirty="0" smtClean="0"/>
              <a:t>Кто </a:t>
            </a:r>
            <a:r>
              <a:rPr lang="ru-RU" b="1" i="1" dirty="0"/>
              <a:t>хлопочет с поварёшкой, Варит вкусный суп с </a:t>
            </a:r>
            <a:r>
              <a:rPr lang="ru-RU" b="1" i="1" dirty="0" smtClean="0"/>
              <a:t>картошкой?</a:t>
            </a:r>
          </a:p>
          <a:p>
            <a:pPr defTabSz="457200">
              <a:defRPr/>
            </a:pPr>
            <a:r>
              <a:rPr lang="ru-RU" sz="20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2. </a:t>
            </a:r>
            <a:r>
              <a:rPr lang="ru-RU" b="1" i="1" dirty="0"/>
              <a:t>Он и волк, и Дед Мороз. И смешит ребят до слез</a:t>
            </a:r>
            <a:r>
              <a:rPr lang="ru-RU" b="1" i="1" dirty="0" smtClean="0"/>
              <a:t>.</a:t>
            </a:r>
          </a:p>
          <a:p>
            <a:pPr defTabSz="457200">
              <a:defRPr/>
            </a:pPr>
            <a:r>
              <a:rPr lang="ru-RU" b="1" i="1" dirty="0" smtClean="0"/>
              <a:t> </a:t>
            </a:r>
            <a:r>
              <a:rPr lang="ru-RU" b="1" i="1" dirty="0"/>
              <a:t>В прошлый раз был педагогом, Послезавтра - машинист. Должен знать он очень много, Потому, что он</a:t>
            </a:r>
            <a:r>
              <a:rPr lang="ru-RU" b="1" i="1" dirty="0" smtClean="0"/>
              <a:t>...</a:t>
            </a:r>
          </a:p>
          <a:p>
            <a:pPr defTabSz="457200">
              <a:defRPr/>
            </a:pPr>
            <a:r>
              <a:rPr lang="ru-RU" sz="1600" b="1" i="1" dirty="0" smtClean="0"/>
              <a:t>3.</a:t>
            </a:r>
            <a:r>
              <a:rPr lang="ru-RU" b="1" dirty="0"/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Кирпичи кладет он в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ряд, Строит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садик для ребят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Не шахтер и не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водитель, Дом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нам выстроит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  <a:p>
            <a:pPr defTabSz="457200">
              <a:defRPr/>
            </a:pP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4.Правила движения Знает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без сомнения.</a:t>
            </a:r>
            <a:r>
              <a:rPr 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Вмиг заводит он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мотор, На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машине мчит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pPr defTabSz="457200">
              <a:defRPr/>
            </a:pPr>
            <a:r>
              <a:rPr lang="ru-RU" b="1" i="1" dirty="0" smtClean="0"/>
              <a:t>5.Громко </a:t>
            </a:r>
            <a:r>
              <a:rPr lang="ru-RU" b="1" i="1" dirty="0"/>
              <a:t>прозвенел </a:t>
            </a:r>
            <a:r>
              <a:rPr lang="ru-RU" b="1" i="1" dirty="0" smtClean="0"/>
              <a:t>звонок,</a:t>
            </a:r>
            <a:r>
              <a:rPr lang="ru-RU" sz="1600" b="1" i="1" dirty="0" smtClean="0"/>
              <a:t> </a:t>
            </a:r>
            <a:r>
              <a:rPr lang="ru-RU" b="1" i="1" dirty="0" smtClean="0"/>
              <a:t>В </a:t>
            </a:r>
            <a:r>
              <a:rPr lang="ru-RU" b="1" i="1" dirty="0"/>
              <a:t>классе начался урок.</a:t>
            </a:r>
            <a:r>
              <a:rPr lang="ru-RU" sz="1600" b="1" i="1" dirty="0"/>
              <a:t/>
            </a:r>
            <a:br>
              <a:rPr lang="ru-RU" sz="1600" b="1" i="1" dirty="0"/>
            </a:br>
            <a:r>
              <a:rPr lang="ru-RU" b="1" i="1" dirty="0"/>
              <a:t>Знает школьник и родитель </a:t>
            </a:r>
            <a:r>
              <a:rPr lang="ru-RU" b="1" i="1" dirty="0" smtClean="0"/>
              <a:t>—Проведет </a:t>
            </a:r>
            <a:r>
              <a:rPr lang="ru-RU" b="1" i="1" dirty="0"/>
              <a:t>урок</a:t>
            </a:r>
            <a:r>
              <a:rPr lang="ru-RU" b="1" i="1" dirty="0" smtClean="0"/>
              <a:t>...</a:t>
            </a:r>
          </a:p>
          <a:p>
            <a:pPr defTabSz="457200">
              <a:defRPr/>
            </a:pP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6.</a:t>
            </a:r>
            <a:r>
              <a:rPr lang="ru-RU" b="1" i="1" dirty="0"/>
              <a:t> Напрягите-ка </a:t>
            </a:r>
            <a:r>
              <a:rPr lang="ru-RU" b="1" i="1" dirty="0" smtClean="0"/>
              <a:t>умишки! </a:t>
            </a:r>
            <a:r>
              <a:rPr lang="ru-RU" b="1" i="1" smtClean="0"/>
              <a:t>Кто </a:t>
            </a:r>
            <a:r>
              <a:rPr lang="ru-RU" b="1" i="1" dirty="0"/>
              <a:t>для деток пишет книжки?</a:t>
            </a:r>
            <a:r>
              <a:rPr lang="ru-RU" sz="16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defTabSz="457200">
              <a:defRPr/>
            </a:pPr>
            <a:r>
              <a:rPr lang="ru-RU" sz="16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7.</a:t>
            </a:r>
            <a:r>
              <a:rPr lang="ru-RU" b="1" dirty="0"/>
              <a:t> </a:t>
            </a:r>
            <a:r>
              <a:rPr lang="ru-RU" b="1" i="1" dirty="0"/>
              <a:t>Кто пасет овец и </a:t>
            </a:r>
            <a:r>
              <a:rPr lang="ru-RU" b="1" i="1" dirty="0" smtClean="0"/>
              <a:t>коз, Там</a:t>
            </a:r>
            <a:r>
              <a:rPr lang="ru-RU" b="1" i="1" dirty="0"/>
              <a:t>, где луг травой зарос.</a:t>
            </a:r>
            <a:endParaRPr lang="ru-RU" sz="1600" b="1" i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defTabSz="457200">
              <a:defRPr/>
            </a:pPr>
            <a:r>
              <a:rPr lang="ru-RU" sz="16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8.Самолет </a:t>
            </a:r>
            <a:r>
              <a:rPr lang="ru-RU" sz="1600" b="1" i="1" dirty="0">
                <a:solidFill>
                  <a:srgbClr val="000000"/>
                </a:solidFill>
                <a:latin typeface="Arial" panose="020B0604020202020204" pitchFamily="34" charset="0"/>
              </a:rPr>
              <a:t>парит, как птица, Там - воздушная граница. </a:t>
            </a:r>
            <a:endParaRPr lang="ru-RU" sz="1600" b="1" i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defTabSz="457200">
              <a:defRPr/>
            </a:pPr>
            <a:r>
              <a:rPr lang="ru-RU" sz="16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На </a:t>
            </a:r>
            <a:r>
              <a:rPr lang="ru-RU" sz="1600" b="1" i="1" dirty="0">
                <a:solidFill>
                  <a:srgbClr val="000000"/>
                </a:solidFill>
                <a:latin typeface="Arial" panose="020B0604020202020204" pitchFamily="34" charset="0"/>
              </a:rPr>
              <a:t>посту и днем, и ночью Наш солдат - военный... </a:t>
            </a:r>
            <a:endParaRPr lang="ru-RU" sz="1600" b="1" i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defTabSz="457200">
              <a:defRPr/>
            </a:pPr>
            <a:r>
              <a:rPr lang="ru-RU" b="1" i="1" dirty="0" smtClean="0"/>
              <a:t>9.Мастерица </a:t>
            </a:r>
            <a:r>
              <a:rPr lang="ru-RU" b="1" i="1" dirty="0"/>
              <a:t>на все </a:t>
            </a:r>
            <a:r>
              <a:rPr lang="ru-RU" b="1" i="1" dirty="0" smtClean="0"/>
              <a:t>руки</a:t>
            </a:r>
            <a:r>
              <a:rPr lang="ru-RU" sz="1600" b="1" i="1" dirty="0" smtClean="0"/>
              <a:t> </a:t>
            </a:r>
            <a:r>
              <a:rPr lang="ru-RU" b="1" i="1" dirty="0" smtClean="0"/>
              <a:t>Нам </a:t>
            </a:r>
            <a:r>
              <a:rPr lang="ru-RU" b="1" i="1" dirty="0"/>
              <a:t>сошьет пиджак и брюки.</a:t>
            </a:r>
            <a:r>
              <a:rPr lang="ru-RU" sz="1600" b="1" i="1" dirty="0"/>
              <a:t/>
            </a:r>
            <a:br>
              <a:rPr lang="ru-RU" sz="1600" b="1" i="1" dirty="0"/>
            </a:br>
            <a:r>
              <a:rPr lang="ru-RU" b="1" i="1" dirty="0"/>
              <a:t>Не закройщик, не </a:t>
            </a:r>
            <a:r>
              <a:rPr lang="ru-RU" b="1" i="1" dirty="0" smtClean="0"/>
              <a:t>ткачиха. Кто </a:t>
            </a:r>
            <a:r>
              <a:rPr lang="ru-RU" b="1" i="1" dirty="0"/>
              <a:t>она, скажи? </a:t>
            </a:r>
            <a:endParaRPr lang="ru-RU" sz="1600" b="1" i="1" dirty="0"/>
          </a:p>
          <a:p>
            <a:pPr defTabSz="457200">
              <a:defRPr/>
            </a:pPr>
            <a:endParaRPr lang="ru-RU" sz="1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>
              <a:defRPr/>
            </a:pPr>
            <a:endParaRPr lang="ru-RU" sz="1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423213"/>
              </p:ext>
            </p:extLst>
          </p:nvPr>
        </p:nvGraphicFramePr>
        <p:xfrm>
          <a:off x="6367791" y="886269"/>
          <a:ext cx="5644096" cy="43646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836">
                  <a:extLst>
                    <a:ext uri="{9D8B030D-6E8A-4147-A177-3AD203B41FA5}">
                      <a16:colId xmlns:a16="http://schemas.microsoft.com/office/drawing/2014/main" xmlns="" val="2755462165"/>
                    </a:ext>
                  </a:extLst>
                </a:gridCol>
                <a:gridCol w="551183">
                  <a:extLst>
                    <a:ext uri="{9D8B030D-6E8A-4147-A177-3AD203B41FA5}">
                      <a16:colId xmlns:a16="http://schemas.microsoft.com/office/drawing/2014/main" xmlns="" val="3742259510"/>
                    </a:ext>
                  </a:extLst>
                </a:gridCol>
                <a:gridCol w="516453">
                  <a:extLst>
                    <a:ext uri="{9D8B030D-6E8A-4147-A177-3AD203B41FA5}">
                      <a16:colId xmlns:a16="http://schemas.microsoft.com/office/drawing/2014/main" xmlns="" val="740385482"/>
                    </a:ext>
                  </a:extLst>
                </a:gridCol>
                <a:gridCol w="516453">
                  <a:extLst>
                    <a:ext uri="{9D8B030D-6E8A-4147-A177-3AD203B41FA5}">
                      <a16:colId xmlns:a16="http://schemas.microsoft.com/office/drawing/2014/main" xmlns="" val="3858614638"/>
                    </a:ext>
                  </a:extLst>
                </a:gridCol>
                <a:gridCol w="516453">
                  <a:extLst>
                    <a:ext uri="{9D8B030D-6E8A-4147-A177-3AD203B41FA5}">
                      <a16:colId xmlns:a16="http://schemas.microsoft.com/office/drawing/2014/main" xmlns="" val="1581569518"/>
                    </a:ext>
                  </a:extLst>
                </a:gridCol>
                <a:gridCol w="516453">
                  <a:extLst>
                    <a:ext uri="{9D8B030D-6E8A-4147-A177-3AD203B41FA5}">
                      <a16:colId xmlns:a16="http://schemas.microsoft.com/office/drawing/2014/main" xmlns="" val="642658773"/>
                    </a:ext>
                  </a:extLst>
                </a:gridCol>
                <a:gridCol w="516453">
                  <a:extLst>
                    <a:ext uri="{9D8B030D-6E8A-4147-A177-3AD203B41FA5}">
                      <a16:colId xmlns:a16="http://schemas.microsoft.com/office/drawing/2014/main" xmlns="" val="1159788404"/>
                    </a:ext>
                  </a:extLst>
                </a:gridCol>
                <a:gridCol w="516453">
                  <a:extLst>
                    <a:ext uri="{9D8B030D-6E8A-4147-A177-3AD203B41FA5}">
                      <a16:colId xmlns:a16="http://schemas.microsoft.com/office/drawing/2014/main" xmlns="" val="118333387"/>
                    </a:ext>
                  </a:extLst>
                </a:gridCol>
                <a:gridCol w="516453">
                  <a:extLst>
                    <a:ext uri="{9D8B030D-6E8A-4147-A177-3AD203B41FA5}">
                      <a16:colId xmlns:a16="http://schemas.microsoft.com/office/drawing/2014/main" xmlns="" val="3741045743"/>
                    </a:ext>
                  </a:extLst>
                </a:gridCol>
                <a:gridCol w="516453">
                  <a:extLst>
                    <a:ext uri="{9D8B030D-6E8A-4147-A177-3AD203B41FA5}">
                      <a16:colId xmlns:a16="http://schemas.microsoft.com/office/drawing/2014/main" xmlns="" val="1953732441"/>
                    </a:ext>
                  </a:extLst>
                </a:gridCol>
                <a:gridCol w="516453">
                  <a:extLst>
                    <a:ext uri="{9D8B030D-6E8A-4147-A177-3AD203B41FA5}">
                      <a16:colId xmlns:a16="http://schemas.microsoft.com/office/drawing/2014/main" xmlns="" val="909717806"/>
                    </a:ext>
                  </a:extLst>
                </a:gridCol>
              </a:tblGrid>
              <a:tr h="48569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57443986"/>
                  </a:ext>
                </a:extLst>
              </a:tr>
              <a:tr h="48569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99563360"/>
                  </a:ext>
                </a:extLst>
              </a:tr>
              <a:tr h="48569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1504367"/>
                  </a:ext>
                </a:extLst>
              </a:tr>
              <a:tr h="48569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63218036"/>
                  </a:ext>
                </a:extLst>
              </a:tr>
              <a:tr h="485695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995081707"/>
                  </a:ext>
                </a:extLst>
              </a:tr>
              <a:tr h="48569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6415870"/>
                  </a:ext>
                </a:extLst>
              </a:tr>
              <a:tr h="48569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787385282"/>
                  </a:ext>
                </a:extLst>
              </a:tr>
              <a:tr h="485695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362333097"/>
                  </a:ext>
                </a:extLst>
              </a:tr>
              <a:tr h="47904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517613405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033163" y="676590"/>
            <a:ext cx="2978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о  в  а  р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51273" y="1241881"/>
            <a:ext cx="3560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р  т   и  с   т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39890" y="1768678"/>
            <a:ext cx="4752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т    р    о    и   т   е   л   ь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38653" y="2191980"/>
            <a:ext cx="2444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ш  о  ф  ё  р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35225" y="2744126"/>
            <a:ext cx="3701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  ч    и    т   е    л   ь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38654" y="3267346"/>
            <a:ext cx="4007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и    с   а   т    е   л   ь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38653" y="3743960"/>
            <a:ext cx="3546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а   с   т   у   х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85709" y="4181239"/>
            <a:ext cx="3713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ё   т   ч   и   к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67795" y="4716055"/>
            <a:ext cx="42146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о   р   т   н   и  х  а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45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97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39091" y="249383"/>
            <a:ext cx="810490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Назовите профессии: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Самая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сладкая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(кондитер, )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Самая денежная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(банкир, боксеры, модель...)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Самая волосатая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(парикмахер...)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Самая детская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(воспитатель, учитель...)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Самая смешная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(юморист, клоун, пародист...)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Самая общительная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(журналист,)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Самая серьезная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(не имеет право на ошибку) ( хирург, разведчик)</a:t>
            </a:r>
          </a:p>
        </p:txBody>
      </p:sp>
      <p:pic>
        <p:nvPicPr>
          <p:cNvPr id="7" name="Picture 8" descr="https://img-fotki.yandex.ru/get/509402/200418627.23a/0_1bf2a1_1c25ce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44000" y="952842"/>
            <a:ext cx="2536622" cy="405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63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97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/>
          </p:cNvPr>
          <p:cNvSpPr txBox="1"/>
          <p:nvPr/>
        </p:nvSpPr>
        <p:spPr>
          <a:xfrm>
            <a:off x="2466110" y="637309"/>
            <a:ext cx="6151417" cy="707886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 </a:t>
            </a:r>
            <a:endParaRPr lang="ru-RU" sz="4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/>
          </p:cNvPr>
          <p:cNvSpPr txBox="1"/>
          <p:nvPr/>
        </p:nvSpPr>
        <p:spPr>
          <a:xfrm>
            <a:off x="484908" y="1620982"/>
            <a:ext cx="11360727" cy="310854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Научились </a:t>
            </a:r>
            <a:r>
              <a:rPr lang="ru-R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правильно называть профессии мужского и женского рода.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Отгадывали загадки о профессиях.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Вместе с Анваром побывали в музыкальном кружке.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Выполнили упражнения.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Узнали новые слова.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97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97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/>
          </p:cNvPr>
          <p:cNvSpPr txBox="1"/>
          <p:nvPr/>
        </p:nvSpPr>
        <p:spPr>
          <a:xfrm>
            <a:off x="969818" y="637309"/>
            <a:ext cx="10326539" cy="1323439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самостоятельного выполнения</a:t>
            </a:r>
            <a:endParaRPr lang="ru-RU" sz="4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/>
          </p:cNvPr>
          <p:cNvSpPr txBox="1"/>
          <p:nvPr/>
        </p:nvSpPr>
        <p:spPr>
          <a:xfrm>
            <a:off x="2841674" y="2175164"/>
            <a:ext cx="6147581" cy="304698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4, 6 стр. 11-12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Составьте небольшой рассказ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«Кем  я стану в будущем?»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96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/>
          </p:cNvPr>
          <p:cNvSpPr txBox="1"/>
          <p:nvPr/>
        </p:nvSpPr>
        <p:spPr>
          <a:xfrm>
            <a:off x="401347" y="269009"/>
            <a:ext cx="184731" cy="40011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prstClr val="black"/>
              </a:solidFill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6" name="TextBox 5">
            <a:extLst/>
          </p:cNvPr>
          <p:cNvSpPr txBox="1"/>
          <p:nvPr/>
        </p:nvSpPr>
        <p:spPr>
          <a:xfrm>
            <a:off x="401347" y="707295"/>
            <a:ext cx="184731" cy="461665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prstClr val="black"/>
              </a:solidFill>
              <a:latin typeface="Century Gothic" panose="020B0502020202020204" pitchFamily="34" charset="0"/>
              <a:cs typeface="+mn-cs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795487"/>
              </p:ext>
            </p:extLst>
          </p:nvPr>
        </p:nvGraphicFramePr>
        <p:xfrm>
          <a:off x="1884216" y="269008"/>
          <a:ext cx="6470075" cy="56503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9934">
                  <a:extLst>
                    <a:ext uri="{9D8B030D-6E8A-4147-A177-3AD203B41FA5}">
                      <a16:colId xmlns:a16="http://schemas.microsoft.com/office/drawing/2014/main" xmlns="" val="2755462165"/>
                    </a:ext>
                  </a:extLst>
                </a:gridCol>
                <a:gridCol w="631844">
                  <a:extLst>
                    <a:ext uri="{9D8B030D-6E8A-4147-A177-3AD203B41FA5}">
                      <a16:colId xmlns:a16="http://schemas.microsoft.com/office/drawing/2014/main" xmlns="" val="3742259510"/>
                    </a:ext>
                  </a:extLst>
                </a:gridCol>
                <a:gridCol w="592033">
                  <a:extLst>
                    <a:ext uri="{9D8B030D-6E8A-4147-A177-3AD203B41FA5}">
                      <a16:colId xmlns:a16="http://schemas.microsoft.com/office/drawing/2014/main" xmlns="" val="740385482"/>
                    </a:ext>
                  </a:extLst>
                </a:gridCol>
                <a:gridCol w="592033">
                  <a:extLst>
                    <a:ext uri="{9D8B030D-6E8A-4147-A177-3AD203B41FA5}">
                      <a16:colId xmlns:a16="http://schemas.microsoft.com/office/drawing/2014/main" xmlns="" val="3858614638"/>
                    </a:ext>
                  </a:extLst>
                </a:gridCol>
                <a:gridCol w="592033">
                  <a:extLst>
                    <a:ext uri="{9D8B030D-6E8A-4147-A177-3AD203B41FA5}">
                      <a16:colId xmlns:a16="http://schemas.microsoft.com/office/drawing/2014/main" xmlns="" val="1581569518"/>
                    </a:ext>
                  </a:extLst>
                </a:gridCol>
                <a:gridCol w="592033">
                  <a:extLst>
                    <a:ext uri="{9D8B030D-6E8A-4147-A177-3AD203B41FA5}">
                      <a16:colId xmlns:a16="http://schemas.microsoft.com/office/drawing/2014/main" xmlns="" val="642658773"/>
                    </a:ext>
                  </a:extLst>
                </a:gridCol>
                <a:gridCol w="592033">
                  <a:extLst>
                    <a:ext uri="{9D8B030D-6E8A-4147-A177-3AD203B41FA5}">
                      <a16:colId xmlns:a16="http://schemas.microsoft.com/office/drawing/2014/main" xmlns="" val="1159788404"/>
                    </a:ext>
                  </a:extLst>
                </a:gridCol>
                <a:gridCol w="592033">
                  <a:extLst>
                    <a:ext uri="{9D8B030D-6E8A-4147-A177-3AD203B41FA5}">
                      <a16:colId xmlns:a16="http://schemas.microsoft.com/office/drawing/2014/main" xmlns="" val="118333387"/>
                    </a:ext>
                  </a:extLst>
                </a:gridCol>
                <a:gridCol w="592033">
                  <a:extLst>
                    <a:ext uri="{9D8B030D-6E8A-4147-A177-3AD203B41FA5}">
                      <a16:colId xmlns:a16="http://schemas.microsoft.com/office/drawing/2014/main" xmlns="" val="3741045743"/>
                    </a:ext>
                  </a:extLst>
                </a:gridCol>
                <a:gridCol w="592033">
                  <a:extLst>
                    <a:ext uri="{9D8B030D-6E8A-4147-A177-3AD203B41FA5}">
                      <a16:colId xmlns:a16="http://schemas.microsoft.com/office/drawing/2014/main" xmlns="" val="1953732441"/>
                    </a:ext>
                  </a:extLst>
                </a:gridCol>
                <a:gridCol w="592033">
                  <a:extLst>
                    <a:ext uri="{9D8B030D-6E8A-4147-A177-3AD203B41FA5}">
                      <a16:colId xmlns:a16="http://schemas.microsoft.com/office/drawing/2014/main" xmlns="" val="909717806"/>
                    </a:ext>
                  </a:extLst>
                </a:gridCol>
              </a:tblGrid>
              <a:tr h="627818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57443986"/>
                  </a:ext>
                </a:extLst>
              </a:tr>
              <a:tr h="627818"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99563360"/>
                  </a:ext>
                </a:extLst>
              </a:tr>
              <a:tr h="627818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1504367"/>
                  </a:ext>
                </a:extLst>
              </a:tr>
              <a:tr h="627818"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63218036"/>
                  </a:ext>
                </a:extLst>
              </a:tr>
              <a:tr h="627818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995081707"/>
                  </a:ext>
                </a:extLst>
              </a:tr>
              <a:tr h="627818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6415870"/>
                  </a:ext>
                </a:extLst>
              </a:tr>
              <a:tr h="627818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787385282"/>
                  </a:ext>
                </a:extLst>
              </a:tr>
              <a:tr h="627818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362333097"/>
                  </a:ext>
                </a:extLst>
              </a:tr>
              <a:tr h="627818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517613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251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328496"/>
            <a:ext cx="349857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</a:p>
          <a:p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</a:p>
          <a:p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</a:p>
          <a:p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</a:p>
          <a:p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0073" y="1857365"/>
            <a:ext cx="1961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Calibri"/>
              </a:rPr>
              <a:t> </a:t>
            </a:r>
            <a:r>
              <a:rPr lang="ru-RU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  <a:r>
              <a:rPr lang="ru-RU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71978" y="1285860"/>
            <a:ext cx="298410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</a:p>
          <a:p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</a:p>
          <a:p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</a:p>
          <a:p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</a:p>
          <a:p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</a:p>
        </p:txBody>
      </p:sp>
      <p:pic>
        <p:nvPicPr>
          <p:cNvPr id="7" name="Рисунок 1" descr="0_b3794_68e5b8e8_X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9466" y="1133459"/>
            <a:ext cx="876308" cy="87630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053203" y="1875293"/>
            <a:ext cx="1494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Calibri"/>
              </a:rPr>
              <a:t>-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ниц-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40436" y="1328496"/>
            <a:ext cx="38515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тельниц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тельниц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</a:p>
          <a:p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тельниц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тельниц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pic>
        <p:nvPicPr>
          <p:cNvPr id="10" name="Рисунок 2" descr="0_b3795_2dd2570f_X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71439" y="1081073"/>
            <a:ext cx="928694" cy="92869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717965" y="3886433"/>
            <a:ext cx="4496180" cy="282630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выключать – выключа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</a:p>
          <a:p>
            <a:r>
              <a:rPr lang="ru-R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двигать - двига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</a:p>
          <a:p>
            <a:r>
              <a:rPr lang="ru-R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заменить - замени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</a:p>
        </p:txBody>
      </p:sp>
      <p:pic>
        <p:nvPicPr>
          <p:cNvPr id="2050" name="Picture 2" descr="D:\Маме\Учительская деятельность\школа\Учебник 6 класс\мультимедиа\урок 2 карт\Установка-выключателя-своими-рукам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4030" y="3886434"/>
            <a:ext cx="4717194" cy="2754944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13" name="Рисунок 1" descr="0_b3794_68e5b8e8_X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5934" y="4929198"/>
            <a:ext cx="876308" cy="87630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2105891" y="214290"/>
            <a:ext cx="9135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назвать людей по профессии?</a:t>
            </a:r>
          </a:p>
        </p:txBody>
      </p:sp>
    </p:spTree>
    <p:extLst>
      <p:ext uri="{BB962C8B-B14F-4D97-AF65-F5344CB8AC3E}">
        <p14:creationId xmlns:p14="http://schemas.microsoft.com/office/powerpoint/2010/main" val="246465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9092" y="1571613"/>
            <a:ext cx="1883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работ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защит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</a:p>
        </p:txBody>
      </p:sp>
      <p:pic>
        <p:nvPicPr>
          <p:cNvPr id="5" name="Рисунок 1" descr="0_b3794_68e5b8e8_X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9995" y="454018"/>
            <a:ext cx="1298302" cy="126047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167043" y="1857365"/>
            <a:ext cx="1704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10116" y="1500175"/>
            <a:ext cx="18277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работ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защит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31382" y="1500175"/>
            <a:ext cx="2493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работ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ниц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защит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ниц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pic>
        <p:nvPicPr>
          <p:cNvPr id="9" name="Рисунок 2" descr="0_b3795_2dd2570f_X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1817" y="454018"/>
            <a:ext cx="1209237" cy="126047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881819" y="1785927"/>
            <a:ext cx="1208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-ниц-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8255" y="3071811"/>
            <a:ext cx="28837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лет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перевод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5055" y="3050235"/>
            <a:ext cx="217809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лёт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перевод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25345" y="3000373"/>
            <a:ext cx="2752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лёт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чиц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перевод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чиц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53257" y="3143249"/>
            <a:ext cx="1199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чиц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67043" y="3210874"/>
            <a:ext cx="1411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453744" y="4600295"/>
            <a:ext cx="2811059" cy="138617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барабан</a:t>
            </a:r>
            <a:r>
              <a:rPr lang="ru-RU" sz="2400" dirty="0">
                <a:solidFill>
                  <a:srgbClr val="0070C0"/>
                </a:solidFill>
              </a:rPr>
              <a:t>щик</a:t>
            </a:r>
            <a:r>
              <a:rPr lang="ru-RU" sz="2400" dirty="0">
                <a:solidFill>
                  <a:schemeClr val="tx1"/>
                </a:solidFill>
              </a:rPr>
              <a:t>  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барабан</a:t>
            </a:r>
            <a:r>
              <a:rPr lang="ru-RU" sz="2400" dirty="0">
                <a:solidFill>
                  <a:srgbClr val="0070C0"/>
                </a:solidFill>
              </a:rPr>
              <a:t>чик</a:t>
            </a:r>
          </a:p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25" name="Picture 5" descr="D:\Маме\Учительская деятельность\школа\Учебник1 6 класс\фото урок 2\13623137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81071" y="5134959"/>
            <a:ext cx="1696999" cy="1374219"/>
          </a:xfrm>
          <a:prstGeom prst="rect">
            <a:avLst/>
          </a:prstGeom>
          <a:noFill/>
        </p:spPr>
      </p:pic>
      <p:pic>
        <p:nvPicPr>
          <p:cNvPr id="26" name="Picture 2" descr="D:\Маме\Учительская деятельность\школа\Учебник1 6 класс\фото урок 2\0_ec7ca_98f3f93c_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28818" y="3956014"/>
            <a:ext cx="2338885" cy="2486703"/>
          </a:xfrm>
          <a:prstGeom prst="rect">
            <a:avLst/>
          </a:prstGeom>
          <a:noFill/>
        </p:spPr>
      </p:pic>
      <p:sp>
        <p:nvSpPr>
          <p:cNvPr id="27" name="Скругленный прямоугольник 26"/>
          <p:cNvSpPr/>
          <p:nvPr/>
        </p:nvSpPr>
        <p:spPr>
          <a:xfrm>
            <a:off x="2922804" y="4643446"/>
            <a:ext cx="2530254" cy="14144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чай</a:t>
            </a:r>
            <a:r>
              <a:rPr lang="ru-RU" sz="2400" dirty="0">
                <a:solidFill>
                  <a:srgbClr val="0070C0"/>
                </a:solidFill>
              </a:rPr>
              <a:t>ник</a:t>
            </a:r>
            <a:r>
              <a:rPr lang="ru-RU" sz="2400" dirty="0">
                <a:solidFill>
                  <a:schemeClr val="tx1"/>
                </a:solidFill>
              </a:rPr>
              <a:t>  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вафель</a:t>
            </a:r>
            <a:r>
              <a:rPr lang="ru-RU" sz="2400" dirty="0">
                <a:solidFill>
                  <a:srgbClr val="0070C0"/>
                </a:solidFill>
              </a:rPr>
              <a:t>ниц</a:t>
            </a:r>
            <a:r>
              <a:rPr lang="ru-RU" sz="2400" dirty="0">
                <a:solidFill>
                  <a:srgbClr val="FF0000"/>
                </a:solidFill>
              </a:rPr>
              <a:t>а</a:t>
            </a:r>
          </a:p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D:\Маме\Учительская деятельность\школа\Учебник 6 класс\мультимедиа\урок 2 карт\0_118263_90f02f16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74722" y="3949064"/>
            <a:ext cx="1036644" cy="1315212"/>
          </a:xfrm>
          <a:prstGeom prst="rect">
            <a:avLst/>
          </a:prstGeom>
          <a:noFill/>
        </p:spPr>
      </p:pic>
      <p:pic>
        <p:nvPicPr>
          <p:cNvPr id="3075" name="Picture 3" descr="D:\Маме\Учительская деятельность\школа\Учебник 6 класс\мультимедиа\урок 2 карт\вафельница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03419" y="5281076"/>
            <a:ext cx="2063531" cy="12446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126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7706392"/>
              </p:ext>
            </p:extLst>
          </p:nvPr>
        </p:nvGraphicFramePr>
        <p:xfrm>
          <a:off x="-1" y="0"/>
          <a:ext cx="12192000" cy="6857999"/>
        </p:xfrm>
        <a:graphic>
          <a:graphicData uri="http://schemas.openxmlformats.org/drawingml/2006/table">
            <a:tbl>
              <a:tblPr/>
              <a:tblGrid>
                <a:gridCol w="15831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153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034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99010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202745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309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28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тель</a:t>
                      </a:r>
                      <a:r>
                        <a:rPr lang="ru-RU" sz="28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</a:t>
                      </a:r>
                      <a:endParaRPr lang="ru-RU" sz="28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учи</a:t>
                      </a: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(-</a:t>
                      </a:r>
                      <a:r>
                        <a:rPr lang="ru-RU" sz="2800" dirty="0" err="1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тель</a:t>
                      </a:r>
                      <a:r>
                        <a:rPr lang="ru-RU" sz="28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-)-ниц-</a:t>
                      </a:r>
                      <a:endParaRPr lang="ru-RU" sz="28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учитель</a:t>
                      </a: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ниц</a:t>
                      </a: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309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-ник-</a:t>
                      </a:r>
                      <a:endParaRPr lang="ru-RU" sz="28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защит</a:t>
                      </a: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ник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-ниц-</a:t>
                      </a:r>
                      <a:endParaRPr lang="ru-RU" sz="28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защит</a:t>
                      </a: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ниц</a:t>
                      </a: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315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28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чик-</a:t>
                      </a:r>
                      <a:endParaRPr lang="ru-RU" sz="28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28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щик</a:t>
                      </a:r>
                      <a:r>
                        <a:rPr lang="ru-RU" sz="28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</a:t>
                      </a:r>
                      <a:endParaRPr lang="ru-RU" sz="28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лёт</a:t>
                      </a: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чик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набор</a:t>
                      </a: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щик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28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чиц</a:t>
                      </a:r>
                      <a:r>
                        <a:rPr lang="ru-RU" sz="28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</a:t>
                      </a:r>
                      <a:endParaRPr lang="ru-RU" sz="28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28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щиц</a:t>
                      </a:r>
                      <a:r>
                        <a:rPr lang="ru-RU" sz="28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</a:t>
                      </a:r>
                      <a:endParaRPr lang="ru-RU" sz="28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лётч</a:t>
                      </a: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иц</a:t>
                      </a: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набор</a:t>
                      </a: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щиц</a:t>
                      </a: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309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-ист-</a:t>
                      </a:r>
                      <a:endParaRPr lang="ru-RU" sz="280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журнал</a:t>
                      </a: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ист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(-</a:t>
                      </a:r>
                      <a:r>
                        <a:rPr lang="ru-RU" sz="2800" dirty="0" err="1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ист</a:t>
                      </a:r>
                      <a:r>
                        <a:rPr lang="ru-RU" sz="28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-)-к-</a:t>
                      </a:r>
                      <a:endParaRPr lang="ru-RU" sz="28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журнал</a:t>
                      </a: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истк</a:t>
                      </a: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309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-ец-</a:t>
                      </a:r>
                      <a:endParaRPr lang="ru-RU" sz="280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пев</a:t>
                      </a: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ец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-иц-</a:t>
                      </a:r>
                      <a:endParaRPr lang="ru-RU" sz="280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пев</a:t>
                      </a: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иц</a:t>
                      </a: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3074" name="Рисунок 1" descr="0_b3794_68e5b8e8_X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1651" y="185295"/>
            <a:ext cx="957689" cy="957689"/>
          </a:xfrm>
          <a:prstGeom prst="rect">
            <a:avLst/>
          </a:prstGeom>
          <a:noFill/>
        </p:spPr>
      </p:pic>
      <p:pic>
        <p:nvPicPr>
          <p:cNvPr id="3073" name="Рисунок 2" descr="0_b3795_2dd2570f_X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05060" y="185295"/>
            <a:ext cx="879812" cy="87981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784764" y="185295"/>
            <a:ext cx="6774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Как назвать людей по профессии</a:t>
            </a:r>
          </a:p>
        </p:txBody>
      </p:sp>
    </p:spTree>
    <p:extLst>
      <p:ext uri="{BB962C8B-B14F-4D97-AF65-F5344CB8AC3E}">
        <p14:creationId xmlns:p14="http://schemas.microsoft.com/office/powerpoint/2010/main" val="14080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Маме\Учительская деятельность\школа\Учебник1 6 класс\фото урок 2\ee7a0544b1832f871a0baabaa5b04fa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4727" y="817418"/>
            <a:ext cx="6470070" cy="5264728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15636" y="1440874"/>
            <a:ext cx="4572000" cy="356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-Тебе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нравится 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строить модели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домов?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Сейчас я занимаюсь в кружке 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модел</a:t>
            </a:r>
            <a:r>
              <a:rPr lang="ru-RU" sz="28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ист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ов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А потом мечтаю стать 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строи</a:t>
            </a:r>
            <a:r>
              <a:rPr lang="ru-RU" sz="28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тел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ем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10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Маме\Учительская деятельность\школа\Учебник1 6 класс\фото урок 2\1006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3380" y="595745"/>
            <a:ext cx="7073093" cy="5721927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9491" y="1066800"/>
            <a:ext cx="4197927" cy="462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Как научиться </a:t>
            </a:r>
            <a:r>
              <a:rPr lang="ru-RU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делать 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такие красивые вещи?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sz="3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Рез</a:t>
            </a:r>
            <a:r>
              <a:rPr lang="ru-RU" sz="32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чик</a:t>
            </a:r>
            <a:r>
              <a:rPr lang="ru-RU" sz="3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нужны талант и терпение. </a:t>
            </a:r>
            <a:r>
              <a:rPr lang="ru-RU" sz="3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Резать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дерево надо аккуратно.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38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963</Words>
  <Application>Microsoft Office PowerPoint</Application>
  <PresentationFormat>Произвольный</PresentationFormat>
  <Paragraphs>304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Тема Office</vt:lpstr>
      <vt:lpstr>1_Тема Office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сказать о будущей профессии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10</dc:creator>
  <cp:lastModifiedBy>Acer</cp:lastModifiedBy>
  <cp:revision>53</cp:revision>
  <dcterms:created xsi:type="dcterms:W3CDTF">2020-09-01T04:22:57Z</dcterms:created>
  <dcterms:modified xsi:type="dcterms:W3CDTF">2020-09-04T06:56:06Z</dcterms:modified>
</cp:coreProperties>
</file>