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4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5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94" r:id="rId3"/>
    <p:sldMasterId id="2147483876" r:id="rId4"/>
    <p:sldMasterId id="2147483935" r:id="rId5"/>
    <p:sldMasterId id="2147483994" r:id="rId6"/>
  </p:sldMasterIdLst>
  <p:notesMasterIdLst>
    <p:notesMasterId r:id="rId20"/>
  </p:notesMasterIdLst>
  <p:handoutMasterIdLst>
    <p:handoutMasterId r:id="rId21"/>
  </p:handoutMasterIdLst>
  <p:sldIdLst>
    <p:sldId id="409" r:id="rId7"/>
    <p:sldId id="452" r:id="rId8"/>
    <p:sldId id="453" r:id="rId9"/>
    <p:sldId id="449" r:id="rId10"/>
    <p:sldId id="443" r:id="rId11"/>
    <p:sldId id="454" r:id="rId12"/>
    <p:sldId id="455" r:id="rId13"/>
    <p:sldId id="456" r:id="rId14"/>
    <p:sldId id="458" r:id="rId15"/>
    <p:sldId id="457" r:id="rId16"/>
    <p:sldId id="459" r:id="rId17"/>
    <p:sldId id="460" r:id="rId18"/>
    <p:sldId id="394" r:id="rId19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CCFFCC"/>
    <a:srgbClr val="FFCCFF"/>
    <a:srgbClr val="FFFFFF"/>
    <a:srgbClr val="CC3399"/>
    <a:srgbClr val="FF66CC"/>
    <a:srgbClr val="66FF33"/>
    <a:srgbClr val="66FFFF"/>
    <a:srgbClr val="DBE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840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9/24/2020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0063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0090"/>
          </a:xfrm>
        </p:spPr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3"/>
            <a:ext cx="7826817" cy="292676"/>
          </a:xfrm>
        </p:spPr>
        <p:txBody>
          <a:bodyPr lIns="0" tIns="0" rIns="0" bIns="0"/>
          <a:lstStyle>
            <a:lvl1pPr>
              <a:defRPr sz="190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30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0090"/>
          </a:xfrm>
        </p:spPr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5245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0090"/>
          </a:xfrm>
        </p:spPr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213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06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449438"/>
            <a:endParaRPr sz="2853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4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449438"/>
            <a:endParaRPr sz="2853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43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43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49438"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438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44943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719">
        <a:defRPr>
          <a:latin typeface="+mn-lt"/>
          <a:ea typeface="+mn-ea"/>
          <a:cs typeface="+mn-cs"/>
        </a:defRPr>
      </a:lvl2pPr>
      <a:lvl3pPr marL="1449438">
        <a:defRPr>
          <a:latin typeface="+mn-lt"/>
          <a:ea typeface="+mn-ea"/>
          <a:cs typeface="+mn-cs"/>
        </a:defRPr>
      </a:lvl3pPr>
      <a:lvl4pPr marL="2174158">
        <a:defRPr>
          <a:latin typeface="+mn-lt"/>
          <a:ea typeface="+mn-ea"/>
          <a:cs typeface="+mn-cs"/>
        </a:defRPr>
      </a:lvl4pPr>
      <a:lvl5pPr marL="2898877">
        <a:defRPr>
          <a:latin typeface="+mn-lt"/>
          <a:ea typeface="+mn-ea"/>
          <a:cs typeface="+mn-cs"/>
        </a:defRPr>
      </a:lvl5pPr>
      <a:lvl6pPr marL="3623596">
        <a:defRPr>
          <a:latin typeface="+mn-lt"/>
          <a:ea typeface="+mn-ea"/>
          <a:cs typeface="+mn-cs"/>
        </a:defRPr>
      </a:lvl6pPr>
      <a:lvl7pPr marL="4348315">
        <a:defRPr>
          <a:latin typeface="+mn-lt"/>
          <a:ea typeface="+mn-ea"/>
          <a:cs typeface="+mn-cs"/>
        </a:defRPr>
      </a:lvl7pPr>
      <a:lvl8pPr marL="5073034">
        <a:defRPr>
          <a:latin typeface="+mn-lt"/>
          <a:ea typeface="+mn-ea"/>
          <a:cs typeface="+mn-cs"/>
        </a:defRPr>
      </a:lvl8pPr>
      <a:lvl9pPr marL="579775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719">
        <a:defRPr>
          <a:latin typeface="+mn-lt"/>
          <a:ea typeface="+mn-ea"/>
          <a:cs typeface="+mn-cs"/>
        </a:defRPr>
      </a:lvl2pPr>
      <a:lvl3pPr marL="1449438">
        <a:defRPr>
          <a:latin typeface="+mn-lt"/>
          <a:ea typeface="+mn-ea"/>
          <a:cs typeface="+mn-cs"/>
        </a:defRPr>
      </a:lvl3pPr>
      <a:lvl4pPr marL="2174158">
        <a:defRPr>
          <a:latin typeface="+mn-lt"/>
          <a:ea typeface="+mn-ea"/>
          <a:cs typeface="+mn-cs"/>
        </a:defRPr>
      </a:lvl4pPr>
      <a:lvl5pPr marL="2898877">
        <a:defRPr>
          <a:latin typeface="+mn-lt"/>
          <a:ea typeface="+mn-ea"/>
          <a:cs typeface="+mn-cs"/>
        </a:defRPr>
      </a:lvl5pPr>
      <a:lvl6pPr marL="3623596">
        <a:defRPr>
          <a:latin typeface="+mn-lt"/>
          <a:ea typeface="+mn-ea"/>
          <a:cs typeface="+mn-cs"/>
        </a:defRPr>
      </a:lvl6pPr>
      <a:lvl7pPr marL="4348315">
        <a:defRPr>
          <a:latin typeface="+mn-lt"/>
          <a:ea typeface="+mn-ea"/>
          <a:cs typeface="+mn-cs"/>
        </a:defRPr>
      </a:lvl7pPr>
      <a:lvl8pPr marL="5073034">
        <a:defRPr>
          <a:latin typeface="+mn-lt"/>
          <a:ea typeface="+mn-ea"/>
          <a:cs typeface="+mn-cs"/>
        </a:defRPr>
      </a:lvl8pPr>
      <a:lvl9pPr marL="579775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22135" y="1688941"/>
            <a:ext cx="7838539" cy="2770576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lvl="0" algn="ctr" defTabSz="653107">
              <a:spcBef>
                <a:spcPts val="125"/>
              </a:spcBef>
            </a:pPr>
            <a:r>
              <a:rPr lang="en-US" sz="3600" b="1" dirty="0" smtClean="0">
                <a:solidFill>
                  <a:srgbClr val="0070C0"/>
                </a:solidFill>
                <a:latin typeface="Arial"/>
                <a:cs typeface="Arial"/>
              </a:rPr>
              <a:t>MAVZU:</a:t>
            </a:r>
            <a:r>
              <a:rPr lang="uz-Latn-UZ" sz="3600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 VA YASAMA SO‘ZLAR</a:t>
            </a:r>
            <a:endParaRPr lang="ru-RU" sz="3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53" algn="ctr" defTabSz="653107">
              <a:spcBef>
                <a:spcPts val="125"/>
              </a:spcBef>
            </a:pPr>
            <a:endParaRPr lang="ru-RU" sz="3600" b="1" dirty="0">
              <a:solidFill>
                <a:srgbClr val="0070C0"/>
              </a:solidFill>
            </a:endParaRPr>
          </a:p>
          <a:p>
            <a:pPr marL="20853" algn="ctr" defTabSz="653107">
              <a:spcBef>
                <a:spcPts val="125"/>
              </a:spcBef>
            </a:pPr>
            <a:endParaRPr lang="uz-Latn-UZ" sz="3600" b="1" i="1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18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2800" i="1" dirty="0" smtClean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ru-RU" sz="28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04" y="2833095"/>
            <a:ext cx="3643189" cy="162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1636" y="2421709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72- mashq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666755"/>
              </p:ext>
            </p:extLst>
          </p:nvPr>
        </p:nvGraphicFramePr>
        <p:xfrm>
          <a:off x="1270000" y="1210310"/>
          <a:ext cx="6096000" cy="3200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 so‘zlar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Yasama so‘zlar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ixtiro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ixtirochi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guldon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tinmoq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suhbatlashmoq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tindirmoq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tinim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qisilmoq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qisqich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to‘g‘ri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noto‘g‘ri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7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73-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720" y="1270453"/>
            <a:ext cx="8200929" cy="2585323"/>
          </a:xfrm>
        </p:spPr>
        <p:txBody>
          <a:bodyPr/>
          <a:lstStyle/>
          <a:p>
            <a:r>
              <a:rPr lang="uz-Latn-UZ" sz="2800" dirty="0" smtClean="0"/>
              <a:t>1. </a:t>
            </a:r>
            <a:r>
              <a:rPr lang="en-US" sz="2800" dirty="0" smtClean="0"/>
              <a:t>Ha</a:t>
            </a:r>
            <a:r>
              <a:rPr lang="en-US" sz="2800" dirty="0"/>
              <a:t>,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yerlar</a:t>
            </a:r>
            <a:r>
              <a:rPr lang="en-US" sz="2800" dirty="0"/>
              <a:t> </a:t>
            </a:r>
            <a:r>
              <a:rPr lang="en-US" sz="2800" dirty="0" err="1"/>
              <a:t>chiroy</a:t>
            </a:r>
            <a:r>
              <a:rPr lang="en-US" sz="2800" dirty="0"/>
              <a:t>..., </a:t>
            </a:r>
            <a:r>
              <a:rPr lang="en-US" sz="2800" dirty="0" err="1"/>
              <a:t>hamma</a:t>
            </a:r>
            <a:r>
              <a:rPr lang="en-US" sz="2800" dirty="0"/>
              <a:t> </a:t>
            </a:r>
            <a:r>
              <a:rPr lang="en-US" sz="2800" dirty="0" err="1"/>
              <a:t>yoq</a:t>
            </a:r>
            <a:r>
              <a:rPr lang="en-US" sz="2800" dirty="0"/>
              <a:t> </a:t>
            </a:r>
            <a:r>
              <a:rPr lang="en-US" sz="2800" dirty="0" err="1"/>
              <a:t>daraxt</a:t>
            </a:r>
            <a:r>
              <a:rPr lang="en-US" sz="2800" dirty="0"/>
              <a:t>, </a:t>
            </a:r>
            <a:r>
              <a:rPr lang="en-US" sz="2800" dirty="0" err="1"/>
              <a:t>buta</a:t>
            </a:r>
            <a:r>
              <a:rPr lang="en-US" sz="2800" dirty="0" smtClean="0"/>
              <a:t>...</a:t>
            </a:r>
            <a:r>
              <a:rPr lang="uz-Latn-UZ" sz="2800" dirty="0" smtClean="0"/>
              <a:t> </a:t>
            </a:r>
            <a:r>
              <a:rPr lang="en-US" sz="2800" dirty="0" err="1" smtClean="0"/>
              <a:t>bo‘lgani</a:t>
            </a:r>
            <a:r>
              <a:rPr lang="en-US" sz="2800" dirty="0" smtClean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sovuq</a:t>
            </a:r>
            <a:r>
              <a:rPr lang="en-US" sz="2800" dirty="0"/>
              <a:t>. (A. </a:t>
            </a:r>
            <a:r>
              <a:rPr lang="en-US" sz="2800" dirty="0" err="1"/>
              <a:t>Yunusov</a:t>
            </a:r>
            <a:r>
              <a:rPr lang="en-US" sz="2800" dirty="0"/>
              <a:t>) </a:t>
            </a:r>
            <a:endParaRPr lang="uz-Latn-UZ" sz="2800" dirty="0" smtClean="0"/>
          </a:p>
          <a:p>
            <a:endParaRPr lang="uz-Latn-UZ" sz="2800" dirty="0" smtClean="0"/>
          </a:p>
          <a:p>
            <a:r>
              <a:rPr lang="en-US" sz="2800" dirty="0" smtClean="0"/>
              <a:t>2</a:t>
            </a:r>
            <a:r>
              <a:rPr lang="en-US" sz="2800" dirty="0"/>
              <a:t>. </a:t>
            </a:r>
            <a:r>
              <a:rPr lang="en-US" sz="2800" dirty="0" err="1"/>
              <a:t>Mehmon</a:t>
            </a:r>
            <a:r>
              <a:rPr lang="en-US" sz="2800" dirty="0"/>
              <a:t> </a:t>
            </a:r>
            <a:r>
              <a:rPr lang="en-US" sz="2800" dirty="0" err="1"/>
              <a:t>jiddiy</a:t>
            </a:r>
            <a:r>
              <a:rPr lang="en-US" sz="2800" dirty="0"/>
              <a:t>...di, </a:t>
            </a:r>
            <a:r>
              <a:rPr lang="en-US" sz="2800" dirty="0" err="1"/>
              <a:t>nimanidir</a:t>
            </a:r>
            <a:r>
              <a:rPr lang="en-US" sz="2800" dirty="0"/>
              <a:t> </a:t>
            </a:r>
            <a:r>
              <a:rPr lang="en-US" sz="2800" dirty="0" err="1"/>
              <a:t>isbot</a:t>
            </a:r>
            <a:r>
              <a:rPr lang="en-US" sz="2800" dirty="0"/>
              <a:t>...</a:t>
            </a:r>
            <a:r>
              <a:rPr lang="en-US" sz="2800" dirty="0" err="1"/>
              <a:t>moqchiday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kes</a:t>
            </a:r>
            <a:r>
              <a:rPr lang="en-US" sz="2800" dirty="0"/>
              <a:t>... gap...di. (M. </a:t>
            </a:r>
            <a:r>
              <a:rPr lang="en-US" sz="2800" dirty="0" err="1"/>
              <a:t>Tursunov</a:t>
            </a:r>
            <a:r>
              <a:rPr lang="en-US" sz="2800" dirty="0"/>
              <a:t>)</a:t>
            </a:r>
          </a:p>
          <a:p>
            <a:endParaRPr lang="uz-Latn-UZ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85" y="3766344"/>
            <a:ext cx="1249363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9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73-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720" y="1270453"/>
            <a:ext cx="8200929" cy="2585323"/>
          </a:xfrm>
        </p:spPr>
        <p:txBody>
          <a:bodyPr/>
          <a:lstStyle/>
          <a:p>
            <a:r>
              <a:rPr lang="uz-Latn-UZ" sz="2800" dirty="0" smtClean="0"/>
              <a:t>1. </a:t>
            </a:r>
            <a:r>
              <a:rPr lang="en-US" sz="2800" dirty="0" smtClean="0"/>
              <a:t>Ha</a:t>
            </a:r>
            <a:r>
              <a:rPr lang="en-US" sz="2800" dirty="0"/>
              <a:t>,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yerlar</a:t>
            </a:r>
            <a:r>
              <a:rPr lang="en-US" sz="2800" dirty="0"/>
              <a:t> </a:t>
            </a:r>
            <a:r>
              <a:rPr lang="en-US" sz="2800" dirty="0" err="1" smtClean="0"/>
              <a:t>chiroy</a:t>
            </a:r>
            <a:r>
              <a:rPr lang="uz-Latn-UZ" sz="2800" dirty="0" smtClean="0">
                <a:solidFill>
                  <a:srgbClr val="0070C0"/>
                </a:solidFill>
              </a:rPr>
              <a:t>li</a:t>
            </a:r>
            <a:r>
              <a:rPr lang="en-US" sz="2800" dirty="0" smtClean="0"/>
              <a:t>, </a:t>
            </a:r>
            <a:r>
              <a:rPr lang="en-US" sz="2800" dirty="0" err="1"/>
              <a:t>hamma</a:t>
            </a:r>
            <a:r>
              <a:rPr lang="en-US" sz="2800" dirty="0"/>
              <a:t> </a:t>
            </a:r>
            <a:r>
              <a:rPr lang="en-US" sz="2800" dirty="0" err="1"/>
              <a:t>yoq</a:t>
            </a:r>
            <a:r>
              <a:rPr lang="en-US" sz="2800" dirty="0"/>
              <a:t> </a:t>
            </a:r>
            <a:r>
              <a:rPr lang="en-US" sz="2800" dirty="0" err="1"/>
              <a:t>daraxt</a:t>
            </a:r>
            <a:r>
              <a:rPr lang="en-US" sz="2800" dirty="0"/>
              <a:t>, </a:t>
            </a:r>
            <a:r>
              <a:rPr lang="en-US" sz="2800" dirty="0" err="1" smtClean="0"/>
              <a:t>buta</a:t>
            </a:r>
            <a:r>
              <a:rPr lang="uz-Latn-UZ" sz="2800" dirty="0" smtClean="0">
                <a:solidFill>
                  <a:srgbClr val="0070C0"/>
                </a:solidFill>
              </a:rPr>
              <a:t>lar</a:t>
            </a:r>
            <a:r>
              <a:rPr lang="uz-Latn-UZ" sz="2800" dirty="0" smtClean="0"/>
              <a:t> </a:t>
            </a:r>
            <a:r>
              <a:rPr lang="en-US" sz="2800" dirty="0" err="1" smtClean="0"/>
              <a:t>bo‘lgani</a:t>
            </a:r>
            <a:r>
              <a:rPr lang="en-US" sz="2800" dirty="0" smtClean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sovuq</a:t>
            </a:r>
            <a:r>
              <a:rPr lang="en-US" sz="2800" dirty="0"/>
              <a:t>. (A. </a:t>
            </a:r>
            <a:r>
              <a:rPr lang="en-US" sz="2800" dirty="0" err="1"/>
              <a:t>Yunusov</a:t>
            </a:r>
            <a:r>
              <a:rPr lang="en-US" sz="2800" dirty="0"/>
              <a:t>) </a:t>
            </a:r>
            <a:endParaRPr lang="uz-Latn-UZ" sz="2800" dirty="0" smtClean="0"/>
          </a:p>
          <a:p>
            <a:endParaRPr lang="uz-Latn-UZ" sz="2800" dirty="0" smtClean="0"/>
          </a:p>
          <a:p>
            <a:r>
              <a:rPr lang="en-US" sz="2800" dirty="0" smtClean="0"/>
              <a:t>2</a:t>
            </a:r>
            <a:r>
              <a:rPr lang="en-US" sz="2800" dirty="0"/>
              <a:t>. </a:t>
            </a:r>
            <a:r>
              <a:rPr lang="en-US" sz="2800" dirty="0" err="1"/>
              <a:t>Mehmon</a:t>
            </a:r>
            <a:r>
              <a:rPr lang="en-US" sz="2800" dirty="0"/>
              <a:t> </a:t>
            </a:r>
            <a:r>
              <a:rPr lang="en-US" sz="2800" dirty="0" err="1" smtClean="0"/>
              <a:t>jiddiy</a:t>
            </a:r>
            <a:r>
              <a:rPr lang="uz-Latn-UZ" sz="2800" dirty="0" smtClean="0">
                <a:solidFill>
                  <a:srgbClr val="0070C0"/>
                </a:solidFill>
              </a:rPr>
              <a:t>lash</a:t>
            </a:r>
            <a:r>
              <a:rPr lang="en-US" sz="2800" dirty="0" smtClean="0"/>
              <a:t>di</a:t>
            </a:r>
            <a:r>
              <a:rPr lang="en-US" sz="2800" dirty="0"/>
              <a:t>, </a:t>
            </a:r>
            <a:r>
              <a:rPr lang="en-US" sz="2800" dirty="0" err="1"/>
              <a:t>nimanidir</a:t>
            </a:r>
            <a:r>
              <a:rPr lang="en-US" sz="2800" dirty="0"/>
              <a:t> </a:t>
            </a:r>
            <a:r>
              <a:rPr lang="en-US" sz="2800" dirty="0" err="1" smtClean="0"/>
              <a:t>isbot</a:t>
            </a:r>
            <a:r>
              <a:rPr lang="uz-Latn-UZ" sz="2800" dirty="0" smtClean="0">
                <a:solidFill>
                  <a:srgbClr val="0070C0"/>
                </a:solidFill>
              </a:rPr>
              <a:t>la</a:t>
            </a:r>
            <a:r>
              <a:rPr lang="en-US" sz="2800" dirty="0" err="1" smtClean="0"/>
              <a:t>moqchiday</a:t>
            </a:r>
            <a:r>
              <a:rPr lang="en-US" sz="2800" dirty="0" smtClean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 smtClean="0"/>
              <a:t>kes</a:t>
            </a:r>
            <a:r>
              <a:rPr lang="uz-Latn-UZ" sz="2800" dirty="0" smtClean="0">
                <a:solidFill>
                  <a:srgbClr val="0070C0"/>
                </a:solidFill>
              </a:rPr>
              <a:t>kin</a:t>
            </a:r>
            <a:r>
              <a:rPr lang="en-US" sz="2800" dirty="0" smtClean="0"/>
              <a:t> gap</a:t>
            </a:r>
            <a:r>
              <a:rPr lang="uz-Latn-UZ" sz="2800" dirty="0" smtClean="0">
                <a:solidFill>
                  <a:srgbClr val="0070C0"/>
                </a:solidFill>
              </a:rPr>
              <a:t>ir</a:t>
            </a:r>
            <a:r>
              <a:rPr lang="en-US" sz="2800" dirty="0" smtClean="0"/>
              <a:t>di</a:t>
            </a:r>
            <a:r>
              <a:rPr lang="en-US" sz="2800" dirty="0"/>
              <a:t>. (M. </a:t>
            </a:r>
            <a:r>
              <a:rPr lang="en-US" sz="2800" dirty="0" err="1"/>
              <a:t>Tursunov</a:t>
            </a:r>
            <a:r>
              <a:rPr lang="en-US" sz="2800" dirty="0"/>
              <a:t>)</a:t>
            </a:r>
          </a:p>
          <a:p>
            <a:endParaRPr lang="uz-Latn-UZ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85" y="3766344"/>
            <a:ext cx="1249363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8400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571" y="1061355"/>
            <a:ext cx="55304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74- mashq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z-Latn-U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“O‘qituvchilar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va murabbiylar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kuni” mavzusida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matn tuzing.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z-Latn-U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Unda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tub va yasama so‘zlardan foydalaning.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1" y="1061355"/>
            <a:ext cx="59690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406001"/>
            <a:ext cx="3065684" cy="212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1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Latn-UZ" dirty="0" smtClean="0"/>
              <a:t>MUSTAHKAMLASH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832" y="914853"/>
            <a:ext cx="8597168" cy="369332"/>
          </a:xfrm>
        </p:spPr>
        <p:txBody>
          <a:bodyPr/>
          <a:lstStyle/>
          <a:p>
            <a:r>
              <a:rPr lang="en-US" sz="2400" dirty="0"/>
              <a:t>64- </a:t>
            </a:r>
            <a:r>
              <a:rPr lang="en-US" sz="2400" dirty="0" err="1"/>
              <a:t>mashq</a:t>
            </a:r>
            <a:r>
              <a:rPr lang="en-US" sz="2400" dirty="0"/>
              <a:t>. </a:t>
            </a:r>
            <a:r>
              <a:rPr lang="en-US" sz="2400" dirty="0" err="1"/>
              <a:t>Qo‘shimchalarni</a:t>
            </a:r>
            <a:r>
              <a:rPr lang="en-US" sz="2400" dirty="0"/>
              <a:t> </a:t>
            </a:r>
            <a:r>
              <a:rPr lang="en-US" sz="2400" dirty="0" err="1"/>
              <a:t>turiga</a:t>
            </a:r>
            <a:r>
              <a:rPr lang="en-US" sz="2400" dirty="0"/>
              <a:t> </a:t>
            </a:r>
            <a:r>
              <a:rPr lang="en-US" sz="2400" dirty="0" err="1"/>
              <a:t>qarab</a:t>
            </a:r>
            <a:r>
              <a:rPr lang="en-US" sz="2400" dirty="0"/>
              <a:t> </a:t>
            </a:r>
            <a:r>
              <a:rPr lang="en-US" sz="2400" dirty="0" err="1" smtClean="0"/>
              <a:t>jadvalga</a:t>
            </a:r>
            <a:r>
              <a:rPr lang="uz-Latn-UZ" sz="2400" dirty="0" smtClean="0"/>
              <a:t> </a:t>
            </a:r>
            <a:r>
              <a:rPr lang="en-US" sz="2400" dirty="0" err="1" smtClean="0"/>
              <a:t>joylashtiring</a:t>
            </a:r>
            <a:r>
              <a:rPr lang="en-US" sz="2400" dirty="0"/>
              <a:t>. 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20118"/>
              </p:ext>
            </p:extLst>
          </p:nvPr>
        </p:nvGraphicFramePr>
        <p:xfrm>
          <a:off x="335280" y="1420921"/>
          <a:ext cx="8503920" cy="35966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25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724719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449438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2174158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898877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623596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4348315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5073034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797754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uz-Latn-U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‘z yasovchi qo‘shimchalar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724719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449438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2174158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898877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623596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4348315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5073034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797754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 yasovchi qo‘shimchalar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72471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44943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217415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898877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62359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434831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507303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79775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-bon</a:t>
                      </a:r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r>
                        <a:rPr lang="uz-Latn-U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darvozabon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72471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44943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217415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898877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62359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434831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507303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79775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</a:t>
                      </a:r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r>
                        <a:rPr lang="uz-Latn-U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kitoblar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shunos</a:t>
                      </a:r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tilshunos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imiz</a:t>
                      </a:r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uyi</a:t>
                      </a:r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miz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-gi; kuzgi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-ib; kelib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-be; besabr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-ga; maktabga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-li; ilmli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-ona; mardona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-soz; soatsoz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9004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518160" y="1127760"/>
            <a:ext cx="2082800" cy="609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boshliq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518160" y="2062480"/>
            <a:ext cx="2082800" cy="609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boshla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18160" y="3058160"/>
            <a:ext cx="2082800" cy="609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bebosh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518160" y="4084320"/>
            <a:ext cx="2082800" cy="609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boshsiz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043680" y="2491232"/>
            <a:ext cx="134112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bosh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600960" y="1463040"/>
            <a:ext cx="1442720" cy="1320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00960" y="2367280"/>
            <a:ext cx="1442720" cy="4165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600960" y="2783840"/>
            <a:ext cx="1442720" cy="579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529840" y="2783840"/>
            <a:ext cx="1513840" cy="1656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4" b="11182"/>
          <a:stretch/>
        </p:blipFill>
        <p:spPr bwMode="auto">
          <a:xfrm>
            <a:off x="5847430" y="925026"/>
            <a:ext cx="3180080" cy="249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46800" y="1260306"/>
            <a:ext cx="13821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Farqini</a:t>
            </a:r>
          </a:p>
          <a:p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ayting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891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89368" y="937588"/>
            <a:ext cx="1364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dorboz</a:t>
            </a:r>
            <a:endParaRPr lang="ru-RU" sz="2800" dirty="0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121920" y="1199198"/>
            <a:ext cx="1950720" cy="955040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-boz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121920" y="3211513"/>
            <a:ext cx="2438400" cy="955040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-chan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89369" y="1823539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nayzaboz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35480" y="2949903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ishchan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35480" y="3904943"/>
            <a:ext cx="1502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o‘ychan</a:t>
            </a:r>
            <a:endParaRPr lang="ru-RU" sz="2800" dirty="0"/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4717424" y="1620814"/>
            <a:ext cx="1710407" cy="955040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-la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65778" y="1808637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ish</a:t>
            </a:r>
            <a:r>
              <a:rPr lang="en-US" sz="2800" kern="0" dirty="0" smtClean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86241" y="937588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gul</a:t>
            </a:r>
            <a:r>
              <a:rPr lang="en-US" sz="2800" kern="0" dirty="0" smtClean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465778" y="2643820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kern="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o‘z</a:t>
            </a:r>
            <a:r>
              <a:rPr lang="en-US" sz="2800" kern="0" dirty="0" smtClean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lang="ru-RU" sz="2800" dirty="0"/>
          </a:p>
        </p:txBody>
      </p:sp>
      <p:cxnSp>
        <p:nvCxnSpPr>
          <p:cNvPr id="21" name="Прямая со стрелкой 20"/>
          <p:cNvCxnSpPr>
            <a:stCxn id="11" idx="3"/>
            <a:endCxn id="4" idx="1"/>
          </p:cNvCxnSpPr>
          <p:nvPr/>
        </p:nvCxnSpPr>
        <p:spPr>
          <a:xfrm flipV="1">
            <a:off x="2072640" y="1199198"/>
            <a:ext cx="616728" cy="47752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3"/>
            <a:endCxn id="13" idx="1"/>
          </p:cNvCxnSpPr>
          <p:nvPr/>
        </p:nvCxnSpPr>
        <p:spPr>
          <a:xfrm>
            <a:off x="2072640" y="1676718"/>
            <a:ext cx="616729" cy="40843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539876" y="3233305"/>
            <a:ext cx="895604" cy="4557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6" idx="3"/>
          </p:cNvCxnSpPr>
          <p:nvPr/>
        </p:nvCxnSpPr>
        <p:spPr>
          <a:xfrm>
            <a:off x="6427831" y="2098334"/>
            <a:ext cx="872133" cy="72614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486631" y="2056598"/>
            <a:ext cx="799610" cy="3199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6" idx="3"/>
          </p:cNvCxnSpPr>
          <p:nvPr/>
        </p:nvCxnSpPr>
        <p:spPr>
          <a:xfrm flipV="1">
            <a:off x="6427831" y="1265238"/>
            <a:ext cx="872133" cy="83309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2" idx="3"/>
            <a:endCxn id="15" idx="1"/>
          </p:cNvCxnSpPr>
          <p:nvPr/>
        </p:nvCxnSpPr>
        <p:spPr>
          <a:xfrm>
            <a:off x="2560320" y="3689033"/>
            <a:ext cx="875160" cy="47752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7329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3840" y="1025240"/>
            <a:ext cx="8717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yasovchi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qo‘shimchalarga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bo‘linmay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tub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0263" y="2305655"/>
            <a:ext cx="11430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 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26765" y="2318971"/>
            <a:ext cx="148470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temirga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70990" y="2305655"/>
            <a:ext cx="198483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quyoshimiz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76755" y="3286662"/>
            <a:ext cx="80502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91164" y="3284171"/>
            <a:ext cx="94448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imiz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>
            <a:stCxn id="8" idx="2"/>
            <a:endCxn id="13" idx="0"/>
          </p:cNvCxnSpPr>
          <p:nvPr/>
        </p:nvCxnSpPr>
        <p:spPr>
          <a:xfrm>
            <a:off x="4069116" y="2842191"/>
            <a:ext cx="10154" cy="44447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963409" y="2828875"/>
            <a:ext cx="10154" cy="44447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7" y="3298529"/>
            <a:ext cx="1580514" cy="158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9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950" y="996133"/>
            <a:ext cx="8869680" cy="1292662"/>
          </a:xfrm>
        </p:spPr>
        <p:txBody>
          <a:bodyPr/>
          <a:lstStyle/>
          <a:p>
            <a:r>
              <a:rPr lang="uz-Latn-UZ" sz="2800" dirty="0" smtClean="0"/>
              <a:t>   </a:t>
            </a:r>
            <a:r>
              <a:rPr lang="en-US" sz="2800" dirty="0" err="1" smtClean="0"/>
              <a:t>Asosga</a:t>
            </a:r>
            <a:r>
              <a:rPr lang="en-US" sz="2800" dirty="0" smtClean="0"/>
              <a:t> </a:t>
            </a:r>
            <a:r>
              <a:rPr lang="en-US" sz="2800" dirty="0" err="1"/>
              <a:t>so‘z</a:t>
            </a:r>
            <a:r>
              <a:rPr lang="en-US" sz="2800" dirty="0"/>
              <a:t> </a:t>
            </a:r>
            <a:r>
              <a:rPr lang="en-US" sz="2800" dirty="0" err="1"/>
              <a:t>yasovchi</a:t>
            </a:r>
            <a:r>
              <a:rPr lang="en-US" sz="2800" dirty="0"/>
              <a:t> </a:t>
            </a:r>
            <a:r>
              <a:rPr lang="en-US" sz="2800" dirty="0" err="1"/>
              <a:t>qo‘shimchalar</a:t>
            </a:r>
            <a:r>
              <a:rPr lang="en-US" sz="2800" dirty="0"/>
              <a:t> </a:t>
            </a:r>
            <a:r>
              <a:rPr lang="en-US" sz="2800" dirty="0" err="1"/>
              <a:t>qo‘shilishi</a:t>
            </a:r>
            <a:r>
              <a:rPr lang="en-US" sz="2800" dirty="0"/>
              <a:t> </a:t>
            </a:r>
            <a:r>
              <a:rPr lang="en-US" sz="2800" dirty="0" err="1" smtClean="0"/>
              <a:t>orqali</a:t>
            </a:r>
            <a:r>
              <a:rPr lang="uz-Latn-UZ" sz="2800" dirty="0" smtClean="0"/>
              <a:t> </a:t>
            </a:r>
            <a:r>
              <a:rPr lang="en-US" sz="2800" dirty="0" err="1" smtClean="0"/>
              <a:t>hosil</a:t>
            </a:r>
            <a:r>
              <a:rPr lang="en-US" sz="2800" dirty="0" smtClean="0"/>
              <a:t> </a:t>
            </a:r>
            <a:r>
              <a:rPr lang="en-US" sz="2800" dirty="0" err="1"/>
              <a:t>qilingan</a:t>
            </a:r>
            <a:r>
              <a:rPr lang="en-US" sz="2800" dirty="0"/>
              <a:t> </a:t>
            </a:r>
            <a:r>
              <a:rPr lang="en-US" sz="2800" dirty="0" err="1"/>
              <a:t>yangi</a:t>
            </a:r>
            <a:r>
              <a:rPr lang="en-US" sz="2800" dirty="0"/>
              <a:t> </a:t>
            </a:r>
            <a:r>
              <a:rPr lang="en-US" sz="2800" dirty="0" err="1"/>
              <a:t>asos</a:t>
            </a:r>
            <a:r>
              <a:rPr lang="en-US" sz="2800" dirty="0"/>
              <a:t> </a:t>
            </a:r>
            <a:r>
              <a:rPr lang="en-US" sz="2800" b="1" dirty="0" err="1"/>
              <a:t>sodda</a:t>
            </a:r>
            <a:r>
              <a:rPr lang="en-US" sz="2800" b="1" dirty="0"/>
              <a:t> </a:t>
            </a:r>
            <a:r>
              <a:rPr lang="en-US" sz="2800" b="1" dirty="0" err="1"/>
              <a:t>yasama</a:t>
            </a:r>
            <a:r>
              <a:rPr lang="en-US" sz="2800" b="1" dirty="0"/>
              <a:t> </a:t>
            </a:r>
            <a:r>
              <a:rPr lang="en-US" sz="2800" b="1" dirty="0" err="1"/>
              <a:t>so‘zlar</a:t>
            </a:r>
            <a:r>
              <a:rPr lang="en-US" sz="2800" b="1" dirty="0"/>
              <a:t> </a:t>
            </a:r>
            <a:r>
              <a:rPr lang="en-US" sz="2800" dirty="0" err="1"/>
              <a:t>deyiladi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5920" y="2430186"/>
            <a:ext cx="22860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800" kern="0" dirty="0" err="1" smtClean="0">
                <a:solidFill>
                  <a:srgbClr val="231F20"/>
                </a:solidFill>
                <a:latin typeface="Arial"/>
                <a:cs typeface="Arial"/>
              </a:rPr>
              <a:t>temirchilik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4823" y="2426079"/>
            <a:ext cx="134524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kern="0" dirty="0" err="1">
                <a:solidFill>
                  <a:srgbClr val="231F20"/>
                </a:solidFill>
                <a:latin typeface="Arial"/>
                <a:cs typeface="Arial"/>
              </a:rPr>
              <a:t>toshloq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7734" y="2424133"/>
            <a:ext cx="153098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kern="0" dirty="0" err="1">
                <a:solidFill>
                  <a:srgbClr val="231F20"/>
                </a:solidFill>
                <a:latin typeface="Arial"/>
                <a:cs typeface="Arial"/>
              </a:rPr>
              <a:t>temirchi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04639" y="2434293"/>
            <a:ext cx="184537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kern="0" dirty="0" err="1">
                <a:solidFill>
                  <a:srgbClr val="231F20"/>
                </a:solidFill>
                <a:latin typeface="Arial"/>
                <a:cs typeface="Arial"/>
              </a:rPr>
              <a:t>serquyosh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4226" y="4376799"/>
            <a:ext cx="78579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z-Latn-UZ" sz="2800" kern="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lang="en-US" sz="2800" kern="0" dirty="0" err="1" smtClean="0">
                <a:solidFill>
                  <a:srgbClr val="231F20"/>
                </a:solidFill>
                <a:latin typeface="Arial"/>
                <a:cs typeface="Arial"/>
              </a:rPr>
              <a:t>loq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0326" y="4103821"/>
            <a:ext cx="76549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2800" kern="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lang="en-US" sz="2800" kern="0" dirty="0" smtClean="0">
                <a:solidFill>
                  <a:srgbClr val="231F20"/>
                </a:solidFill>
                <a:latin typeface="Arial"/>
                <a:cs typeface="Arial"/>
              </a:rPr>
              <a:t>chi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83790" y="3714802"/>
            <a:ext cx="123952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uz-Latn-UZ" sz="2800" kern="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lang="en-US" sz="2800" kern="0" dirty="0" err="1" smtClean="0">
                <a:solidFill>
                  <a:srgbClr val="231F20"/>
                </a:solidFill>
                <a:latin typeface="Arial"/>
                <a:cs typeface="Arial"/>
              </a:rPr>
              <a:t>chilik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14657" y="3272024"/>
            <a:ext cx="80502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z-Latn-UZ" sz="2800" kern="0" dirty="0" err="1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lang="en-US" sz="2800" kern="0" dirty="0" err="1" smtClean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endCxn id="10" idx="0"/>
          </p:cNvCxnSpPr>
          <p:nvPr/>
        </p:nvCxnSpPr>
        <p:spPr>
          <a:xfrm>
            <a:off x="5293396" y="2994259"/>
            <a:ext cx="10154" cy="72054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817172" y="2947353"/>
            <a:ext cx="0" cy="32416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9" idx="0"/>
          </p:cNvCxnSpPr>
          <p:nvPr/>
        </p:nvCxnSpPr>
        <p:spPr>
          <a:xfrm>
            <a:off x="2953072" y="2963447"/>
            <a:ext cx="0" cy="114037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067443" y="2953406"/>
            <a:ext cx="10196" cy="142339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90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ESDA TUTING!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9400" y="1097733"/>
            <a:ext cx="8732520" cy="1292662"/>
          </a:xfrm>
        </p:spPr>
        <p:txBody>
          <a:bodyPr/>
          <a:lstStyle/>
          <a:p>
            <a:r>
              <a:rPr lang="uz-Latn-UZ" sz="2800" dirty="0" smtClean="0"/>
              <a:t>   </a:t>
            </a:r>
            <a:r>
              <a:rPr lang="en-US" sz="2800" dirty="0" err="1" smtClean="0"/>
              <a:t>So‘zning</a:t>
            </a:r>
            <a:r>
              <a:rPr lang="en-US" sz="2800" dirty="0" smtClean="0"/>
              <a:t> </a:t>
            </a:r>
            <a:r>
              <a:rPr lang="en-US" sz="2800" dirty="0" err="1"/>
              <a:t>qo‘shimchalarsiz</a:t>
            </a:r>
            <a:r>
              <a:rPr lang="en-US" sz="2800" dirty="0"/>
              <a:t> </a:t>
            </a:r>
            <a:r>
              <a:rPr lang="en-US" sz="2800" dirty="0" err="1" smtClean="0"/>
              <a:t>qismi</a:t>
            </a:r>
            <a:r>
              <a:rPr lang="uz-Latn-UZ" sz="2800" dirty="0" smtClean="0"/>
              <a:t> </a:t>
            </a:r>
            <a:r>
              <a:rPr lang="en-US" sz="2800" b="1" dirty="0" err="1" smtClean="0"/>
              <a:t>asos</a:t>
            </a:r>
            <a:r>
              <a:rPr lang="en-US" sz="2800" dirty="0" smtClean="0"/>
              <a:t> </a:t>
            </a:r>
            <a:r>
              <a:rPr lang="en-US" sz="2800" dirty="0" err="1"/>
              <a:t>sanaladi</a:t>
            </a:r>
            <a:r>
              <a:rPr lang="en-US" sz="2800" dirty="0"/>
              <a:t>.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umumiy</a:t>
            </a:r>
            <a:r>
              <a:rPr lang="en-US" sz="2800" dirty="0"/>
              <a:t> </a:t>
            </a:r>
            <a:r>
              <a:rPr lang="en-US" sz="2800" dirty="0" err="1"/>
              <a:t>asosga</a:t>
            </a:r>
            <a:r>
              <a:rPr lang="en-US" sz="2800" dirty="0"/>
              <a:t> </a:t>
            </a:r>
            <a:r>
              <a:rPr lang="en-US" sz="2800" dirty="0" err="1"/>
              <a:t>ega</a:t>
            </a:r>
            <a:r>
              <a:rPr lang="en-US" sz="2800" dirty="0"/>
              <a:t> </a:t>
            </a:r>
            <a:r>
              <a:rPr lang="en-US" sz="2800" dirty="0" err="1"/>
              <a:t>bo‘lgan</a:t>
            </a:r>
            <a:r>
              <a:rPr lang="en-US" sz="2800" dirty="0"/>
              <a:t> </a:t>
            </a:r>
            <a:r>
              <a:rPr lang="en-US" sz="2800" dirty="0" err="1" smtClean="0"/>
              <a:t>so‘zlar</a:t>
            </a:r>
            <a:r>
              <a:rPr lang="uz-Latn-UZ" sz="2800" dirty="0" smtClean="0"/>
              <a:t> </a:t>
            </a:r>
            <a:r>
              <a:rPr lang="en-US" sz="2800" b="1" dirty="0" err="1" smtClean="0"/>
              <a:t>asosdosh</a:t>
            </a:r>
            <a:r>
              <a:rPr lang="en-US" sz="2800" dirty="0" smtClean="0"/>
              <a:t> </a:t>
            </a:r>
            <a:r>
              <a:rPr lang="en-US" sz="2800" dirty="0" err="1"/>
              <a:t>so‘zlar</a:t>
            </a:r>
            <a:r>
              <a:rPr lang="en-US" sz="2800" dirty="0"/>
              <a:t> </a:t>
            </a:r>
            <a:r>
              <a:rPr lang="en-US" sz="2800" dirty="0" err="1" smtClean="0"/>
              <a:t>sanaladi</a:t>
            </a:r>
            <a:r>
              <a:rPr lang="uz-Latn-UZ" sz="2800" dirty="0" smtClean="0"/>
              <a:t>.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25800" y="3151844"/>
            <a:ext cx="20150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kern="0" dirty="0" err="1" smtClean="0">
                <a:solidFill>
                  <a:srgbClr val="231F20"/>
                </a:solidFill>
                <a:latin typeface="Arial"/>
                <a:cs typeface="Arial"/>
              </a:rPr>
              <a:t>sertashvish</a:t>
            </a:r>
            <a:r>
              <a:rPr lang="en-US" sz="2800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25800" y="2330778"/>
            <a:ext cx="166423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kern="0" dirty="0" err="1">
                <a:solidFill>
                  <a:srgbClr val="231F20"/>
                </a:solidFill>
                <a:latin typeface="Arial"/>
                <a:cs typeface="Arial"/>
              </a:rPr>
              <a:t>tashvishli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25800" y="4014302"/>
            <a:ext cx="27441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kern="0" dirty="0" err="1">
                <a:solidFill>
                  <a:srgbClr val="231F20"/>
                </a:solidFill>
                <a:latin typeface="Arial"/>
                <a:cs typeface="Arial"/>
              </a:rPr>
              <a:t>tashvishlanmoq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2600" y="3192167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 err="1" smtClean="0">
                <a:solidFill>
                  <a:srgbClr val="231F20"/>
                </a:solidFill>
                <a:latin typeface="Arial"/>
                <a:cs typeface="Arial"/>
              </a:rPr>
              <a:t>tashvish</a:t>
            </a:r>
            <a:endParaRPr lang="ru-RU" dirty="0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2255520" y="2330778"/>
            <a:ext cx="680720" cy="2352982"/>
          </a:xfrm>
          <a:prstGeom prst="leftBrace">
            <a:avLst>
              <a:gd name="adj1" fmla="val 51617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30" y="2331087"/>
            <a:ext cx="13843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1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70-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3840" y="1026613"/>
            <a:ext cx="8615680" cy="615553"/>
          </a:xfrm>
        </p:spPr>
        <p:txBody>
          <a:bodyPr/>
          <a:lstStyle/>
          <a:p>
            <a:r>
              <a:rPr lang="uz-Latn-UZ" sz="2000" dirty="0" smtClean="0"/>
              <a:t>  </a:t>
            </a:r>
            <a:r>
              <a:rPr lang="en-US" sz="2000" dirty="0" err="1" smtClean="0"/>
              <a:t>Matnni</a:t>
            </a:r>
            <a:r>
              <a:rPr lang="en-US" sz="2000" dirty="0" smtClean="0"/>
              <a:t> </a:t>
            </a:r>
            <a:r>
              <a:rPr lang="en-US" sz="2000" dirty="0" err="1"/>
              <a:t>o‘qing</a:t>
            </a:r>
            <a:r>
              <a:rPr lang="en-US" sz="2000" dirty="0"/>
              <a:t>. Tub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yasama</a:t>
            </a:r>
            <a:r>
              <a:rPr lang="en-US" sz="2000" dirty="0"/>
              <a:t> </a:t>
            </a:r>
            <a:r>
              <a:rPr lang="en-US" sz="2000" dirty="0" err="1"/>
              <a:t>so‘zlarga</a:t>
            </a:r>
            <a:r>
              <a:rPr lang="en-US" sz="2000" dirty="0"/>
              <a:t> </a:t>
            </a:r>
            <a:r>
              <a:rPr lang="en-US" sz="2000" dirty="0" err="1"/>
              <a:t>izoh</a:t>
            </a:r>
            <a:r>
              <a:rPr lang="en-US" sz="2000" dirty="0"/>
              <a:t> </a:t>
            </a:r>
            <a:r>
              <a:rPr lang="en-US" sz="2000" dirty="0" err="1" smtClean="0"/>
              <a:t>bering</a:t>
            </a:r>
            <a:r>
              <a:rPr lang="en-US" sz="2000" dirty="0" smtClean="0"/>
              <a:t>.</a:t>
            </a:r>
            <a:r>
              <a:rPr lang="uz-Latn-UZ" sz="2000" dirty="0" smtClean="0"/>
              <a:t> </a:t>
            </a:r>
            <a:r>
              <a:rPr lang="en-US" sz="2000" dirty="0" err="1" smtClean="0"/>
              <a:t>Siz</a:t>
            </a:r>
            <a:r>
              <a:rPr lang="en-US" sz="2000" dirty="0" smtClean="0"/>
              <a:t> </a:t>
            </a:r>
            <a:r>
              <a:rPr lang="en-US" sz="2000" dirty="0"/>
              <a:t>ham </a:t>
            </a:r>
            <a:r>
              <a:rPr lang="en-US" sz="2000" dirty="0" err="1"/>
              <a:t>dor</a:t>
            </a:r>
            <a:r>
              <a:rPr lang="en-US" sz="2000" dirty="0"/>
              <a:t> </a:t>
            </a:r>
            <a:r>
              <a:rPr lang="en-US" sz="2000" dirty="0" err="1"/>
              <a:t>o‘yinini</a:t>
            </a:r>
            <a:r>
              <a:rPr lang="en-US" sz="2000" dirty="0"/>
              <a:t> </a:t>
            </a:r>
            <a:r>
              <a:rPr lang="en-US" sz="2000" dirty="0" err="1"/>
              <a:t>ko‘rganmisiz</a:t>
            </a:r>
            <a:r>
              <a:rPr lang="en-US" sz="2000" dirty="0"/>
              <a:t>? U </a:t>
            </a:r>
            <a:r>
              <a:rPr lang="en-US" sz="2000" dirty="0" err="1"/>
              <a:t>sizda</a:t>
            </a:r>
            <a:r>
              <a:rPr lang="en-US" sz="2000" dirty="0"/>
              <a:t> </a:t>
            </a:r>
            <a:r>
              <a:rPr lang="en-US" sz="2000" dirty="0" err="1"/>
              <a:t>qanday</a:t>
            </a:r>
            <a:r>
              <a:rPr lang="en-US" sz="2000" dirty="0"/>
              <a:t> </a:t>
            </a:r>
            <a:r>
              <a:rPr lang="en-US" sz="2000" dirty="0" err="1" smtClean="0"/>
              <a:t>taassurot</a:t>
            </a:r>
            <a:r>
              <a:rPr lang="uz-Latn-UZ" sz="2000" dirty="0" smtClean="0"/>
              <a:t> </a:t>
            </a:r>
            <a:r>
              <a:rPr lang="en-US" sz="2000" dirty="0" err="1" smtClean="0"/>
              <a:t>qoldirgan</a:t>
            </a:r>
            <a:r>
              <a:rPr lang="en-US" sz="2000" dirty="0"/>
              <a:t>?</a:t>
            </a:r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t="14335" b="15352"/>
          <a:stretch/>
        </p:blipFill>
        <p:spPr bwMode="auto">
          <a:xfrm>
            <a:off x="3424482" y="2000544"/>
            <a:ext cx="2337289" cy="160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0" y="3115495"/>
            <a:ext cx="2476500" cy="158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2" t="-194" r="3464" b="194"/>
          <a:stretch/>
        </p:blipFill>
        <p:spPr bwMode="auto">
          <a:xfrm>
            <a:off x="6410959" y="1492133"/>
            <a:ext cx="2428241" cy="167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710" y="2218532"/>
            <a:ext cx="3050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Tub: dor, bolalar...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0369" y="3619733"/>
            <a:ext cx="4295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Yasama: dorboz, bolalik...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4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Latn-UZ" dirty="0" smtClean="0"/>
              <a:t>71- mashq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474" y="1929371"/>
            <a:ext cx="117208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bozor</a:t>
            </a:r>
            <a:endParaRPr lang="ru-RU" sz="2800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475" y="2795481"/>
            <a:ext cx="114808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baliq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474" y="3703526"/>
            <a:ext cx="113709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uz-Latn-UZ" sz="2800" kern="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uz-Latn-UZ" sz="2800" kern="0" dirty="0" smtClean="0">
                <a:solidFill>
                  <a:schemeClr val="tx1"/>
                </a:solidFill>
                <a:latin typeface="Arial"/>
                <a:cs typeface="Arial"/>
              </a:rPr>
              <a:t>hoy </a:t>
            </a:r>
            <a:endParaRPr lang="ru-RU" sz="2800" kern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6048" y="1936404"/>
            <a:ext cx="217904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bozor</a:t>
            </a:r>
            <a:r>
              <a:rPr lang="uz-Latn-UZ" sz="2800" kern="0" dirty="0" smtClean="0">
                <a:solidFill>
                  <a:srgbClr val="FF0000"/>
                </a:solidFill>
                <a:latin typeface="Arial"/>
                <a:cs typeface="Arial"/>
              </a:rPr>
              <a:t>lik</a:t>
            </a:r>
            <a:endParaRPr lang="ru-RU" sz="2800" kern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3270" y="1933277"/>
            <a:ext cx="242741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bozor</a:t>
            </a:r>
            <a:r>
              <a:rPr lang="uz-Latn-UZ" sz="2800" kern="0" dirty="0" smtClean="0">
                <a:solidFill>
                  <a:srgbClr val="FF0000"/>
                </a:solidFill>
                <a:latin typeface="Arial"/>
                <a:cs typeface="Arial"/>
              </a:rPr>
              <a:t>chi</a:t>
            </a:r>
            <a:r>
              <a:rPr lang="uz-Latn-UZ" sz="2800" kern="0" dirty="0" smtClean="0">
                <a:solidFill>
                  <a:srgbClr val="0070C0"/>
                </a:solidFill>
                <a:latin typeface="Arial"/>
                <a:cs typeface="Arial"/>
              </a:rPr>
              <a:t>lar</a:t>
            </a:r>
            <a:endParaRPr lang="ru-RU" sz="2800" kern="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20877" y="2796962"/>
            <a:ext cx="21642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baliq</a:t>
            </a:r>
            <a:r>
              <a:rPr lang="uz-Latn-UZ" sz="2800" kern="0" dirty="0" smtClean="0">
                <a:solidFill>
                  <a:srgbClr val="FF0000"/>
                </a:solidFill>
                <a:latin typeface="Arial"/>
                <a:cs typeface="Arial"/>
              </a:rPr>
              <a:t>paz</a:t>
            </a:r>
            <a:endParaRPr lang="ru-RU" sz="2800" kern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2448" y="2796962"/>
            <a:ext cx="242741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baliq</a:t>
            </a:r>
            <a:r>
              <a:rPr lang="uz-Latn-UZ" sz="2800" kern="0" dirty="0" smtClean="0">
                <a:solidFill>
                  <a:srgbClr val="FF0000"/>
                </a:solidFill>
                <a:latin typeface="Arial"/>
                <a:cs typeface="Arial"/>
              </a:rPr>
              <a:t>xona</a:t>
            </a:r>
            <a:r>
              <a:rPr lang="uz-Latn-UZ" sz="2800" kern="0" dirty="0" smtClean="0">
                <a:solidFill>
                  <a:srgbClr val="0070C0"/>
                </a:solidFill>
                <a:latin typeface="Arial"/>
                <a:cs typeface="Arial"/>
              </a:rPr>
              <a:t>ga</a:t>
            </a:r>
            <a:endParaRPr lang="ru-RU" sz="2800" kern="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50720" y="3690132"/>
            <a:ext cx="223437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choy</a:t>
            </a:r>
            <a:r>
              <a:rPr lang="uz-Latn-UZ" sz="2800" kern="0" dirty="0" smtClean="0">
                <a:solidFill>
                  <a:srgbClr val="FF0000"/>
                </a:solidFill>
                <a:latin typeface="Arial"/>
                <a:cs typeface="Arial"/>
              </a:rPr>
              <a:t>xona</a:t>
            </a:r>
            <a:r>
              <a:rPr lang="uz-Latn-UZ" sz="2800" kern="0" dirty="0" smtClean="0">
                <a:solidFill>
                  <a:srgbClr val="0070C0"/>
                </a:solidFill>
                <a:latin typeface="Arial"/>
                <a:cs typeface="Arial"/>
              </a:rPr>
              <a:t>ga</a:t>
            </a:r>
            <a:endParaRPr lang="ru-RU" sz="2800" kern="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3270" y="3690132"/>
            <a:ext cx="242659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uz-Latn-UZ" sz="2800" kern="0" dirty="0" smtClean="0">
                <a:solidFill>
                  <a:schemeClr val="tx1"/>
                </a:solidFill>
                <a:latin typeface="Arial"/>
                <a:cs typeface="Arial"/>
              </a:rPr>
              <a:t>choy</a:t>
            </a:r>
            <a:r>
              <a:rPr lang="uz-Latn-UZ" sz="2800" kern="0" dirty="0" smtClean="0">
                <a:solidFill>
                  <a:srgbClr val="FF0000"/>
                </a:solidFill>
                <a:latin typeface="Arial"/>
                <a:cs typeface="Arial"/>
              </a:rPr>
              <a:t>xonachi</a:t>
            </a:r>
            <a:endParaRPr lang="ru-RU" sz="2800" kern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4560" y="975410"/>
            <a:ext cx="2635558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z-Latn-U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SO‘Z YASOVCHI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6640" y="1005865"/>
            <a:ext cx="29464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z-Latn-U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SHAKL YASOVCHI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>
            <a:stCxn id="4" idx="3"/>
          </p:cNvCxnSpPr>
          <p:nvPr/>
        </p:nvCxnSpPr>
        <p:spPr>
          <a:xfrm>
            <a:off x="1432559" y="2190981"/>
            <a:ext cx="518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194288" y="3965136"/>
            <a:ext cx="518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420556" y="3965136"/>
            <a:ext cx="518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185097" y="3045862"/>
            <a:ext cx="518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432560" y="3045862"/>
            <a:ext cx="518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185098" y="2194887"/>
            <a:ext cx="518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Равнобедренный треугольник 29"/>
          <p:cNvSpPr/>
          <p:nvPr/>
        </p:nvSpPr>
        <p:spPr>
          <a:xfrm>
            <a:off x="678687" y="975410"/>
            <a:ext cx="491746" cy="39699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4646363" y="1002745"/>
            <a:ext cx="491746" cy="396990"/>
          </a:xfrm>
          <a:prstGeom prst="triangl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547" y="2450453"/>
            <a:ext cx="1249436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16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6611</TotalTime>
  <Words>381</Words>
  <Application>Microsoft Office PowerPoint</Application>
  <PresentationFormat>Экран (16:9)</PresentationFormat>
  <Paragraphs>106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Open Sans Light</vt:lpstr>
      <vt:lpstr>Wingdings</vt:lpstr>
      <vt:lpstr>1_Office Theme</vt:lpstr>
      <vt:lpstr>Тема Office</vt:lpstr>
      <vt:lpstr>3_Office Theme</vt:lpstr>
      <vt:lpstr>4_Office Theme</vt:lpstr>
      <vt:lpstr>5_Office Theme</vt:lpstr>
      <vt:lpstr>Office Theme</vt:lpstr>
      <vt:lpstr>ONA TILI</vt:lpstr>
      <vt:lpstr>MUSTAHKAMLASH</vt:lpstr>
      <vt:lpstr>TOPSHIRIQ</vt:lpstr>
      <vt:lpstr>TOPSHIRIQ</vt:lpstr>
      <vt:lpstr>BILIB OLING!</vt:lpstr>
      <vt:lpstr>BILIB OLING!</vt:lpstr>
      <vt:lpstr>ESDA TUTING!</vt:lpstr>
      <vt:lpstr>70- mashq</vt:lpstr>
      <vt:lpstr>71- mashq</vt:lpstr>
      <vt:lpstr>72- mashq</vt:lpstr>
      <vt:lpstr>73- mashq</vt:lpstr>
      <vt:lpstr>73- mashq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610</cp:revision>
  <cp:lastPrinted>2020-08-26T14:49:45Z</cp:lastPrinted>
  <dcterms:created xsi:type="dcterms:W3CDTF">2020-04-11T16:25:36Z</dcterms:created>
  <dcterms:modified xsi:type="dcterms:W3CDTF">2020-09-24T04:45:06Z</dcterms:modified>
</cp:coreProperties>
</file>