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5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94" r:id="rId3"/>
    <p:sldMasterId id="2147483876" r:id="rId4"/>
    <p:sldMasterId id="2147483935" r:id="rId5"/>
    <p:sldMasterId id="2147483994" r:id="rId6"/>
  </p:sldMasterIdLst>
  <p:notesMasterIdLst>
    <p:notesMasterId r:id="rId19"/>
  </p:notesMasterIdLst>
  <p:handoutMasterIdLst>
    <p:handoutMasterId r:id="rId20"/>
  </p:handoutMasterIdLst>
  <p:sldIdLst>
    <p:sldId id="409" r:id="rId7"/>
    <p:sldId id="442" r:id="rId8"/>
    <p:sldId id="443" r:id="rId9"/>
    <p:sldId id="444" r:id="rId10"/>
    <p:sldId id="445" r:id="rId11"/>
    <p:sldId id="451" r:id="rId12"/>
    <p:sldId id="446" r:id="rId13"/>
    <p:sldId id="447" r:id="rId14"/>
    <p:sldId id="448" r:id="rId15"/>
    <p:sldId id="449" r:id="rId16"/>
    <p:sldId id="450" r:id="rId17"/>
    <p:sldId id="394" r:id="rId18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CCFFCC"/>
    <a:srgbClr val="FFCCFF"/>
    <a:srgbClr val="FFFFFF"/>
    <a:srgbClr val="CC3399"/>
    <a:srgbClr val="FF66CC"/>
    <a:srgbClr val="66FF33"/>
    <a:srgbClr val="66FFFF"/>
    <a:srgbClr val="DBE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840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9/22/2020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0063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0090"/>
          </a:xfrm>
        </p:spPr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3"/>
            <a:ext cx="7826817" cy="292676"/>
          </a:xfrm>
        </p:spPr>
        <p:txBody>
          <a:bodyPr lIns="0" tIns="0" rIns="0" bIns="0"/>
          <a:lstStyle>
            <a:lvl1pPr>
              <a:defRPr sz="190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30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0090"/>
          </a:xfrm>
        </p:spPr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5245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0090"/>
          </a:xfrm>
        </p:spPr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213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06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9438"/>
            <a:endParaRPr sz="2853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4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9438"/>
            <a:endParaRPr sz="2853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43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43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49438"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438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44943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719">
        <a:defRPr>
          <a:latin typeface="+mn-lt"/>
          <a:ea typeface="+mn-ea"/>
          <a:cs typeface="+mn-cs"/>
        </a:defRPr>
      </a:lvl2pPr>
      <a:lvl3pPr marL="1449438">
        <a:defRPr>
          <a:latin typeface="+mn-lt"/>
          <a:ea typeface="+mn-ea"/>
          <a:cs typeface="+mn-cs"/>
        </a:defRPr>
      </a:lvl3pPr>
      <a:lvl4pPr marL="2174158">
        <a:defRPr>
          <a:latin typeface="+mn-lt"/>
          <a:ea typeface="+mn-ea"/>
          <a:cs typeface="+mn-cs"/>
        </a:defRPr>
      </a:lvl4pPr>
      <a:lvl5pPr marL="2898877">
        <a:defRPr>
          <a:latin typeface="+mn-lt"/>
          <a:ea typeface="+mn-ea"/>
          <a:cs typeface="+mn-cs"/>
        </a:defRPr>
      </a:lvl5pPr>
      <a:lvl6pPr marL="3623596">
        <a:defRPr>
          <a:latin typeface="+mn-lt"/>
          <a:ea typeface="+mn-ea"/>
          <a:cs typeface="+mn-cs"/>
        </a:defRPr>
      </a:lvl6pPr>
      <a:lvl7pPr marL="4348315">
        <a:defRPr>
          <a:latin typeface="+mn-lt"/>
          <a:ea typeface="+mn-ea"/>
          <a:cs typeface="+mn-cs"/>
        </a:defRPr>
      </a:lvl7pPr>
      <a:lvl8pPr marL="5073034">
        <a:defRPr>
          <a:latin typeface="+mn-lt"/>
          <a:ea typeface="+mn-ea"/>
          <a:cs typeface="+mn-cs"/>
        </a:defRPr>
      </a:lvl8pPr>
      <a:lvl9pPr marL="57977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719">
        <a:defRPr>
          <a:latin typeface="+mn-lt"/>
          <a:ea typeface="+mn-ea"/>
          <a:cs typeface="+mn-cs"/>
        </a:defRPr>
      </a:lvl2pPr>
      <a:lvl3pPr marL="1449438">
        <a:defRPr>
          <a:latin typeface="+mn-lt"/>
          <a:ea typeface="+mn-ea"/>
          <a:cs typeface="+mn-cs"/>
        </a:defRPr>
      </a:lvl3pPr>
      <a:lvl4pPr marL="2174158">
        <a:defRPr>
          <a:latin typeface="+mn-lt"/>
          <a:ea typeface="+mn-ea"/>
          <a:cs typeface="+mn-cs"/>
        </a:defRPr>
      </a:lvl4pPr>
      <a:lvl5pPr marL="2898877">
        <a:defRPr>
          <a:latin typeface="+mn-lt"/>
          <a:ea typeface="+mn-ea"/>
          <a:cs typeface="+mn-cs"/>
        </a:defRPr>
      </a:lvl5pPr>
      <a:lvl6pPr marL="3623596">
        <a:defRPr>
          <a:latin typeface="+mn-lt"/>
          <a:ea typeface="+mn-ea"/>
          <a:cs typeface="+mn-cs"/>
        </a:defRPr>
      </a:lvl6pPr>
      <a:lvl7pPr marL="4348315">
        <a:defRPr>
          <a:latin typeface="+mn-lt"/>
          <a:ea typeface="+mn-ea"/>
          <a:cs typeface="+mn-cs"/>
        </a:defRPr>
      </a:lvl7pPr>
      <a:lvl8pPr marL="5073034">
        <a:defRPr>
          <a:latin typeface="+mn-lt"/>
          <a:ea typeface="+mn-ea"/>
          <a:cs typeface="+mn-cs"/>
        </a:defRPr>
      </a:lvl8pPr>
      <a:lvl9pPr marL="57977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22135" y="1688941"/>
            <a:ext cx="7838539" cy="2757752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QO‘SHIMCHALAR TASNIFI. SO‘Z YASOVCHI QO‘SHIMCHALAR</a:t>
            </a:r>
            <a:endParaRPr lang="ru-RU" sz="3600" b="1" dirty="0">
              <a:solidFill>
                <a:srgbClr val="0070C0"/>
              </a:solidFill>
            </a:endParaRPr>
          </a:p>
          <a:p>
            <a:pPr marL="20853" algn="ctr" defTabSz="653107">
              <a:spcBef>
                <a:spcPts val="125"/>
              </a:spcBef>
            </a:pPr>
            <a:endParaRPr lang="uz-Latn-UZ" sz="3600" b="1" i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18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2800" i="1" dirty="0" smtClean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ru-RU" sz="28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27" y="3250001"/>
            <a:ext cx="3643189" cy="16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1636" y="2421709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66-</a:t>
            </a:r>
            <a:r>
              <a:rPr lang="uz-Latn-UZ" sz="4000" dirty="0" smtClean="0"/>
              <a:t> </a:t>
            </a:r>
            <a:r>
              <a:rPr lang="en-US" sz="4000" dirty="0" err="1" smtClean="0"/>
              <a:t>mashq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89368" y="937588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gul</a:t>
            </a:r>
            <a:r>
              <a:rPr lang="en-US" sz="2800" kern="0" dirty="0" smtClean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endParaRPr lang="ru-RU" sz="2800" dirty="0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514633" y="1199198"/>
            <a:ext cx="1375125" cy="95504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-li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514635" y="3211513"/>
            <a:ext cx="1375125" cy="95504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-la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89369" y="1823539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aql</a:t>
            </a:r>
            <a:r>
              <a:rPr lang="en-US" sz="2800" kern="0" dirty="0" smtClean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85362" y="2971695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ish</a:t>
            </a:r>
            <a:r>
              <a:rPr lang="en-US" sz="2800" kern="0" dirty="0" smtClean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12630" y="4035466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o‘y</a:t>
            </a:r>
            <a:r>
              <a:rPr lang="en-US" sz="2800" kern="0" dirty="0" smtClean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lang="ru-RU" sz="2800" dirty="0"/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4717424" y="1620814"/>
            <a:ext cx="1710407" cy="95504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-illa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86241" y="1808637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g‘ing‘il</a:t>
            </a:r>
            <a:r>
              <a:rPr lang="en-US" sz="2800" kern="0" dirty="0" smtClean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86241" y="937588"/>
            <a:ext cx="1406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chirqil</a:t>
            </a:r>
            <a:r>
              <a:rPr lang="en-US" sz="2800" kern="0" dirty="0" smtClean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286241" y="2643820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kern="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hovul</a:t>
            </a:r>
            <a:r>
              <a:rPr lang="en-US" sz="2800" kern="0" dirty="0" smtClean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lang="uz-Latn-UZ" sz="2800" kern="0" dirty="0" smtClean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endParaRPr lang="ru-RU" sz="2800" dirty="0"/>
          </a:p>
        </p:txBody>
      </p:sp>
      <p:cxnSp>
        <p:nvCxnSpPr>
          <p:cNvPr id="21" name="Прямая со стрелкой 20"/>
          <p:cNvCxnSpPr>
            <a:stCxn id="11" idx="3"/>
            <a:endCxn id="4" idx="1"/>
          </p:cNvCxnSpPr>
          <p:nvPr/>
        </p:nvCxnSpPr>
        <p:spPr>
          <a:xfrm flipV="1">
            <a:off x="1889758" y="1199198"/>
            <a:ext cx="799610" cy="47752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3"/>
            <a:endCxn id="13" idx="1"/>
          </p:cNvCxnSpPr>
          <p:nvPr/>
        </p:nvCxnSpPr>
        <p:spPr>
          <a:xfrm>
            <a:off x="1889758" y="1676718"/>
            <a:ext cx="799611" cy="40843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4" idx="1"/>
          </p:cNvCxnSpPr>
          <p:nvPr/>
        </p:nvCxnSpPr>
        <p:spPr>
          <a:xfrm flipV="1">
            <a:off x="1889758" y="3233305"/>
            <a:ext cx="895604" cy="4557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6" idx="3"/>
            <a:endCxn id="20" idx="1"/>
          </p:cNvCxnSpPr>
          <p:nvPr/>
        </p:nvCxnSpPr>
        <p:spPr>
          <a:xfrm>
            <a:off x="6427831" y="2098334"/>
            <a:ext cx="858410" cy="80709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7" idx="1"/>
          </p:cNvCxnSpPr>
          <p:nvPr/>
        </p:nvCxnSpPr>
        <p:spPr>
          <a:xfrm flipV="1">
            <a:off x="6486631" y="2070247"/>
            <a:ext cx="799610" cy="3199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6" idx="3"/>
          </p:cNvCxnSpPr>
          <p:nvPr/>
        </p:nvCxnSpPr>
        <p:spPr>
          <a:xfrm flipV="1">
            <a:off x="6427831" y="1265238"/>
            <a:ext cx="872133" cy="83309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2" idx="3"/>
            <a:endCxn id="15" idx="1"/>
          </p:cNvCxnSpPr>
          <p:nvPr/>
        </p:nvCxnSpPr>
        <p:spPr>
          <a:xfrm>
            <a:off x="1889760" y="3689033"/>
            <a:ext cx="922870" cy="60804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7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68-</a:t>
            </a:r>
            <a:r>
              <a:rPr lang="uz-Latn-UZ" dirty="0" smtClean="0"/>
              <a:t> </a:t>
            </a:r>
            <a:r>
              <a:rPr lang="en-US" dirty="0" err="1" smtClean="0"/>
              <a:t>mashq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471" y="1798773"/>
            <a:ext cx="7190009" cy="2016258"/>
          </a:xfrm>
        </p:spPr>
        <p:txBody>
          <a:bodyPr/>
          <a:lstStyle/>
          <a:p>
            <a:r>
              <a:rPr lang="en-US" sz="2800" dirty="0" smtClean="0"/>
              <a:t>1. </a:t>
            </a:r>
            <a:r>
              <a:rPr lang="en-US" sz="2800" dirty="0" err="1" smtClean="0"/>
              <a:t>Qorday</a:t>
            </a:r>
            <a:r>
              <a:rPr lang="en-US" sz="2800" dirty="0" smtClean="0"/>
              <a:t> </a:t>
            </a:r>
            <a:r>
              <a:rPr lang="en-US" sz="2800" dirty="0" err="1" smtClean="0"/>
              <a:t>oppoq</a:t>
            </a:r>
            <a:r>
              <a:rPr lang="en-US" sz="2800" dirty="0" smtClean="0"/>
              <a:t>, </a:t>
            </a:r>
            <a:r>
              <a:rPr lang="en-US" sz="2800" dirty="0" err="1" smtClean="0"/>
              <a:t>parday</a:t>
            </a:r>
            <a:r>
              <a:rPr lang="en-US" sz="2800" dirty="0" smtClean="0"/>
              <a:t> </a:t>
            </a:r>
            <a:r>
              <a:rPr lang="en-US" sz="2800" dirty="0" err="1" smtClean="0"/>
              <a:t>yumshoq</a:t>
            </a:r>
            <a:r>
              <a:rPr lang="en-US" sz="2800" dirty="0" smtClean="0"/>
              <a:t>. </a:t>
            </a:r>
            <a:endParaRPr lang="uz-Latn-UZ" sz="2800" dirty="0" smtClean="0"/>
          </a:p>
          <a:p>
            <a:r>
              <a:rPr lang="en-US" sz="2800" dirty="0" smtClean="0"/>
              <a:t>2. </a:t>
            </a:r>
            <a:r>
              <a:rPr lang="en-US" sz="2800" dirty="0" err="1" smtClean="0"/>
              <a:t>Qat-qat</a:t>
            </a:r>
            <a:r>
              <a:rPr lang="en-US" sz="2800" dirty="0" smtClean="0"/>
              <a:t> </a:t>
            </a:r>
            <a:r>
              <a:rPr lang="en-US" sz="2800" dirty="0" err="1" smtClean="0"/>
              <a:t>quloq</a:t>
            </a:r>
            <a:r>
              <a:rPr lang="en-US" sz="2800" dirty="0" smtClean="0"/>
              <a:t>, </a:t>
            </a:r>
            <a:r>
              <a:rPr lang="en-US" sz="2800" dirty="0" err="1" smtClean="0"/>
              <a:t>dum</a:t>
            </a:r>
            <a:r>
              <a:rPr lang="uz-Latn-UZ" sz="2800" dirty="0" smtClean="0"/>
              <a:t>-</a:t>
            </a:r>
            <a:r>
              <a:rPr lang="en-US" sz="2800" dirty="0" err="1" smtClean="0"/>
              <a:t>dumaloq</a:t>
            </a:r>
            <a:r>
              <a:rPr lang="en-US" sz="2800" dirty="0" smtClean="0"/>
              <a:t>. </a:t>
            </a:r>
            <a:endParaRPr lang="uz-Latn-UZ" sz="2800" dirty="0" smtClean="0"/>
          </a:p>
          <a:p>
            <a:r>
              <a:rPr lang="en-US" sz="2800" dirty="0" smtClean="0"/>
              <a:t>3. </a:t>
            </a:r>
            <a:r>
              <a:rPr lang="en-US" sz="2800" dirty="0" err="1" smtClean="0"/>
              <a:t>Qush</a:t>
            </a:r>
            <a:r>
              <a:rPr lang="en-US" sz="2800" dirty="0" smtClean="0"/>
              <a:t> </a:t>
            </a:r>
            <a:r>
              <a:rPr lang="en-US" sz="2800" dirty="0" err="1" smtClean="0"/>
              <a:t>emas</a:t>
            </a:r>
            <a:r>
              <a:rPr lang="en-US" sz="2800" dirty="0" smtClean="0"/>
              <a:t>, </a:t>
            </a:r>
            <a:r>
              <a:rPr lang="en-US" sz="2800" dirty="0" err="1" smtClean="0"/>
              <a:t>qanoti</a:t>
            </a:r>
            <a:r>
              <a:rPr lang="en-US" sz="2800" dirty="0" smtClean="0"/>
              <a:t> </a:t>
            </a:r>
            <a:r>
              <a:rPr lang="en-US" sz="2800" dirty="0" err="1" smtClean="0"/>
              <a:t>bor</a:t>
            </a:r>
            <a:r>
              <a:rPr lang="en-US" sz="2800" dirty="0" smtClean="0"/>
              <a:t>, </a:t>
            </a:r>
            <a:r>
              <a:rPr lang="en-US" sz="2800" dirty="0" err="1" smtClean="0"/>
              <a:t>chiroyli</a:t>
            </a:r>
            <a:r>
              <a:rPr lang="en-US" sz="2800" dirty="0" smtClean="0"/>
              <a:t> </a:t>
            </a:r>
            <a:r>
              <a:rPr lang="en-US" sz="2800" dirty="0" err="1" smtClean="0"/>
              <a:t>savlati</a:t>
            </a:r>
            <a:r>
              <a:rPr lang="en-US" sz="2800" dirty="0" smtClean="0"/>
              <a:t> bor. </a:t>
            </a:r>
            <a:r>
              <a:rPr lang="en-US" sz="2800" dirty="0" err="1" smtClean="0"/>
              <a:t>Unga</a:t>
            </a:r>
            <a:r>
              <a:rPr lang="uz-Latn-UZ" sz="2800" dirty="0" smtClean="0"/>
              <a:t> </a:t>
            </a:r>
            <a:r>
              <a:rPr lang="en-US" sz="2800" dirty="0" err="1" smtClean="0"/>
              <a:t>lochin</a:t>
            </a:r>
            <a:r>
              <a:rPr lang="en-US" sz="2800" dirty="0" smtClean="0"/>
              <a:t> </a:t>
            </a:r>
            <a:r>
              <a:rPr lang="en-US" sz="2800" dirty="0" err="1" smtClean="0"/>
              <a:t>yetolmas</a:t>
            </a:r>
            <a:r>
              <a:rPr lang="en-US" sz="2800" dirty="0" smtClean="0"/>
              <a:t>, </a:t>
            </a:r>
            <a:r>
              <a:rPr lang="en-US" sz="2800" dirty="0" err="1" smtClean="0"/>
              <a:t>yengilmas</a:t>
            </a:r>
            <a:r>
              <a:rPr lang="en-US" sz="2800" dirty="0" smtClean="0"/>
              <a:t> </a:t>
            </a:r>
            <a:r>
              <a:rPr lang="en-US" sz="2800" dirty="0" err="1" smtClean="0"/>
              <a:t>quvvati</a:t>
            </a:r>
            <a:r>
              <a:rPr lang="en-US" sz="2800" dirty="0" smtClean="0"/>
              <a:t> bor.</a:t>
            </a:r>
            <a:endParaRPr lang="uz-Latn-UZ" sz="2800" dirty="0" smtClean="0"/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960" y="964874"/>
            <a:ext cx="8666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1902" kern="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uz-Latn-UZ" sz="2000" kern="0" dirty="0" smtClean="0">
                <a:solidFill>
                  <a:srgbClr val="231F20"/>
                </a:solidFill>
                <a:latin typeface="Arial"/>
                <a:cs typeface="Arial"/>
              </a:rPr>
              <a:t>Topishmoqlarni </a:t>
            </a:r>
            <a:r>
              <a:rPr lang="uz-Latn-UZ" sz="2000" kern="0" dirty="0">
                <a:solidFill>
                  <a:srgbClr val="231F20"/>
                </a:solidFill>
                <a:latin typeface="Arial"/>
                <a:cs typeface="Arial"/>
              </a:rPr>
              <a:t>o‘qib, javobini toping. Yasama </a:t>
            </a:r>
            <a:r>
              <a:rPr lang="uz-Latn-UZ" sz="2000" kern="0" dirty="0" smtClean="0">
                <a:solidFill>
                  <a:srgbClr val="231F20"/>
                </a:solidFill>
                <a:latin typeface="Arial"/>
                <a:cs typeface="Arial"/>
              </a:rPr>
              <a:t>so‘zlarni aniqlang </a:t>
            </a:r>
            <a:r>
              <a:rPr lang="en-US" sz="20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latin typeface="Arial"/>
                <a:cs typeface="Arial"/>
              </a:rPr>
              <a:t>va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latin typeface="Arial"/>
                <a:cs typeface="Arial"/>
              </a:rPr>
              <a:t>ulardagi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latin typeface="Arial"/>
                <a:cs typeface="Arial"/>
              </a:rPr>
              <a:t>so‘z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latin typeface="Arial"/>
                <a:cs typeface="Arial"/>
              </a:rPr>
              <a:t>yasovchi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latin typeface="Arial"/>
                <a:cs typeface="Arial"/>
              </a:rPr>
              <a:t>qo‘shimchalarni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latin typeface="Arial"/>
                <a:cs typeface="Arial"/>
              </a:rPr>
              <a:t>belgilang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69" y="3824913"/>
            <a:ext cx="10810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7" t="28895" r="5719" b="25482"/>
          <a:stretch/>
        </p:blipFill>
        <p:spPr bwMode="auto">
          <a:xfrm>
            <a:off x="4724400" y="3842698"/>
            <a:ext cx="215392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9" y="3831101"/>
            <a:ext cx="1857595" cy="104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467350" y="2220806"/>
            <a:ext cx="2501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52035" y="2627206"/>
            <a:ext cx="2501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17160" y="3074246"/>
            <a:ext cx="2501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60141" y="1573710"/>
            <a:ext cx="100540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taroq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0140" y="2118116"/>
            <a:ext cx="100540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iliq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60140" y="2641336"/>
            <a:ext cx="100540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iboli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4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494" y="1000407"/>
            <a:ext cx="78792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64- mashq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Qo‘shimchalarni 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turiga qarab jadvalga</a:t>
            </a:r>
          </a:p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joylashtiring.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1" y="1061355"/>
            <a:ext cx="5969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304701"/>
              </p:ext>
            </p:extLst>
          </p:nvPr>
        </p:nvGraphicFramePr>
        <p:xfrm>
          <a:off x="335280" y="1969561"/>
          <a:ext cx="8503920" cy="792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5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‘z yasovchi qo‘shimchalar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 yasovchi qo‘shimchalar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-bon, -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shunos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-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imiz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2214" y="3098788"/>
            <a:ext cx="8204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69-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Aqlli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bola —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manzur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en-US" sz="4000" dirty="0"/>
              <a:t>T</a:t>
            </a:r>
            <a:r>
              <a:rPr lang="uz-Latn-UZ" sz="4000" dirty="0" smtClean="0"/>
              <a:t>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152" y="965653"/>
            <a:ext cx="8597168" cy="1107996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uz-Latn-UZ" sz="2400" dirty="0" smtClean="0"/>
              <a:t>   </a:t>
            </a:r>
            <a:r>
              <a:rPr lang="en-US" sz="2400" dirty="0" err="1"/>
              <a:t>Berilgan</a:t>
            </a:r>
            <a:r>
              <a:rPr lang="en-US" sz="2400" dirty="0"/>
              <a:t> </a:t>
            </a:r>
            <a:r>
              <a:rPr lang="en-US" sz="2400" dirty="0" err="1"/>
              <a:t>so‘zlarning</a:t>
            </a:r>
            <a:r>
              <a:rPr lang="en-US" sz="2400" dirty="0"/>
              <a:t> </a:t>
            </a:r>
            <a:r>
              <a:rPr lang="en-US" sz="2400" dirty="0" err="1"/>
              <a:t>asos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qo‘shimchalarini</a:t>
            </a:r>
            <a:r>
              <a:rPr lang="en-US" sz="2400" dirty="0"/>
              <a:t> </a:t>
            </a:r>
            <a:r>
              <a:rPr lang="en-US" sz="2400" dirty="0" err="1"/>
              <a:t>aniqlang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Qo‘shimchalarning</a:t>
            </a:r>
            <a:r>
              <a:rPr lang="en-US" sz="2400" dirty="0"/>
              <a:t> </a:t>
            </a:r>
            <a:r>
              <a:rPr lang="en-US" sz="2400" dirty="0" err="1"/>
              <a:t>asos</a:t>
            </a:r>
            <a:r>
              <a:rPr lang="en-US" sz="2400" dirty="0"/>
              <a:t> </a:t>
            </a:r>
            <a:r>
              <a:rPr lang="en-US" sz="2400" dirty="0" err="1"/>
              <a:t>ma’nosidan</a:t>
            </a:r>
            <a:r>
              <a:rPr lang="en-US" sz="2400" dirty="0"/>
              <a:t> </a:t>
            </a:r>
            <a:r>
              <a:rPr lang="en-US" sz="2400" dirty="0" err="1"/>
              <a:t>yangi</a:t>
            </a:r>
            <a:r>
              <a:rPr lang="en-US" sz="2400" dirty="0"/>
              <a:t> </a:t>
            </a:r>
            <a:r>
              <a:rPr lang="en-US" sz="2400" dirty="0" err="1"/>
              <a:t>ma’no</a:t>
            </a:r>
            <a:r>
              <a:rPr lang="en-US" sz="2400" dirty="0"/>
              <a:t> </a:t>
            </a:r>
            <a:r>
              <a:rPr lang="en-US" sz="2400" dirty="0" err="1"/>
              <a:t>hosil</a:t>
            </a:r>
            <a:r>
              <a:rPr lang="en-US" sz="2400" dirty="0"/>
              <a:t> </a:t>
            </a:r>
            <a:r>
              <a:rPr lang="en-US" sz="2400" dirty="0" err="1"/>
              <a:t>qilayotgan</a:t>
            </a:r>
            <a:r>
              <a:rPr lang="en-US" sz="2400" dirty="0"/>
              <a:t> </a:t>
            </a:r>
            <a:r>
              <a:rPr lang="en-US" sz="2400" dirty="0" err="1" smtClean="0"/>
              <a:t>yoki</a:t>
            </a:r>
            <a:r>
              <a:rPr lang="uz-Latn-UZ" sz="2400" dirty="0" smtClean="0"/>
              <a:t>   </a:t>
            </a:r>
            <a:r>
              <a:rPr lang="en-US" sz="2400" dirty="0" err="1" smtClean="0"/>
              <a:t>qilmayotganini</a:t>
            </a:r>
            <a:r>
              <a:rPr lang="en-US" sz="2400" dirty="0" smtClean="0"/>
              <a:t> </a:t>
            </a:r>
            <a:r>
              <a:rPr lang="en-US" sz="2400" dirty="0" err="1" smtClean="0"/>
              <a:t>ayting</a:t>
            </a:r>
            <a:r>
              <a:rPr lang="uz-Latn-UZ" sz="2400" dirty="0" smtClean="0"/>
              <a:t>.</a:t>
            </a:r>
            <a:endParaRPr lang="en-US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6305" y="3451996"/>
            <a:ext cx="2804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z-Latn-UZ" sz="3600" kern="0" dirty="0" smtClean="0">
                <a:solidFill>
                  <a:srgbClr val="231F20"/>
                </a:solidFill>
                <a:latin typeface="Arial"/>
                <a:cs typeface="Arial"/>
              </a:rPr>
              <a:t>gullar</a:t>
            </a:r>
            <a:r>
              <a:rPr lang="en-US" sz="3600" kern="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ru-RU" sz="3600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9867" y="2447874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kern="0" dirty="0" smtClean="0">
                <a:solidFill>
                  <a:srgbClr val="231F20"/>
                </a:solidFill>
                <a:latin typeface="Arial"/>
                <a:cs typeface="Arial"/>
              </a:rPr>
              <a:t>Oqla,</a:t>
            </a:r>
            <a:r>
              <a:rPr lang="en-US" sz="36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34930" y="2447873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kern="0" dirty="0" smtClean="0">
                <a:solidFill>
                  <a:srgbClr val="231F20"/>
                </a:solidFill>
                <a:latin typeface="Arial"/>
                <a:cs typeface="Arial"/>
              </a:rPr>
              <a:t>gul</a:t>
            </a:r>
            <a:r>
              <a:rPr lang="en-US" sz="3600" kern="0" dirty="0" smtClean="0">
                <a:solidFill>
                  <a:srgbClr val="231F20"/>
                </a:solidFill>
                <a:latin typeface="Arial"/>
                <a:cs typeface="Arial"/>
              </a:rPr>
              <a:t>chi</a:t>
            </a:r>
            <a:r>
              <a:rPr lang="en-US" sz="3600" kern="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7452" y="2447872"/>
            <a:ext cx="2377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uz-Latn-UZ" sz="3600" kern="0" dirty="0" smtClean="0">
                <a:solidFill>
                  <a:srgbClr val="231F20"/>
                </a:solidFill>
                <a:latin typeface="Arial"/>
                <a:cs typeface="Arial"/>
              </a:rPr>
              <a:t>xizmat</a:t>
            </a:r>
            <a:r>
              <a:rPr lang="en-US" sz="3600" kern="0" dirty="0" smtClean="0">
                <a:solidFill>
                  <a:srgbClr val="231F20"/>
                </a:solidFill>
                <a:latin typeface="Arial"/>
                <a:cs typeface="Arial"/>
              </a:rPr>
              <a:t>chi</a:t>
            </a:r>
            <a:r>
              <a:rPr lang="en-US" sz="3600" kern="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6721" y="3452265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uz-Latn-UZ" sz="3600" kern="0" dirty="0" smtClean="0">
                <a:solidFill>
                  <a:srgbClr val="231F20"/>
                </a:solidFill>
                <a:latin typeface="Arial"/>
                <a:cs typeface="Arial"/>
              </a:rPr>
              <a:t>gulni</a:t>
            </a:r>
            <a:r>
              <a:rPr lang="en-US" sz="3600" kern="0" dirty="0" smtClean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en-US" sz="20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dirty="0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830866" y="2355409"/>
            <a:ext cx="648256" cy="230286"/>
          </a:xfrm>
          <a:prstGeom prst="curved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2092464" y="2316892"/>
            <a:ext cx="697291" cy="241727"/>
          </a:xfrm>
          <a:prstGeom prst="curved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624478" y="2224396"/>
            <a:ext cx="1292962" cy="365760"/>
          </a:xfrm>
          <a:prstGeom prst="curved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691933" y="3346180"/>
            <a:ext cx="646481" cy="256542"/>
          </a:xfrm>
          <a:prstGeom prst="curved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1985957" y="3370040"/>
            <a:ext cx="581097" cy="256542"/>
          </a:xfrm>
          <a:prstGeom prst="curved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479122" y="2979104"/>
            <a:ext cx="2814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13552" y="2948624"/>
            <a:ext cx="562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917440" y="2974976"/>
            <a:ext cx="562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338414" y="4017328"/>
            <a:ext cx="2814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17854" y="4017328"/>
            <a:ext cx="3913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80" y="2006609"/>
            <a:ext cx="2175193" cy="217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95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Latn-UZ" dirty="0" smtClean="0"/>
              <a:t>QO‘SHIMCHALAR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0720" y="1412240"/>
            <a:ext cx="3119120" cy="103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So‘z yasovchi qo‘shimchalar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3520" y="1391920"/>
            <a:ext cx="3119120" cy="103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Shakl yasovchi qo‘shimchalar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>
            <a:endCxn id="5" idx="0"/>
          </p:cNvCxnSpPr>
          <p:nvPr/>
        </p:nvCxnSpPr>
        <p:spPr>
          <a:xfrm>
            <a:off x="4450080" y="843280"/>
            <a:ext cx="2413000" cy="5486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240280" y="843280"/>
            <a:ext cx="2209800" cy="5486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85140" y="2579720"/>
            <a:ext cx="3510280" cy="193899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chasining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qo‘shilishidan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rangga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uz-Latn-UZ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ma’noli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30800" y="2548320"/>
            <a:ext cx="3830320" cy="156966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asosiga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Latn-UZ" dirty="0" smtClean="0"/>
              <a:t>62- mashq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072" y="996133"/>
            <a:ext cx="7826817" cy="307777"/>
          </a:xfrm>
        </p:spPr>
        <p:txBody>
          <a:bodyPr/>
          <a:lstStyle/>
          <a:p>
            <a:r>
              <a:rPr lang="en-US" sz="2000" dirty="0" err="1"/>
              <a:t>Ajratib</a:t>
            </a:r>
            <a:r>
              <a:rPr lang="en-US" sz="2000" dirty="0"/>
              <a:t> </a:t>
            </a:r>
            <a:r>
              <a:rPr lang="en-US" sz="2000" dirty="0" err="1"/>
              <a:t>ko‘rsatilgan</a:t>
            </a:r>
            <a:r>
              <a:rPr lang="en-US" sz="2000" dirty="0"/>
              <a:t> </a:t>
            </a:r>
            <a:r>
              <a:rPr lang="en-US" sz="2000" dirty="0" err="1"/>
              <a:t>so‘zlardagi</a:t>
            </a:r>
            <a:r>
              <a:rPr lang="en-US" sz="2000" dirty="0"/>
              <a:t> </a:t>
            </a:r>
            <a:r>
              <a:rPr lang="en-US" sz="2000" dirty="0" err="1"/>
              <a:t>qo‘shimchalarning</a:t>
            </a:r>
            <a:r>
              <a:rPr lang="en-US" sz="2000" dirty="0"/>
              <a:t> </a:t>
            </a:r>
            <a:r>
              <a:rPr lang="en-US" sz="2000" dirty="0" err="1"/>
              <a:t>turini</a:t>
            </a:r>
            <a:r>
              <a:rPr lang="en-US" sz="2000" dirty="0"/>
              <a:t> </a:t>
            </a:r>
            <a:r>
              <a:rPr lang="en-US" sz="2000" dirty="0" err="1"/>
              <a:t>aniqlang</a:t>
            </a:r>
            <a:r>
              <a:rPr lang="en-US" sz="2000" dirty="0" smtClean="0"/>
              <a:t>.</a:t>
            </a:r>
            <a:endParaRPr lang="uz-Latn-UZ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95462" y="2521680"/>
            <a:ext cx="1452880" cy="3850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uz-Latn-UZ" sz="1902" kern="0" dirty="0" err="1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lang="en-US" sz="1902" kern="0" dirty="0" err="1" smtClean="0">
                <a:solidFill>
                  <a:srgbClr val="231F20"/>
                </a:solidFill>
                <a:latin typeface="Arial"/>
                <a:cs typeface="Arial"/>
              </a:rPr>
              <a:t>hoir</a:t>
            </a:r>
            <a:r>
              <a:rPr lang="en-US" sz="1902" kern="0" dirty="0" err="1" smtClean="0">
                <a:solidFill>
                  <a:srgbClr val="0070C0"/>
                </a:solidFill>
                <a:latin typeface="Arial"/>
                <a:cs typeface="Arial"/>
              </a:rPr>
              <a:t>ning</a:t>
            </a:r>
            <a:r>
              <a:rPr lang="en-US" sz="1902" kern="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uz-Latn-UZ" sz="1902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1902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02" y="1422399"/>
            <a:ext cx="1685748" cy="184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479" y="3374601"/>
            <a:ext cx="1463862" cy="3850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902" kern="0" dirty="0" err="1" smtClean="0">
                <a:solidFill>
                  <a:srgbClr val="231F20"/>
                </a:solidFill>
                <a:latin typeface="Arial"/>
                <a:cs typeface="Arial"/>
              </a:rPr>
              <a:t>qabr</a:t>
            </a:r>
            <a:r>
              <a:rPr lang="en-US" sz="1902" kern="0" dirty="0" err="1" smtClean="0">
                <a:solidFill>
                  <a:srgbClr val="00B050"/>
                </a:solidFill>
                <a:latin typeface="Arial"/>
                <a:cs typeface="Arial"/>
              </a:rPr>
              <a:t>iston</a:t>
            </a:r>
            <a:r>
              <a:rPr lang="en-US" sz="1902" kern="0" dirty="0" err="1" smtClean="0">
                <a:solidFill>
                  <a:srgbClr val="0070C0"/>
                </a:solidFill>
                <a:latin typeface="Arial"/>
                <a:cs typeface="Arial"/>
              </a:rPr>
              <a:t>ga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463" y="4263966"/>
            <a:ext cx="1452879" cy="3850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uz-Latn-UZ" sz="1902" kern="0" dirty="0">
                <a:solidFill>
                  <a:srgbClr val="00B050"/>
                </a:solidFill>
                <a:latin typeface="Arial"/>
                <a:cs typeface="Arial"/>
              </a:rPr>
              <a:t>no</a:t>
            </a:r>
            <a:r>
              <a:rPr lang="uz-Latn-UZ" sz="1902" kern="0" dirty="0">
                <a:solidFill>
                  <a:srgbClr val="231F20"/>
                </a:solidFill>
                <a:latin typeface="Arial"/>
                <a:cs typeface="Arial"/>
              </a:rPr>
              <a:t>rozi </a:t>
            </a:r>
            <a:endParaRPr lang="ru-RU" sz="1902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6502" y="2521680"/>
            <a:ext cx="1716218" cy="3850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uz-Latn-UZ" sz="1902" kern="0" dirty="0" smtClean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lang="en-US" sz="1902" kern="0" dirty="0" err="1" smtClean="0">
                <a:solidFill>
                  <a:srgbClr val="231F20"/>
                </a:solidFill>
                <a:latin typeface="Arial"/>
                <a:cs typeface="Arial"/>
              </a:rPr>
              <a:t>hoir</a:t>
            </a:r>
            <a:r>
              <a:rPr lang="uz-Latn-UZ" sz="1902" kern="0" dirty="0" smtClean="0">
                <a:solidFill>
                  <a:srgbClr val="231F20"/>
                </a:solidFill>
                <a:latin typeface="Arial"/>
                <a:cs typeface="Arial"/>
              </a:rPr>
              <a:t> – kim?  </a:t>
            </a:r>
            <a:endParaRPr lang="ru-RU" sz="1902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862" y="2521680"/>
            <a:ext cx="2427418" cy="3850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uz-Latn-UZ" sz="1902" kern="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lang="uz-Latn-UZ" sz="1902" kern="0" dirty="0" smtClean="0">
                <a:solidFill>
                  <a:srgbClr val="231F20"/>
                </a:solidFill>
                <a:latin typeface="Arial"/>
                <a:cs typeface="Arial"/>
              </a:rPr>
              <a:t>hoir</a:t>
            </a:r>
            <a:r>
              <a:rPr lang="uz-Latn-UZ" sz="1902" kern="0" dirty="0" smtClean="0">
                <a:solidFill>
                  <a:srgbClr val="00B0F0"/>
                </a:solidFill>
                <a:latin typeface="Arial"/>
                <a:cs typeface="Arial"/>
              </a:rPr>
              <a:t>ning</a:t>
            </a:r>
            <a:r>
              <a:rPr lang="uz-Latn-UZ" sz="1902" kern="0" dirty="0" smtClean="0">
                <a:solidFill>
                  <a:srgbClr val="231F20"/>
                </a:solidFill>
                <a:latin typeface="Arial"/>
                <a:cs typeface="Arial"/>
              </a:rPr>
              <a:t> – kimning?</a:t>
            </a:r>
            <a:endParaRPr lang="ru-RU" sz="1902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6502" y="3374601"/>
            <a:ext cx="1716218" cy="3850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uz-Latn-UZ" sz="1902" kern="0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lang="uz-Latn-UZ" sz="1902" kern="0" dirty="0" smtClean="0">
                <a:solidFill>
                  <a:srgbClr val="231F20"/>
                </a:solidFill>
                <a:latin typeface="Arial"/>
                <a:cs typeface="Arial"/>
              </a:rPr>
              <a:t>abr – nima? </a:t>
            </a:r>
            <a:r>
              <a:rPr lang="en-US" sz="1902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uz-Latn-UZ" sz="1902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1902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11862" y="3374601"/>
            <a:ext cx="2427418" cy="3850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uz-Latn-UZ" sz="1902" kern="0" dirty="0" smtClean="0">
                <a:solidFill>
                  <a:srgbClr val="231F20"/>
                </a:solidFill>
                <a:latin typeface="Arial"/>
                <a:cs typeface="Arial"/>
              </a:rPr>
              <a:t>qab</a:t>
            </a:r>
            <a:r>
              <a:rPr lang="uz-Latn-UZ" sz="1902" kern="0" dirty="0" smtClean="0">
                <a:solidFill>
                  <a:srgbClr val="00B050"/>
                </a:solidFill>
                <a:latin typeface="Arial"/>
                <a:cs typeface="Arial"/>
              </a:rPr>
              <a:t>riston</a:t>
            </a:r>
            <a:r>
              <a:rPr lang="en-US" sz="1902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uz-Latn-UZ" sz="1902" kern="0" dirty="0" smtClean="0">
                <a:solidFill>
                  <a:srgbClr val="231F20"/>
                </a:solidFill>
                <a:latin typeface="Arial"/>
                <a:cs typeface="Arial"/>
              </a:rPr>
              <a:t>– qayer? </a:t>
            </a:r>
            <a:endParaRPr lang="ru-RU" sz="1902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6502" y="4263966"/>
            <a:ext cx="1899098" cy="3850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uz-Latn-UZ" sz="1902" kern="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lang="uz-Latn-UZ" sz="1902" kern="0" dirty="0" smtClean="0">
                <a:solidFill>
                  <a:srgbClr val="231F20"/>
                </a:solidFill>
                <a:latin typeface="Arial"/>
                <a:cs typeface="Arial"/>
              </a:rPr>
              <a:t>ozi – qanday? </a:t>
            </a:r>
            <a:endParaRPr lang="ru-RU" sz="1902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04902" y="4266928"/>
            <a:ext cx="2427418" cy="3850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uz-Latn-UZ" sz="1902" kern="0" dirty="0">
                <a:solidFill>
                  <a:srgbClr val="00B050"/>
                </a:solidFill>
                <a:latin typeface="Arial"/>
                <a:cs typeface="Arial"/>
              </a:rPr>
              <a:t>n</a:t>
            </a:r>
            <a:r>
              <a:rPr lang="uz-Latn-UZ" sz="1902" kern="0" dirty="0" smtClean="0">
                <a:solidFill>
                  <a:srgbClr val="00B050"/>
                </a:solidFill>
                <a:latin typeface="Arial"/>
                <a:cs typeface="Arial"/>
              </a:rPr>
              <a:t>o</a:t>
            </a:r>
            <a:r>
              <a:rPr lang="uz-Latn-UZ" sz="1902" kern="0" dirty="0" smtClean="0">
                <a:solidFill>
                  <a:srgbClr val="231F20"/>
                </a:solidFill>
                <a:latin typeface="Arial"/>
                <a:cs typeface="Arial"/>
              </a:rPr>
              <a:t>rozi – qanday?</a:t>
            </a:r>
            <a:endParaRPr lang="ru-RU" sz="1902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5662" y="1500560"/>
            <a:ext cx="361092" cy="3860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07944" y="1551360"/>
            <a:ext cx="361092" cy="345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92979" y="1544345"/>
            <a:ext cx="22316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SO‘Z YASOVCHI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9516" y="1544319"/>
            <a:ext cx="249112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SHAKL YASOVCHI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>
            <a:stCxn id="4" idx="3"/>
            <a:endCxn id="8" idx="1"/>
          </p:cNvCxnSpPr>
          <p:nvPr/>
        </p:nvCxnSpPr>
        <p:spPr>
          <a:xfrm>
            <a:off x="1748342" y="2714201"/>
            <a:ext cx="518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186742" y="4459449"/>
            <a:ext cx="518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748342" y="4457968"/>
            <a:ext cx="518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008942" y="3567122"/>
            <a:ext cx="518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748342" y="3567122"/>
            <a:ext cx="518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982720" y="2714201"/>
            <a:ext cx="518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Latn-UZ" dirty="0" smtClean="0"/>
              <a:t>63- mashq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520" y="1920693"/>
            <a:ext cx="6289039" cy="2585323"/>
          </a:xfrm>
        </p:spPr>
        <p:txBody>
          <a:bodyPr/>
          <a:lstStyle/>
          <a:p>
            <a:r>
              <a:rPr lang="uz-Latn-UZ" sz="2800" dirty="0" smtClean="0"/>
              <a:t>   </a:t>
            </a:r>
            <a:r>
              <a:rPr lang="en-US" sz="2800" dirty="0" err="1" smtClean="0"/>
              <a:t>Xalq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i="1" dirty="0" err="1"/>
              <a:t>tabobat</a:t>
            </a:r>
            <a:r>
              <a:rPr lang="en-US" sz="2800" dirty="0"/>
              <a:t>) </a:t>
            </a:r>
            <a:r>
              <a:rPr lang="en-US" sz="2800" dirty="0" err="1"/>
              <a:t>qulupnay</a:t>
            </a:r>
            <a:r>
              <a:rPr lang="en-US" sz="2800" dirty="0"/>
              <a:t> (</a:t>
            </a:r>
            <a:r>
              <a:rPr lang="en-US" sz="2800" i="1" dirty="0" err="1"/>
              <a:t>meva</a:t>
            </a:r>
            <a:r>
              <a:rPr lang="en-US" sz="2800" dirty="0"/>
              <a:t>) </a:t>
            </a:r>
            <a:r>
              <a:rPr lang="en-US" sz="2800" dirty="0" err="1"/>
              <a:t>terlatuvchi</a:t>
            </a:r>
            <a:r>
              <a:rPr lang="en-US" sz="2800" dirty="0"/>
              <a:t>, </a:t>
            </a:r>
            <a:r>
              <a:rPr lang="en-US" sz="2800" dirty="0" err="1"/>
              <a:t>bezgak</a:t>
            </a:r>
            <a:r>
              <a:rPr lang="en-US" sz="2800" dirty="0"/>
              <a:t> (</a:t>
            </a:r>
            <a:r>
              <a:rPr lang="en-US" sz="2800" i="1" dirty="0" err="1"/>
              <a:t>xuruj</a:t>
            </a:r>
            <a:r>
              <a:rPr lang="en-US" sz="2800" dirty="0"/>
              <a:t>) </a:t>
            </a:r>
            <a:r>
              <a:rPr lang="en-US" sz="2800" dirty="0" err="1"/>
              <a:t>qarshi</a:t>
            </a:r>
            <a:r>
              <a:rPr lang="en-US" sz="2800" dirty="0"/>
              <a:t> </a:t>
            </a:r>
            <a:r>
              <a:rPr lang="en-US" sz="2800" dirty="0" err="1"/>
              <a:t>omil</a:t>
            </a:r>
            <a:r>
              <a:rPr lang="en-US" sz="2800" dirty="0"/>
              <a:t> </a:t>
            </a:r>
            <a:r>
              <a:rPr lang="en-US" sz="2800" dirty="0" err="1"/>
              <a:t>sifatida</a:t>
            </a:r>
            <a:r>
              <a:rPr lang="en-US" sz="2800" dirty="0"/>
              <a:t> </a:t>
            </a:r>
            <a:r>
              <a:rPr lang="en-US" sz="2800" dirty="0" err="1"/>
              <a:t>tavsiya</a:t>
            </a:r>
            <a:r>
              <a:rPr lang="en-US" sz="2800" dirty="0"/>
              <a:t> </a:t>
            </a:r>
            <a:r>
              <a:rPr lang="en-US" sz="2800" dirty="0" err="1"/>
              <a:t>etiladi</a:t>
            </a:r>
            <a:r>
              <a:rPr lang="en-US" sz="2800" dirty="0"/>
              <a:t>.</a:t>
            </a:r>
          </a:p>
          <a:p>
            <a:r>
              <a:rPr lang="uz-Latn-UZ" sz="2800" dirty="0" smtClean="0"/>
              <a:t>   </a:t>
            </a:r>
            <a:r>
              <a:rPr lang="en-US" sz="2800" dirty="0" err="1" smtClean="0"/>
              <a:t>Shuningdek</a:t>
            </a:r>
            <a:r>
              <a:rPr lang="en-US" sz="2800" dirty="0"/>
              <a:t>, </a:t>
            </a:r>
            <a:r>
              <a:rPr lang="en-US" sz="2800" dirty="0" err="1"/>
              <a:t>buyrak</a:t>
            </a:r>
            <a:r>
              <a:rPr lang="en-US" sz="2800" dirty="0"/>
              <a:t> (</a:t>
            </a:r>
            <a:r>
              <a:rPr lang="en-US" sz="2800" i="1" dirty="0" err="1"/>
              <a:t>kasallik</a:t>
            </a:r>
            <a:r>
              <a:rPr lang="en-US" sz="2800" dirty="0"/>
              <a:t>), </a:t>
            </a:r>
            <a:r>
              <a:rPr lang="en-US" sz="2800" dirty="0" err="1"/>
              <a:t>o‘t</a:t>
            </a:r>
            <a:r>
              <a:rPr lang="en-US" sz="2800" dirty="0"/>
              <a:t> (</a:t>
            </a:r>
            <a:r>
              <a:rPr lang="en-US" sz="2800" i="1" dirty="0" err="1"/>
              <a:t>yo‘l</a:t>
            </a:r>
            <a:r>
              <a:rPr lang="en-US" sz="2800" dirty="0"/>
              <a:t>) </a:t>
            </a:r>
            <a:r>
              <a:rPr lang="en-US" sz="2800" dirty="0" err="1"/>
              <a:t>yallig‘lanishi</a:t>
            </a:r>
            <a:r>
              <a:rPr lang="en-US" sz="2800" dirty="0"/>
              <a:t> </a:t>
            </a:r>
            <a:r>
              <a:rPr lang="en-US" sz="2800" dirty="0" err="1" smtClean="0"/>
              <a:t>bilan</a:t>
            </a:r>
            <a:r>
              <a:rPr lang="uz-Latn-UZ" sz="2800" dirty="0" smtClean="0"/>
              <a:t> </a:t>
            </a:r>
            <a:r>
              <a:rPr lang="en-US" sz="2800" dirty="0" err="1" smtClean="0"/>
              <a:t>bog‘liq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i="1" dirty="0" err="1"/>
              <a:t>kasallik</a:t>
            </a:r>
            <a:r>
              <a:rPr lang="en-US" sz="2800" dirty="0"/>
              <a:t>) </a:t>
            </a:r>
            <a:r>
              <a:rPr lang="en-US" sz="2800" dirty="0" err="1"/>
              <a:t>iste’mol</a:t>
            </a:r>
            <a:r>
              <a:rPr lang="en-US" sz="2800" dirty="0"/>
              <a:t> </a:t>
            </a:r>
            <a:r>
              <a:rPr lang="en-US" sz="2800" dirty="0" err="1"/>
              <a:t>qilish</a:t>
            </a:r>
            <a:r>
              <a:rPr lang="en-US" sz="2800" dirty="0"/>
              <a:t> </a:t>
            </a:r>
            <a:r>
              <a:rPr lang="en-US" sz="2800" dirty="0" err="1"/>
              <a:t>lozim</a:t>
            </a:r>
            <a:r>
              <a:rPr lang="en-US" sz="2800" dirty="0"/>
              <a:t> </a:t>
            </a:r>
            <a:r>
              <a:rPr lang="en-US" sz="2800" dirty="0" err="1"/>
              <a:t>ko‘riladi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3520" y="984600"/>
            <a:ext cx="8625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Qavs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ichidagi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yasovchi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470" y="1705396"/>
            <a:ext cx="2503970" cy="187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0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Latn-UZ" dirty="0" smtClean="0"/>
              <a:t>63-mashq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520" y="1920693"/>
            <a:ext cx="6289039" cy="2585323"/>
          </a:xfrm>
        </p:spPr>
        <p:txBody>
          <a:bodyPr/>
          <a:lstStyle/>
          <a:p>
            <a:r>
              <a:rPr lang="uz-Latn-UZ" sz="2800" dirty="0" smtClean="0"/>
              <a:t>   </a:t>
            </a:r>
            <a:r>
              <a:rPr lang="en-US" sz="2800" dirty="0" err="1" smtClean="0"/>
              <a:t>Xalq</a:t>
            </a:r>
            <a:r>
              <a:rPr lang="en-US" sz="2800" dirty="0" smtClean="0"/>
              <a:t> </a:t>
            </a:r>
            <a:r>
              <a:rPr lang="en-US" sz="2800" dirty="0" err="1" smtClean="0"/>
              <a:t>tabobat</a:t>
            </a:r>
            <a:r>
              <a:rPr lang="uz-Latn-UZ" sz="2800" dirty="0" smtClean="0"/>
              <a:t>ida</a:t>
            </a:r>
            <a:r>
              <a:rPr lang="en-US" sz="2800" dirty="0" smtClean="0"/>
              <a:t> </a:t>
            </a:r>
            <a:r>
              <a:rPr lang="en-US" sz="2800" dirty="0" err="1"/>
              <a:t>qulupnay</a:t>
            </a:r>
            <a:r>
              <a:rPr lang="en-US" sz="2800" dirty="0"/>
              <a:t> </a:t>
            </a:r>
            <a:r>
              <a:rPr lang="en-US" sz="2800" dirty="0" err="1" smtClean="0"/>
              <a:t>meva</a:t>
            </a:r>
            <a:r>
              <a:rPr lang="uz-Latn-UZ" sz="2800" dirty="0" smtClean="0"/>
              <a:t>si</a:t>
            </a:r>
            <a:r>
              <a:rPr lang="en-US" sz="2800" dirty="0" smtClean="0"/>
              <a:t> </a:t>
            </a:r>
            <a:r>
              <a:rPr lang="en-US" sz="2800" dirty="0" err="1"/>
              <a:t>terlatuvchi</a:t>
            </a:r>
            <a:r>
              <a:rPr lang="en-US" sz="2800" dirty="0"/>
              <a:t>, </a:t>
            </a:r>
            <a:r>
              <a:rPr lang="en-US" sz="2800" dirty="0" err="1"/>
              <a:t>bezgak</a:t>
            </a:r>
            <a:r>
              <a:rPr lang="en-US" sz="2800" dirty="0"/>
              <a:t> </a:t>
            </a:r>
            <a:r>
              <a:rPr lang="en-US" sz="2800" dirty="0" err="1" smtClean="0"/>
              <a:t>xuruj</a:t>
            </a:r>
            <a:r>
              <a:rPr lang="uz-Latn-UZ" sz="2800" dirty="0" smtClean="0"/>
              <a:t>iga</a:t>
            </a:r>
            <a:r>
              <a:rPr lang="en-US" sz="2800" dirty="0" smtClean="0"/>
              <a:t> </a:t>
            </a:r>
            <a:r>
              <a:rPr lang="en-US" sz="2800" dirty="0" err="1"/>
              <a:t>qarshi</a:t>
            </a:r>
            <a:r>
              <a:rPr lang="en-US" sz="2800" dirty="0"/>
              <a:t> </a:t>
            </a:r>
            <a:r>
              <a:rPr lang="en-US" sz="2800" dirty="0" err="1"/>
              <a:t>omil</a:t>
            </a:r>
            <a:r>
              <a:rPr lang="en-US" sz="2800" dirty="0"/>
              <a:t> </a:t>
            </a:r>
            <a:r>
              <a:rPr lang="en-US" sz="2800" dirty="0" err="1"/>
              <a:t>sifatida</a:t>
            </a:r>
            <a:r>
              <a:rPr lang="en-US" sz="2800" dirty="0"/>
              <a:t> </a:t>
            </a:r>
            <a:r>
              <a:rPr lang="en-US" sz="2800" dirty="0" err="1"/>
              <a:t>tavsiya</a:t>
            </a:r>
            <a:r>
              <a:rPr lang="en-US" sz="2800" dirty="0"/>
              <a:t> </a:t>
            </a:r>
            <a:r>
              <a:rPr lang="en-US" sz="2800" dirty="0" err="1"/>
              <a:t>etiladi</a:t>
            </a:r>
            <a:r>
              <a:rPr lang="en-US" sz="2800" dirty="0"/>
              <a:t>.</a:t>
            </a:r>
          </a:p>
          <a:p>
            <a:r>
              <a:rPr lang="uz-Latn-UZ" sz="2800" dirty="0" smtClean="0"/>
              <a:t>   </a:t>
            </a:r>
            <a:r>
              <a:rPr lang="en-US" sz="2800" dirty="0" err="1" smtClean="0"/>
              <a:t>Shuningdek</a:t>
            </a:r>
            <a:r>
              <a:rPr lang="en-US" sz="2800" dirty="0"/>
              <a:t>, </a:t>
            </a:r>
            <a:r>
              <a:rPr lang="en-US" sz="2800" dirty="0" err="1"/>
              <a:t>buyrak</a:t>
            </a:r>
            <a:r>
              <a:rPr lang="en-US" sz="2800" dirty="0"/>
              <a:t> </a:t>
            </a:r>
            <a:r>
              <a:rPr lang="en-US" sz="2800" dirty="0" err="1" smtClean="0"/>
              <a:t>kasalli</a:t>
            </a:r>
            <a:r>
              <a:rPr lang="uz-Latn-UZ" sz="2800" dirty="0" smtClean="0"/>
              <a:t>gi</a:t>
            </a:r>
            <a:r>
              <a:rPr lang="en-US" sz="2800" dirty="0" smtClean="0"/>
              <a:t>, </a:t>
            </a:r>
            <a:r>
              <a:rPr lang="en-US" sz="2800" dirty="0" err="1"/>
              <a:t>o‘t</a:t>
            </a:r>
            <a:r>
              <a:rPr lang="en-US" sz="2800" dirty="0"/>
              <a:t> </a:t>
            </a:r>
            <a:r>
              <a:rPr lang="en-US" sz="2800" dirty="0" err="1" smtClean="0"/>
              <a:t>yo‘l</a:t>
            </a:r>
            <a:r>
              <a:rPr lang="uz-Latn-UZ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/>
              <a:t>yallig‘lanishi</a:t>
            </a:r>
            <a:r>
              <a:rPr lang="en-US" sz="2800" dirty="0"/>
              <a:t> </a:t>
            </a:r>
            <a:r>
              <a:rPr lang="en-US" sz="2800" dirty="0" err="1" smtClean="0"/>
              <a:t>bilan</a:t>
            </a:r>
            <a:r>
              <a:rPr lang="uz-Latn-UZ" sz="2800" dirty="0" smtClean="0"/>
              <a:t> </a:t>
            </a:r>
            <a:r>
              <a:rPr lang="en-US" sz="2800" dirty="0" err="1" smtClean="0"/>
              <a:t>bog‘liq</a:t>
            </a:r>
            <a:r>
              <a:rPr lang="en-US" sz="2800" dirty="0" smtClean="0"/>
              <a:t> </a:t>
            </a:r>
            <a:r>
              <a:rPr lang="en-US" sz="2800" dirty="0" err="1" smtClean="0"/>
              <a:t>kasallik</a:t>
            </a:r>
            <a:r>
              <a:rPr lang="uz-Latn-UZ" sz="2800" dirty="0" smtClean="0"/>
              <a:t>larda</a:t>
            </a:r>
            <a:r>
              <a:rPr lang="en-US" sz="2800" dirty="0" smtClean="0"/>
              <a:t> </a:t>
            </a:r>
            <a:r>
              <a:rPr lang="en-US" sz="2800" dirty="0" err="1"/>
              <a:t>iste’mol</a:t>
            </a:r>
            <a:r>
              <a:rPr lang="en-US" sz="2800" dirty="0"/>
              <a:t> </a:t>
            </a:r>
            <a:r>
              <a:rPr lang="en-US" sz="2800" dirty="0" err="1"/>
              <a:t>qilish</a:t>
            </a:r>
            <a:r>
              <a:rPr lang="en-US" sz="2800" dirty="0"/>
              <a:t> </a:t>
            </a:r>
            <a:r>
              <a:rPr lang="en-US" sz="2800" dirty="0" err="1"/>
              <a:t>lozim</a:t>
            </a:r>
            <a:r>
              <a:rPr lang="en-US" sz="2800" dirty="0"/>
              <a:t> </a:t>
            </a:r>
            <a:r>
              <a:rPr lang="en-US" sz="2800" dirty="0" err="1"/>
              <a:t>ko‘riladi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3520" y="984600"/>
            <a:ext cx="8625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Qavs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ichidagi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yasovchi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470" y="1705396"/>
            <a:ext cx="2503970" cy="187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79040" y="2322406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527040" y="2322406"/>
            <a:ext cx="228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79240" y="2759286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88840" y="3602140"/>
            <a:ext cx="3403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30620" y="3602140"/>
            <a:ext cx="1143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72100" y="4008966"/>
            <a:ext cx="7137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6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Topshiriq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2895" y="996133"/>
            <a:ext cx="8343168" cy="878126"/>
          </a:xfrm>
        </p:spPr>
        <p:txBody>
          <a:bodyPr/>
          <a:lstStyle/>
          <a:p>
            <a:r>
              <a:rPr lang="uz-Latn-UZ" dirty="0" smtClean="0"/>
              <a:t>   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 err="1">
                <a:solidFill>
                  <a:srgbClr val="C00000"/>
                </a:solidFill>
              </a:rPr>
              <a:t>zor</a:t>
            </a:r>
            <a:r>
              <a:rPr lang="en-US" dirty="0">
                <a:solidFill>
                  <a:srgbClr val="C00000"/>
                </a:solidFill>
              </a:rPr>
              <a:t>, -</a:t>
            </a:r>
            <a:r>
              <a:rPr lang="en-US" dirty="0" err="1">
                <a:solidFill>
                  <a:srgbClr val="C00000"/>
                </a:solidFill>
              </a:rPr>
              <a:t>iston</a:t>
            </a:r>
            <a:r>
              <a:rPr lang="en-US" dirty="0">
                <a:solidFill>
                  <a:srgbClr val="C00000"/>
                </a:solidFill>
              </a:rPr>
              <a:t>, -li </a:t>
            </a:r>
            <a:r>
              <a:rPr lang="en-US" dirty="0" err="1"/>
              <a:t>qo‘shimchalari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olcha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o‘zbek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uz-Latn-UZ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iroda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/>
              <a:t>asoslaridan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so‘zlar</a:t>
            </a:r>
            <a:r>
              <a:rPr lang="en-US" dirty="0"/>
              <a:t> </a:t>
            </a:r>
            <a:r>
              <a:rPr lang="en-US" dirty="0" err="1"/>
              <a:t>yasang</a:t>
            </a:r>
            <a:r>
              <a:rPr lang="en-US" dirty="0"/>
              <a:t>. </a:t>
            </a:r>
            <a:r>
              <a:rPr lang="en-US" dirty="0" err="1"/>
              <a:t>Asosdan</a:t>
            </a:r>
            <a:r>
              <a:rPr lang="en-US" dirty="0"/>
              <a:t> </a:t>
            </a:r>
            <a:r>
              <a:rPr lang="en-US" dirty="0" err="1"/>
              <a:t>anglashilgan</a:t>
            </a:r>
            <a:r>
              <a:rPr lang="en-US" dirty="0"/>
              <a:t> </a:t>
            </a:r>
            <a:r>
              <a:rPr lang="en-US" dirty="0" err="1" smtClean="0"/>
              <a:t>ma’no</a:t>
            </a:r>
            <a:r>
              <a:rPr lang="uz-Latn-UZ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yasalgan</a:t>
            </a:r>
            <a:r>
              <a:rPr lang="en-US" dirty="0"/>
              <a:t> </a:t>
            </a:r>
            <a:r>
              <a:rPr lang="en-US" dirty="0" err="1"/>
              <a:t>so‘z</a:t>
            </a:r>
            <a:r>
              <a:rPr lang="en-US" dirty="0"/>
              <a:t> </a:t>
            </a:r>
            <a:r>
              <a:rPr lang="en-US" dirty="0" err="1"/>
              <a:t>ma’nosi</a:t>
            </a:r>
            <a:r>
              <a:rPr lang="en-US" dirty="0"/>
              <a:t> </a:t>
            </a:r>
            <a:r>
              <a:rPr lang="en-US" dirty="0" err="1"/>
              <a:t>o‘rtasidagi</a:t>
            </a:r>
            <a:r>
              <a:rPr lang="en-US" dirty="0"/>
              <a:t> </a:t>
            </a:r>
            <a:r>
              <a:rPr lang="en-US" dirty="0" err="1"/>
              <a:t>farqni</a:t>
            </a:r>
            <a:r>
              <a:rPr lang="en-US" dirty="0"/>
              <a:t> </a:t>
            </a:r>
            <a:r>
              <a:rPr lang="en-US" dirty="0" err="1"/>
              <a:t>ayting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11" y="2725711"/>
            <a:ext cx="910015" cy="7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24" y="2325572"/>
            <a:ext cx="1544320" cy="112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80" y="2047331"/>
            <a:ext cx="1351690" cy="11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47" y="1720705"/>
            <a:ext cx="2275696" cy="147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489" y="3835694"/>
            <a:ext cx="11240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Olcha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5024" y="3835694"/>
            <a:ext cx="15456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lchazor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5017" y="3357194"/>
            <a:ext cx="122501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5919" y="3357194"/>
            <a:ext cx="206338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>
            <a:stCxn id="4" idx="3"/>
            <a:endCxn id="9" idx="1"/>
          </p:cNvCxnSpPr>
          <p:nvPr/>
        </p:nvCxnSpPr>
        <p:spPr>
          <a:xfrm>
            <a:off x="1421515" y="4097304"/>
            <a:ext cx="8835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1" idx="1"/>
          </p:cNvCxnSpPr>
          <p:nvPr/>
        </p:nvCxnSpPr>
        <p:spPr>
          <a:xfrm>
            <a:off x="5840032" y="3618804"/>
            <a:ext cx="8858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0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BILIB </a:t>
            </a:r>
            <a:r>
              <a:rPr lang="en-US" dirty="0" smtClean="0"/>
              <a:t>OLING</a:t>
            </a:r>
            <a:r>
              <a:rPr lang="uz-Latn-UZ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632" y="1158693"/>
            <a:ext cx="6646447" cy="246221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200" dirty="0" err="1"/>
              <a:t>Asosga</a:t>
            </a:r>
            <a:r>
              <a:rPr lang="en-US" sz="3200" dirty="0"/>
              <a:t> </a:t>
            </a:r>
            <a:r>
              <a:rPr lang="en-US" sz="3200" dirty="0" err="1"/>
              <a:t>qo‘shilib</a:t>
            </a:r>
            <a:r>
              <a:rPr lang="en-US" sz="3200" dirty="0"/>
              <a:t>, </a:t>
            </a:r>
            <a:r>
              <a:rPr lang="en-US" sz="3200" dirty="0" err="1"/>
              <a:t>yangi</a:t>
            </a:r>
            <a:r>
              <a:rPr lang="en-US" sz="3200" dirty="0"/>
              <a:t> </a:t>
            </a:r>
            <a:r>
              <a:rPr lang="en-US" sz="3200" dirty="0" err="1"/>
              <a:t>ma’no</a:t>
            </a:r>
            <a:r>
              <a:rPr lang="en-US" sz="3200" dirty="0"/>
              <a:t> </a:t>
            </a:r>
            <a:r>
              <a:rPr lang="en-US" sz="3200" dirty="0" err="1"/>
              <a:t>hosil</a:t>
            </a:r>
            <a:endParaRPr lang="en-US" sz="3200" dirty="0"/>
          </a:p>
          <a:p>
            <a:r>
              <a:rPr lang="en-US" sz="3200" dirty="0" err="1"/>
              <a:t>qiluvchi</a:t>
            </a:r>
            <a:r>
              <a:rPr lang="en-US" sz="3200" dirty="0"/>
              <a:t> </a:t>
            </a:r>
            <a:r>
              <a:rPr lang="en-US" sz="3200" dirty="0" err="1"/>
              <a:t>qo‘shimchalar</a:t>
            </a:r>
            <a:r>
              <a:rPr lang="en-US" sz="3200" dirty="0"/>
              <a:t> </a:t>
            </a:r>
            <a:r>
              <a:rPr lang="en-US" sz="3200" dirty="0" err="1"/>
              <a:t>so‘z</a:t>
            </a:r>
            <a:r>
              <a:rPr lang="en-US" sz="3200" dirty="0"/>
              <a:t> </a:t>
            </a:r>
            <a:r>
              <a:rPr lang="en-US" sz="3200" dirty="0" err="1"/>
              <a:t>yasovchi</a:t>
            </a:r>
            <a:r>
              <a:rPr lang="en-US" sz="3200" dirty="0"/>
              <a:t> </a:t>
            </a:r>
            <a:r>
              <a:rPr lang="en-US" sz="3200" dirty="0" err="1"/>
              <a:t>qo‘shimchalar</a:t>
            </a:r>
            <a:r>
              <a:rPr lang="en-US" sz="3200" dirty="0"/>
              <a:t> </a:t>
            </a:r>
            <a:r>
              <a:rPr lang="en-US" sz="3200" dirty="0" err="1"/>
              <a:t>deyiladi</a:t>
            </a:r>
            <a:r>
              <a:rPr lang="en-US" sz="3200" dirty="0"/>
              <a:t>. </a:t>
            </a:r>
            <a:endParaRPr lang="uz-Latn-UZ" sz="3200" dirty="0" smtClean="0"/>
          </a:p>
          <a:p>
            <a:r>
              <a:rPr lang="en-US" sz="3200" dirty="0" err="1" smtClean="0"/>
              <a:t>Masalan</a:t>
            </a:r>
            <a:r>
              <a:rPr lang="en-US" sz="3200" dirty="0"/>
              <a:t>: </a:t>
            </a:r>
            <a:r>
              <a:rPr lang="en-US" sz="3200" dirty="0" err="1"/>
              <a:t>do‘ppi</a:t>
            </a:r>
            <a:r>
              <a:rPr lang="en-US" sz="3200" dirty="0"/>
              <a:t> + </a:t>
            </a:r>
            <a:r>
              <a:rPr lang="en-US" sz="3200" dirty="0" err="1"/>
              <a:t>do‘z</a:t>
            </a:r>
            <a:r>
              <a:rPr lang="en-US" sz="3200" dirty="0"/>
              <a:t>, </a:t>
            </a:r>
            <a:r>
              <a:rPr lang="en-US" sz="3200" dirty="0" err="1"/>
              <a:t>ser</a:t>
            </a:r>
            <a:r>
              <a:rPr lang="en-US" sz="3200" dirty="0"/>
              <a:t> + </a:t>
            </a:r>
            <a:r>
              <a:rPr lang="en-US" sz="3200" dirty="0" err="1"/>
              <a:t>qatnov</a:t>
            </a:r>
            <a:r>
              <a:rPr lang="en-US" sz="3200" dirty="0"/>
              <a:t>, </a:t>
            </a:r>
            <a:r>
              <a:rPr lang="en-US" sz="3200" dirty="0" err="1"/>
              <a:t>foyda</a:t>
            </a:r>
            <a:r>
              <a:rPr lang="en-US" sz="3200" dirty="0"/>
              <a:t> + </a:t>
            </a:r>
            <a:r>
              <a:rPr lang="en-US" sz="3200" dirty="0" smtClean="0"/>
              <a:t>li,</a:t>
            </a:r>
            <a:r>
              <a:rPr lang="uz-Latn-UZ" sz="3200" dirty="0" smtClean="0"/>
              <a:t> </a:t>
            </a:r>
            <a:r>
              <a:rPr lang="en-US" sz="3200" dirty="0" err="1" smtClean="0"/>
              <a:t>taqsim</a:t>
            </a:r>
            <a:r>
              <a:rPr lang="en-US" sz="3200" dirty="0" smtClean="0"/>
              <a:t> </a:t>
            </a:r>
            <a:r>
              <a:rPr lang="en-US" sz="3200" dirty="0"/>
              <a:t>+ la.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871" y="996950"/>
            <a:ext cx="1192050" cy="69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012" y="1849119"/>
            <a:ext cx="1559767" cy="103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93" y="2944799"/>
            <a:ext cx="1129186" cy="79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7" r="60733"/>
          <a:stretch/>
        </p:blipFill>
        <p:spPr bwMode="auto">
          <a:xfrm>
            <a:off x="7249932" y="3015777"/>
            <a:ext cx="523170" cy="6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0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65-</a:t>
            </a:r>
            <a:r>
              <a:rPr lang="uz-Latn-UZ" dirty="0" smtClean="0"/>
              <a:t> </a:t>
            </a:r>
            <a:r>
              <a:rPr lang="en-US" dirty="0" err="1" smtClean="0"/>
              <a:t>mashq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881" y="1544773"/>
            <a:ext cx="7914639" cy="3016210"/>
          </a:xfrm>
        </p:spPr>
        <p:txBody>
          <a:bodyPr/>
          <a:lstStyle/>
          <a:p>
            <a:r>
              <a:rPr lang="uz-Latn-UZ" sz="2800" dirty="0" smtClean="0"/>
              <a:t>   1. </a:t>
            </a:r>
            <a:r>
              <a:rPr lang="en-US" sz="2800" dirty="0" err="1" smtClean="0"/>
              <a:t>Boboxon</a:t>
            </a:r>
            <a:r>
              <a:rPr lang="en-US" sz="2800" dirty="0" smtClean="0"/>
              <a:t> </a:t>
            </a:r>
            <a:r>
              <a:rPr lang="en-US" sz="2800" dirty="0" err="1"/>
              <a:t>goh</a:t>
            </a:r>
            <a:r>
              <a:rPr lang="en-US" sz="2800" dirty="0"/>
              <a:t> </a:t>
            </a:r>
            <a:r>
              <a:rPr lang="en-US" sz="2800" dirty="0" err="1"/>
              <a:t>o‘chirg‘ichga</a:t>
            </a:r>
            <a:r>
              <a:rPr lang="en-US" sz="2800" dirty="0"/>
              <a:t>, </a:t>
            </a:r>
            <a:r>
              <a:rPr lang="en-US" sz="2800" dirty="0" err="1"/>
              <a:t>goh</a:t>
            </a:r>
            <a:r>
              <a:rPr lang="en-US" sz="2800" dirty="0"/>
              <a:t> </a:t>
            </a:r>
            <a:r>
              <a:rPr lang="en-US" sz="2800" dirty="0" err="1" smtClean="0"/>
              <a:t>bug‘doyzor</a:t>
            </a:r>
            <a:r>
              <a:rPr lang="uz-Latn-UZ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tomon</a:t>
            </a:r>
            <a:r>
              <a:rPr lang="uz-Latn-UZ" sz="2800" dirty="0" smtClean="0"/>
              <a:t> </a:t>
            </a:r>
            <a:r>
              <a:rPr lang="en-US" sz="2800" dirty="0" err="1" smtClean="0"/>
              <a:t>uchib</a:t>
            </a:r>
            <a:r>
              <a:rPr lang="en-US" sz="2800" dirty="0" smtClean="0"/>
              <a:t> </a:t>
            </a:r>
            <a:r>
              <a:rPr lang="en-US" sz="2800" dirty="0" err="1"/>
              <a:t>ketayotgan</a:t>
            </a:r>
            <a:r>
              <a:rPr lang="en-US" sz="2800" dirty="0"/>
              <a:t> </a:t>
            </a:r>
            <a:r>
              <a:rPr lang="en-US" sz="2800" dirty="0" err="1" smtClean="0"/>
              <a:t>chumchuq</a:t>
            </a:r>
            <a:r>
              <a:rPr lang="uz-Latn-UZ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/>
              <a:t>bolasiga</a:t>
            </a:r>
            <a:r>
              <a:rPr lang="en-US" sz="2800" dirty="0"/>
              <a:t>, </a:t>
            </a:r>
            <a:r>
              <a:rPr lang="uz-Latn-UZ" sz="2800" dirty="0" smtClean="0"/>
              <a:t> </a:t>
            </a:r>
            <a:r>
              <a:rPr lang="en-US" sz="2800" dirty="0" err="1" smtClean="0"/>
              <a:t>goh</a:t>
            </a:r>
            <a:r>
              <a:rPr lang="en-US" sz="2800" dirty="0" smtClean="0"/>
              <a:t> </a:t>
            </a:r>
            <a:r>
              <a:rPr lang="en-US" sz="2800" dirty="0" err="1"/>
              <a:t>Tal’atga</a:t>
            </a:r>
            <a:r>
              <a:rPr lang="en-US" sz="2800" dirty="0"/>
              <a:t> </a:t>
            </a:r>
            <a:r>
              <a:rPr lang="en-US" sz="2800" dirty="0" err="1"/>
              <a:t>qarab</a:t>
            </a:r>
            <a:r>
              <a:rPr lang="en-US" sz="2800" dirty="0"/>
              <a:t> </a:t>
            </a:r>
            <a:r>
              <a:rPr lang="en-US" sz="2800" dirty="0" smtClean="0"/>
              <a:t>hang</a:t>
            </a:r>
            <a:r>
              <a:rPr lang="uz-Latn-UZ" sz="2800" dirty="0" smtClean="0"/>
              <a:t>-</a:t>
            </a:r>
            <a:r>
              <a:rPr lang="en-US" sz="2800" dirty="0" err="1" smtClean="0"/>
              <a:t>mang</a:t>
            </a:r>
            <a:r>
              <a:rPr lang="en-US" sz="2800" dirty="0" smtClean="0"/>
              <a:t> </a:t>
            </a:r>
            <a:r>
              <a:rPr lang="uz-Latn-UZ" sz="2800" dirty="0" smtClean="0"/>
              <a:t> </a:t>
            </a:r>
            <a:r>
              <a:rPr lang="en-US" sz="2800" dirty="0" err="1" smtClean="0"/>
              <a:t>bo‘lib</a:t>
            </a:r>
            <a:r>
              <a:rPr lang="en-US" sz="2800" dirty="0" smtClean="0"/>
              <a:t> </a:t>
            </a:r>
            <a:r>
              <a:rPr lang="en-US" sz="2800" dirty="0" err="1"/>
              <a:t>qolgan</a:t>
            </a:r>
            <a:r>
              <a:rPr lang="en-US" sz="2800" dirty="0"/>
              <a:t> </a:t>
            </a:r>
            <a:r>
              <a:rPr lang="en-US" sz="2800" dirty="0" err="1"/>
              <a:t>edi</a:t>
            </a:r>
            <a:r>
              <a:rPr lang="en-US" sz="2800" dirty="0"/>
              <a:t>. (O‘. </a:t>
            </a:r>
            <a:r>
              <a:rPr lang="en-US" sz="2800" dirty="0" err="1"/>
              <a:t>Usmonov</a:t>
            </a:r>
            <a:r>
              <a:rPr lang="en-US" sz="2800" dirty="0"/>
              <a:t>) </a:t>
            </a:r>
            <a:endParaRPr lang="uz-Latn-UZ" sz="2800" dirty="0" smtClean="0"/>
          </a:p>
          <a:p>
            <a:endParaRPr lang="uz-Latn-UZ" sz="2800" dirty="0" smtClean="0"/>
          </a:p>
          <a:p>
            <a:r>
              <a:rPr lang="uz-Latn-UZ" sz="2800" dirty="0" smtClean="0"/>
              <a:t>   </a:t>
            </a:r>
            <a:r>
              <a:rPr lang="en-US" sz="2800" dirty="0" smtClean="0"/>
              <a:t>2</a:t>
            </a:r>
            <a:r>
              <a:rPr lang="en-US" sz="2800" dirty="0"/>
              <a:t>. </a:t>
            </a:r>
            <a:r>
              <a:rPr lang="en-US" sz="2800" dirty="0" err="1"/>
              <a:t>Bolalarning</a:t>
            </a:r>
            <a:r>
              <a:rPr lang="en-US" sz="2800" dirty="0"/>
              <a:t> </a:t>
            </a:r>
            <a:r>
              <a:rPr lang="en-US" sz="2800" dirty="0" err="1" smtClean="0"/>
              <a:t>beg‘ubor</a:t>
            </a:r>
            <a:r>
              <a:rPr lang="uz-Latn-UZ" sz="2800" dirty="0" smtClean="0"/>
              <a:t> </a:t>
            </a:r>
            <a:r>
              <a:rPr lang="en-US" sz="2800" dirty="0" err="1" smtClean="0"/>
              <a:t>qalbi</a:t>
            </a:r>
            <a:r>
              <a:rPr lang="en-US" sz="2800" dirty="0" smtClean="0"/>
              <a:t> </a:t>
            </a:r>
            <a:r>
              <a:rPr lang="en-US" sz="2800" dirty="0" err="1"/>
              <a:t>to‘lib-toshib</a:t>
            </a:r>
            <a:r>
              <a:rPr lang="en-US" sz="2800" dirty="0"/>
              <a:t> </a:t>
            </a:r>
            <a:r>
              <a:rPr lang="en-US" sz="2800" dirty="0" err="1"/>
              <a:t>oqayotgan</a:t>
            </a:r>
            <a:r>
              <a:rPr lang="en-US" sz="2800" dirty="0"/>
              <a:t> </a:t>
            </a:r>
            <a:r>
              <a:rPr lang="en-US" sz="2800" dirty="0" err="1"/>
              <a:t>daryoday</a:t>
            </a:r>
            <a:r>
              <a:rPr lang="en-US" sz="2800" dirty="0"/>
              <a:t> </a:t>
            </a:r>
            <a:r>
              <a:rPr lang="en-US" sz="2800" dirty="0" err="1"/>
              <a:t>jo‘shqin</a:t>
            </a:r>
            <a:r>
              <a:rPr lang="en-US" sz="2800" dirty="0"/>
              <a:t>. (J. </a:t>
            </a:r>
            <a:r>
              <a:rPr lang="en-US" sz="2800" dirty="0" err="1"/>
              <a:t>Razzoqov</a:t>
            </a:r>
            <a:r>
              <a:rPr lang="en-US" sz="2800" dirty="0"/>
              <a:t>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360" y="1036245"/>
            <a:ext cx="8717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2000" kern="0" dirty="0" err="1">
                <a:solidFill>
                  <a:srgbClr val="231F20"/>
                </a:solidFill>
                <a:latin typeface="Arial"/>
                <a:cs typeface="Arial"/>
              </a:rPr>
              <a:t>Gaplarni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latin typeface="Arial"/>
                <a:cs typeface="Arial"/>
              </a:rPr>
              <a:t>ko‘chiring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en-US" sz="2000" kern="0" dirty="0" err="1">
                <a:solidFill>
                  <a:srgbClr val="231F20"/>
                </a:solidFill>
                <a:latin typeface="Arial"/>
                <a:cs typeface="Arial"/>
              </a:rPr>
              <a:t>so‘z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latin typeface="Arial"/>
                <a:cs typeface="Arial"/>
              </a:rPr>
              <a:t>yasovchi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 smtClean="0">
                <a:solidFill>
                  <a:srgbClr val="231F20"/>
                </a:solidFill>
                <a:latin typeface="Arial"/>
                <a:cs typeface="Arial"/>
              </a:rPr>
              <a:t>qo‘shimchalarning</a:t>
            </a:r>
            <a:r>
              <a:rPr lang="uz-Latn-UZ" sz="2000" kern="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en-US" sz="2000" kern="0" dirty="0" err="1" smtClean="0">
                <a:solidFill>
                  <a:srgbClr val="231F20"/>
                </a:solidFill>
                <a:latin typeface="Arial"/>
                <a:cs typeface="Arial"/>
              </a:rPr>
              <a:t>tagiga</a:t>
            </a:r>
            <a:r>
              <a:rPr lang="en-US" sz="20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kern="0" dirty="0" err="1">
                <a:solidFill>
                  <a:srgbClr val="231F20"/>
                </a:solidFill>
                <a:latin typeface="Arial"/>
                <a:cs typeface="Arial"/>
              </a:rPr>
              <a:t>chizing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142740" y="1956646"/>
            <a:ext cx="7137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373620" y="1956646"/>
            <a:ext cx="5003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74340" y="4090246"/>
            <a:ext cx="5003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99610" y="4516966"/>
            <a:ext cx="5003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2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6426</TotalTime>
  <Words>519</Words>
  <Application>Microsoft Office PowerPoint</Application>
  <PresentationFormat>Экран (16:9)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Light</vt:lpstr>
      <vt:lpstr>1_Office Theme</vt:lpstr>
      <vt:lpstr>Тема Office</vt:lpstr>
      <vt:lpstr>3_Office Theme</vt:lpstr>
      <vt:lpstr>4_Office Theme</vt:lpstr>
      <vt:lpstr>5_Office Theme</vt:lpstr>
      <vt:lpstr>Office Theme</vt:lpstr>
      <vt:lpstr>ONA TILI</vt:lpstr>
      <vt:lpstr>Topshiriq</vt:lpstr>
      <vt:lpstr>QO‘SHIMCHALAR</vt:lpstr>
      <vt:lpstr>62- mashq</vt:lpstr>
      <vt:lpstr>63- mashq</vt:lpstr>
      <vt:lpstr>63-mashq</vt:lpstr>
      <vt:lpstr>Topshiriq</vt:lpstr>
      <vt:lpstr>BILIB OLING!</vt:lpstr>
      <vt:lpstr>65- mashq</vt:lpstr>
      <vt:lpstr>66- mashq</vt:lpstr>
      <vt:lpstr>68- mashq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586</cp:revision>
  <cp:lastPrinted>2020-08-26T14:49:45Z</cp:lastPrinted>
  <dcterms:created xsi:type="dcterms:W3CDTF">2020-04-11T16:25:36Z</dcterms:created>
  <dcterms:modified xsi:type="dcterms:W3CDTF">2020-09-22T05:52:01Z</dcterms:modified>
</cp:coreProperties>
</file>