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4" r:id="rId3"/>
    <p:sldMasterId id="2147483876" r:id="rId4"/>
    <p:sldMasterId id="2147483935" r:id="rId5"/>
    <p:sldMasterId id="2147483994" r:id="rId6"/>
  </p:sldMasterIdLst>
  <p:notesMasterIdLst>
    <p:notesMasterId r:id="rId19"/>
  </p:notesMasterIdLst>
  <p:handoutMasterIdLst>
    <p:handoutMasterId r:id="rId20"/>
  </p:handoutMasterIdLst>
  <p:sldIdLst>
    <p:sldId id="409" r:id="rId7"/>
    <p:sldId id="438" r:id="rId8"/>
    <p:sldId id="433" r:id="rId9"/>
    <p:sldId id="439" r:id="rId10"/>
    <p:sldId id="440" r:id="rId11"/>
    <p:sldId id="441" r:id="rId12"/>
    <p:sldId id="442" r:id="rId13"/>
    <p:sldId id="422" r:id="rId14"/>
    <p:sldId id="443" r:id="rId15"/>
    <p:sldId id="445" r:id="rId16"/>
    <p:sldId id="446" r:id="rId17"/>
    <p:sldId id="394" r:id="rId18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CFFCC"/>
    <a:srgbClr val="FFCCFF"/>
    <a:srgbClr val="FFFFFF"/>
    <a:srgbClr val="CC3399"/>
    <a:srgbClr val="FF66CC"/>
    <a:srgbClr val="66FF33"/>
    <a:srgbClr val="66FFFF"/>
    <a:srgbClr val="DB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840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9/19/2020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006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7" cy="292676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303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524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21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06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49438"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4494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22135" y="1688941"/>
            <a:ext cx="7838539" cy="1636932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SO‘Z TARKIBI</a:t>
            </a:r>
            <a:endParaRPr lang="uz-Latn-UZ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1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09" y="2763521"/>
            <a:ext cx="3643189" cy="16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55- mashq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254001" y="1050925"/>
            <a:ext cx="6350000" cy="3533275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Yaponiyalik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Komatsu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 Osaka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1976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—1981-yillar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mobayni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dirty="0"/>
              <a:t> </a:t>
            </a:r>
            <a:r>
              <a:rPr lang="uz-Latn-UZ" dirty="0" smtClean="0"/>
              <a:t>                                          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Umarov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08" y="945515"/>
            <a:ext cx="20542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36668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55- mashq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254001" y="1050925"/>
            <a:ext cx="6350000" cy="3533275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Yaponiyalik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Komatsu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 Osaka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uz-Latn-U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bitirgan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tilini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chuqur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1976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—1981-yillar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mobayni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safar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dirty="0"/>
              <a:t> </a:t>
            </a:r>
            <a:r>
              <a:rPr lang="uz-Latn-UZ" dirty="0" smtClean="0"/>
              <a:t>                                          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Umarov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0320"/>
            <a:ext cx="2275840" cy="2072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9434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315" y="903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994" y="1000408"/>
            <a:ext cx="8262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Savollarga javob toping: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 So‘z tarkibi deganda nimani tushunasiz?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z-Latn-UZ" sz="2400" i="1" dirty="0">
                <a:latin typeface="Arial" panose="020B0604020202020204" pitchFamily="34" charset="0"/>
                <a:cs typeface="Arial" panose="020B0604020202020204" pitchFamily="34" charset="0"/>
              </a:rPr>
              <a:t>Do‘stlarimizni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so‘zining tarkibini aniqlang.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3. -jon, -xon, -chi, -dor qo‘shimchalarini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so‘zlarga qo‘shing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va ularning ma’nolarida sodir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bo‘layotgan o‘zgarishlarni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tushuntiring.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4" y="3608104"/>
            <a:ext cx="59690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4" y="1000408"/>
            <a:ext cx="640480" cy="67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3181" y="3300670"/>
            <a:ext cx="498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57-mashq.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-la,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9" y="1119203"/>
            <a:ext cx="1025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1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88514"/>
              </p:ext>
            </p:extLst>
          </p:nvPr>
        </p:nvGraphicFramePr>
        <p:xfrm>
          <a:off x="142240" y="202014"/>
          <a:ext cx="8890001" cy="44663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922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Ma’lumotlar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914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So‘zning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borliqdagi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harakatlarni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bildirishi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uning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lug‘aviy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</a:t>
                      </a:r>
                      <a:r>
                        <a:rPr lang="uz-Latn-UZ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deyiladi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So‘zlarning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ma’nolarini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o‘rganuvchi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tilshunoslik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bo‘limi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leksikolo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giya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sanaladi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ma’no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ma’lum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grammatik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orqali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ifodalanadi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Morfologiyada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so‘zning atash ma’nosi o‘rganiladi.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922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Ot, sifat,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son, fe’l, olmosh, ravish – 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 </a:t>
                      </a:r>
                      <a:r>
                        <a:rPr lang="uz-Latn-UZ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42978" y="755005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7375" y="1716572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42977" y="2435213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57376" y="3232861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uz-Latn-UZ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3136" y="3903421"/>
            <a:ext cx="514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uz-Latn-UZ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2320" y="985520"/>
            <a:ext cx="241808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Saxovatli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1645920"/>
            <a:ext cx="3037840" cy="1168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saxiy; hotamtoy, himmatli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2320" y="1645920"/>
            <a:ext cx="3053080" cy="11684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yasama sifat;</a:t>
            </a:r>
          </a:p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sifat yasovchi qo‘shimcha (-li).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200" y="3228340"/>
            <a:ext cx="301752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tash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77560" y="3197860"/>
            <a:ext cx="303784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rammatik  ma’no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stCxn id="5" idx="3"/>
            <a:endCxn id="8" idx="0"/>
          </p:cNvCxnSpPr>
          <p:nvPr/>
        </p:nvCxnSpPr>
        <p:spPr>
          <a:xfrm>
            <a:off x="5740400" y="1214120"/>
            <a:ext cx="1648460" cy="43180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5" idx="1"/>
            <a:endCxn id="7" idx="0"/>
          </p:cNvCxnSpPr>
          <p:nvPr/>
        </p:nvCxnSpPr>
        <p:spPr>
          <a:xfrm rot="10800000" flipV="1">
            <a:off x="1701800" y="1214120"/>
            <a:ext cx="1620520" cy="43180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05280" y="2816860"/>
            <a:ext cx="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0" idx="0"/>
          </p:cNvCxnSpPr>
          <p:nvPr/>
        </p:nvCxnSpPr>
        <p:spPr>
          <a:xfrm flipH="1">
            <a:off x="7396480" y="2707640"/>
            <a:ext cx="10160" cy="49022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95" y="2162683"/>
            <a:ext cx="1896110" cy="132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1980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Teskari test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60" y="899605"/>
            <a:ext cx="7908537" cy="626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176213" algn="just" defTabSz="914400">
              <a:defRPr/>
            </a:pPr>
            <a:r>
              <a:rPr lang="uz-Latn-UZ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z-Latn-UZ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US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fologiya </a:t>
            </a:r>
            <a:endParaRPr lang="ru-RU" sz="3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64" y="1793434"/>
            <a:ext cx="866460" cy="6224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258" y="3854637"/>
            <a:ext cx="866460" cy="62104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6496" y="2879660"/>
            <a:ext cx="866460" cy="6224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1" y="1757632"/>
            <a:ext cx="5794056" cy="85348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tilshunoslik </a:t>
            </a: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bo‘limida so‘zlarning grammatik ma’nolari o‘rganiladi?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601" y="2815574"/>
            <a:ext cx="5794056" cy="750586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So‘zning atash ma’nosini o‘rganuvchi bo‘lim nima deyiladi?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1601" y="3795503"/>
            <a:ext cx="5771017" cy="73931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Gap, so‘z birikmalarini o‘rganuvchi tilshunoslik bo‘limi qanday nomlanadi?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258" y="1803463"/>
            <a:ext cx="882936" cy="62104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r="25582"/>
          <a:stretch/>
        </p:blipFill>
        <p:spPr bwMode="auto">
          <a:xfrm>
            <a:off x="7498080" y="1629711"/>
            <a:ext cx="110744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Teskari test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20" y="944880"/>
            <a:ext cx="7908537" cy="6196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indent="176213" defTabSz="914400">
              <a:defRPr/>
            </a:pPr>
            <a:r>
              <a:rPr lang="uz-Latn-UZ" sz="32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Ko‘plik va kelishik </a:t>
            </a:r>
            <a:endParaRPr lang="ru-RU" sz="3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964" y="1793434"/>
            <a:ext cx="866460" cy="6224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0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258" y="3858151"/>
            <a:ext cx="866460" cy="62104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20" y="2821504"/>
            <a:ext cx="866460" cy="62241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0021" y="1796948"/>
            <a:ext cx="5094939" cy="74305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Kitobim so‘zining grammatik shaklini toping.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0020" y="2712720"/>
            <a:ext cx="5094940" cy="84328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Mehnatkash so‘zidagi grammatik ma’noni toping.</a:t>
            </a:r>
            <a:endParaRPr lang="ru-RU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0021" y="3858151"/>
            <a:ext cx="5094939" cy="75448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>
              <a:defRPr/>
            </a:pPr>
            <a:r>
              <a:rPr lang="uz-Latn-UZ" sz="2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Olmalarni so‘zida qanday grammatik ma’no bor?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0020" y="3872144"/>
            <a:ext cx="882936" cy="62104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r>
              <a:rPr lang="uz-Latn-UZ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r="26374"/>
          <a:stretch/>
        </p:blipFill>
        <p:spPr bwMode="auto">
          <a:xfrm>
            <a:off x="7396479" y="1863670"/>
            <a:ext cx="1076961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1- 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432" y="996133"/>
            <a:ext cx="8505728" cy="615553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/>
              <a:t>so‘zlarni</a:t>
            </a:r>
            <a:r>
              <a:rPr lang="en-US" sz="2000" dirty="0"/>
              <a:t> </a:t>
            </a:r>
            <a:r>
              <a:rPr lang="en-US" sz="2000" dirty="0" err="1"/>
              <a:t>ma’noli</a:t>
            </a:r>
            <a:r>
              <a:rPr lang="en-US" sz="2000" dirty="0"/>
              <a:t> </a:t>
            </a:r>
            <a:r>
              <a:rPr lang="en-US" sz="2000" dirty="0" err="1"/>
              <a:t>qismlarga</a:t>
            </a:r>
            <a:r>
              <a:rPr lang="en-US" sz="2000" dirty="0"/>
              <a:t> </a:t>
            </a:r>
            <a:r>
              <a:rPr lang="en-US" sz="2000" dirty="0" err="1"/>
              <a:t>ajrating</a:t>
            </a:r>
            <a:r>
              <a:rPr lang="en-US" sz="2000" dirty="0"/>
              <a:t>. Bu </a:t>
            </a:r>
            <a:r>
              <a:rPr lang="en-US" sz="2000" dirty="0" err="1" smtClean="0"/>
              <a:t>so‘zlar</a:t>
            </a:r>
            <a:r>
              <a:rPr lang="uz-Latn-UZ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/>
              <a:t>umumiy</a:t>
            </a:r>
            <a:r>
              <a:rPr lang="en-US" sz="2000" dirty="0"/>
              <a:t> </a:t>
            </a:r>
            <a:r>
              <a:rPr lang="en-US" sz="2000" dirty="0" err="1"/>
              <a:t>bo‘lgan</a:t>
            </a:r>
            <a:r>
              <a:rPr lang="en-US" sz="2000" dirty="0"/>
              <a:t> </a:t>
            </a:r>
            <a:r>
              <a:rPr lang="en-US" sz="2000" dirty="0" err="1"/>
              <a:t>qismni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2062480" y="1820228"/>
            <a:ext cx="1706880" cy="45720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052320" y="2444546"/>
            <a:ext cx="1706880" cy="45720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062480" y="3080612"/>
            <a:ext cx="1706880" cy="45720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ishla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062480" y="3722824"/>
            <a:ext cx="1706880" cy="45720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ishsiz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2062480" y="4373064"/>
            <a:ext cx="1706880" cy="457200"/>
          </a:xfrm>
          <a:prstGeom prst="round1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4246880" y="1806512"/>
            <a:ext cx="1991360" cy="48463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ish+ni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4246880" y="2417114"/>
            <a:ext cx="1991360" cy="48463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ish+chi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4246880" y="3053180"/>
            <a:ext cx="1991360" cy="48463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ish+la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4267200" y="3695392"/>
            <a:ext cx="1991360" cy="48463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ish+siz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4267200" y="4359348"/>
            <a:ext cx="1991360" cy="48463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ish+ga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1544320" y="1717040"/>
            <a:ext cx="531368" cy="3210560"/>
          </a:xfrm>
          <a:prstGeom prst="leftBrace">
            <a:avLst>
              <a:gd name="adj1" fmla="val 408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5920" y="2794000"/>
            <a:ext cx="9144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6604000" y="1787780"/>
            <a:ext cx="1991360" cy="48463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imani?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6604000" y="2444546"/>
            <a:ext cx="1991360" cy="48463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95" y="3140703"/>
            <a:ext cx="1675765" cy="10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2- 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3152" y="965653"/>
            <a:ext cx="8597168" cy="615553"/>
          </a:xfrm>
        </p:spPr>
        <p:txBody>
          <a:bodyPr/>
          <a:lstStyle/>
          <a:p>
            <a:r>
              <a:rPr lang="en-US" dirty="0"/>
              <a:t> </a:t>
            </a:r>
            <a:r>
              <a:rPr lang="uz-Latn-UZ" dirty="0" smtClean="0"/>
              <a:t>   </a:t>
            </a:r>
            <a:r>
              <a:rPr lang="en-US" sz="2000" dirty="0" err="1" smtClean="0"/>
              <a:t>Berilgan</a:t>
            </a:r>
            <a:r>
              <a:rPr lang="en-US" sz="2000" dirty="0" smtClean="0"/>
              <a:t> </a:t>
            </a:r>
            <a:r>
              <a:rPr lang="en-US" sz="2000" dirty="0" err="1"/>
              <a:t>so‘zlarni</a:t>
            </a:r>
            <a:r>
              <a:rPr lang="en-US" sz="2000" dirty="0"/>
              <a:t> </a:t>
            </a:r>
            <a:r>
              <a:rPr lang="en-US" sz="2000" dirty="0" err="1"/>
              <a:t>ma’noli</a:t>
            </a:r>
            <a:r>
              <a:rPr lang="en-US" sz="2000" dirty="0"/>
              <a:t> </a:t>
            </a:r>
            <a:r>
              <a:rPr lang="en-US" sz="2000" dirty="0" err="1"/>
              <a:t>qismlarga</a:t>
            </a:r>
            <a:r>
              <a:rPr lang="en-US" sz="2000" dirty="0"/>
              <a:t> </a:t>
            </a:r>
            <a:r>
              <a:rPr lang="en-US" sz="2000" dirty="0" err="1"/>
              <a:t>ajrating</a:t>
            </a:r>
            <a:r>
              <a:rPr lang="en-US" sz="2000" dirty="0"/>
              <a:t>. Bu </a:t>
            </a:r>
            <a:r>
              <a:rPr lang="en-US" sz="2000" dirty="0" err="1" smtClean="0"/>
              <a:t>so‘zlar</a:t>
            </a:r>
            <a:r>
              <a:rPr lang="uz-Latn-UZ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/>
              <a:t>umumiy</a:t>
            </a:r>
            <a:r>
              <a:rPr lang="en-US" sz="2000" dirty="0"/>
              <a:t> </a:t>
            </a:r>
            <a:r>
              <a:rPr lang="en-US" sz="2000" dirty="0" err="1"/>
              <a:t>bo‘lgan</a:t>
            </a:r>
            <a:r>
              <a:rPr lang="en-US" sz="2000" dirty="0"/>
              <a:t> </a:t>
            </a:r>
            <a:r>
              <a:rPr lang="en-US" sz="2000" dirty="0" err="1"/>
              <a:t>qismni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31653" y="3452265"/>
            <a:ext cx="2804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3600" kern="0" dirty="0" err="1" smtClean="0">
                <a:solidFill>
                  <a:srgbClr val="231F20"/>
                </a:solidFill>
                <a:latin typeface="Arial"/>
                <a:cs typeface="Arial"/>
              </a:rPr>
              <a:t>kombaynchi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sz="3600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654" y="214163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 smtClean="0">
                <a:solidFill>
                  <a:srgbClr val="231F20"/>
                </a:solidFill>
                <a:latin typeface="Arial"/>
                <a:cs typeface="Arial"/>
              </a:rPr>
              <a:t>Suvchi</a:t>
            </a:r>
            <a:r>
              <a:rPr lang="uz-Latn-UZ" sz="3600" kern="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36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4795" y="2141637"/>
            <a:ext cx="149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ishchi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37511" y="2124711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omborchi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721" y="3452265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600" kern="0" dirty="0" err="1">
                <a:solidFill>
                  <a:srgbClr val="231F20"/>
                </a:solidFill>
                <a:latin typeface="Arial"/>
                <a:cs typeface="Arial"/>
              </a:rPr>
              <a:t>traktorchi</a:t>
            </a:r>
            <a:r>
              <a:rPr lang="en-US" sz="3600" kern="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lang="en-US" sz="2000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778284" y="1911351"/>
            <a:ext cx="914400" cy="365760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544795" y="1979642"/>
            <a:ext cx="746358" cy="288579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4234078" y="1882142"/>
            <a:ext cx="1292962" cy="365760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91933" y="3192782"/>
            <a:ext cx="1292962" cy="365760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2979050" y="3162302"/>
            <a:ext cx="1725030" cy="485138"/>
          </a:xfrm>
          <a:prstGeom prst="curvedDown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6766560" y="2374948"/>
            <a:ext cx="2042160" cy="122777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-chi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31725" y="2696528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78730" y="2696528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27040" y="2710816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31027" y="4017328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29759" y="4017328"/>
            <a:ext cx="5628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8963" y="909456"/>
            <a:ext cx="3329526" cy="533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8398" y="918653"/>
            <a:ext cx="3850640" cy="5545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70" y="1483360"/>
            <a:ext cx="388111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So‘z tarkibi </a:t>
            </a:r>
            <a:endParaRPr lang="uz-Latn-U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asos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va qo‘shimchalardan iborat.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3279" y="1483360"/>
            <a:ext cx="417575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Guldon, gulchi, gulla, gulni, gulga, guldan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so‘zlarida </a:t>
            </a:r>
            <a:r>
              <a:rPr lang="uz-Latn-UZ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uz-Latn-UZ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asos va     </a:t>
            </a:r>
            <a:r>
              <a:rPr lang="uz-Latn-UZ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-don, -chi, -la, -ni, -dan</a:t>
            </a:r>
            <a:r>
              <a:rPr lang="uz-Latn-UZ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esa qo‘shimchalardir.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465" y="73290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oling!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0260" y="919706"/>
            <a:ext cx="914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9793" y="1120524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521198" y="878013"/>
            <a:ext cx="914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35523" y="1078831"/>
            <a:ext cx="2857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876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54-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4160" y="1183005"/>
            <a:ext cx="8422641" cy="861774"/>
          </a:xfrm>
        </p:spPr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Xabardor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ilmsiz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xabarsiz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ulug‘vor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bexabar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beilm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ulug‘lamoq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ilmparvar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ulug‘vorlik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8319" y="2367627"/>
            <a:ext cx="5688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1" lvl="0" indent="-171431" defTabSz="914298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uz-Latn-UZ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abardor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xabarsiz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bexabar</a:t>
            </a:r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8640" y="3044902"/>
            <a:ext cx="5688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1" lvl="0" indent="-171431" defTabSz="914298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ilmli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ilmsiz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beilm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ilmparvar</a:t>
            </a:r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3276" y="2448907"/>
            <a:ext cx="1566164" cy="40064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03276" y="3085542"/>
            <a:ext cx="1566164" cy="40404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Ilm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03276" y="3758989"/>
            <a:ext cx="1566164" cy="40404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-siz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641" y="3699402"/>
            <a:ext cx="307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1" lvl="0" indent="-171431" defTabSz="914298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xabarsiz</a:t>
            </a:r>
            <a:r>
              <a:rPr lang="en-US" sz="2800" kern="800" spc="-10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ilmsiz.</a:t>
            </a:r>
            <a:endParaRPr lang="ru-RU" sz="28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8320" y="4419530"/>
            <a:ext cx="2844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1" lvl="0" indent="-171431" defTabSz="914298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800" kern="800" spc="-10" dirty="0" err="1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kern="800" spc="-1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beilm.</a:t>
            </a:r>
            <a:endParaRPr lang="ru-RU" sz="2800" kern="800" spc="-10" dirty="0">
              <a:solidFill>
                <a:srgbClr val="57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82956" y="4484232"/>
            <a:ext cx="1566164" cy="404046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737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</TotalTime>
  <Words>507</Words>
  <Application>Microsoft Office PowerPoint</Application>
  <PresentationFormat>Экран (16:9)</PresentationFormat>
  <Paragraphs>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1_Office Theme</vt:lpstr>
      <vt:lpstr>Тема Office</vt:lpstr>
      <vt:lpstr>3_Office Theme</vt:lpstr>
      <vt:lpstr>4_Office Theme</vt:lpstr>
      <vt:lpstr>5_Office Theme</vt:lpstr>
      <vt:lpstr>Office Theme</vt:lpstr>
      <vt:lpstr>ONA TILI</vt:lpstr>
      <vt:lpstr>Презентация PowerPoint</vt:lpstr>
      <vt:lpstr>Презентация PowerPoint</vt:lpstr>
      <vt:lpstr>Teskari test</vt:lpstr>
      <vt:lpstr>Teskari test</vt:lpstr>
      <vt:lpstr>1- topshiriq</vt:lpstr>
      <vt:lpstr>2- topshiriq</vt:lpstr>
      <vt:lpstr>Презентация PowerPoint</vt:lpstr>
      <vt:lpstr>54- mashq</vt:lpstr>
      <vt:lpstr>55- mashq</vt:lpstr>
      <vt:lpstr>55-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562</cp:revision>
  <cp:lastPrinted>2020-08-26T14:49:45Z</cp:lastPrinted>
  <dcterms:created xsi:type="dcterms:W3CDTF">2020-04-11T16:25:36Z</dcterms:created>
  <dcterms:modified xsi:type="dcterms:W3CDTF">2020-09-19T05:10:10Z</dcterms:modified>
</cp:coreProperties>
</file>