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</p:sldMasterIdLst>
  <p:notesMasterIdLst>
    <p:notesMasterId r:id="rId18"/>
  </p:notesMasterIdLst>
  <p:handoutMasterIdLst>
    <p:handoutMasterId r:id="rId19"/>
  </p:handoutMasterIdLst>
  <p:sldIdLst>
    <p:sldId id="409" r:id="rId5"/>
    <p:sldId id="429" r:id="rId6"/>
    <p:sldId id="442" r:id="rId7"/>
    <p:sldId id="437" r:id="rId8"/>
    <p:sldId id="430" r:id="rId9"/>
    <p:sldId id="422" r:id="rId10"/>
    <p:sldId id="431" r:id="rId11"/>
    <p:sldId id="426" r:id="rId12"/>
    <p:sldId id="438" r:id="rId13"/>
    <p:sldId id="441" r:id="rId14"/>
    <p:sldId id="439" r:id="rId15"/>
    <p:sldId id="443" r:id="rId16"/>
    <p:sldId id="432" r:id="rId17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DBE79D"/>
    <a:srgbClr val="CCFFCC"/>
    <a:srgbClr val="FFCCFF"/>
    <a:srgbClr val="CCFFFF"/>
    <a:srgbClr val="66FF33"/>
    <a:srgbClr val="66FFFF"/>
    <a:srgbClr val="FF66CC"/>
    <a:srgbClr val="FA978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441" autoAdjust="0"/>
  </p:normalViewPr>
  <p:slideViewPr>
    <p:cSldViewPr snapToGrid="0">
      <p:cViewPr>
        <p:scale>
          <a:sx n="81" d="100"/>
          <a:sy n="81" d="100"/>
        </p:scale>
        <p:origin x="81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42C48-00F0-46E3-A12C-4E5611E9BF48}" type="doc">
      <dgm:prSet loTypeId="urn:microsoft.com/office/officeart/2005/8/layout/venn3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6751097-B1EB-4DB0-9AE6-174894283FF6}">
      <dgm:prSet phldrT="[Текст]" custT="1"/>
      <dgm:spPr/>
      <dgm:t>
        <a:bodyPr/>
        <a:lstStyle/>
        <a:p>
          <a:r>
            <a:rPr lang="uz-Latn-UZ" sz="2800" b="1" dirty="0" smtClean="0">
              <a:latin typeface="Arial" panose="020B0604020202020204" pitchFamily="34" charset="0"/>
              <a:cs typeface="Arial" panose="020B0604020202020204" pitchFamily="34" charset="0"/>
            </a:rPr>
            <a:t>Hikoya matni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D3D92-443C-4A62-B0DA-CC60269FF48F}" type="parTrans" cxnId="{0C5A3135-D4D5-41E9-B1C3-4365754F30B8}">
      <dgm:prSet/>
      <dgm:spPr/>
      <dgm:t>
        <a:bodyPr/>
        <a:lstStyle/>
        <a:p>
          <a:endParaRPr lang="ru-RU"/>
        </a:p>
      </dgm:t>
    </dgm:pt>
    <dgm:pt modelId="{FE17AB66-8F74-4D3C-B1E5-C86CFFF62C6A}" type="sibTrans" cxnId="{0C5A3135-D4D5-41E9-B1C3-4365754F30B8}">
      <dgm:prSet/>
      <dgm:spPr/>
      <dgm:t>
        <a:bodyPr/>
        <a:lstStyle/>
        <a:p>
          <a:endParaRPr lang="ru-RU"/>
        </a:p>
      </dgm:t>
    </dgm:pt>
    <dgm:pt modelId="{9CD11976-44F5-45D8-AEF5-CD665B3F069E}">
      <dgm:prSet phldrT="[Текст]" custT="1"/>
      <dgm:spPr/>
      <dgm:t>
        <a:bodyPr/>
        <a:lstStyle/>
        <a:p>
          <a:r>
            <a:rPr lang="uz-Latn-UZ" sz="2800" b="1" dirty="0" smtClean="0">
              <a:latin typeface="Arial" panose="020B0604020202020204" pitchFamily="34" charset="0"/>
              <a:cs typeface="Arial" panose="020B0604020202020204" pitchFamily="34" charset="0"/>
            </a:rPr>
            <a:t>Tasviriy matn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18A286-BEC9-4992-ACC1-B81A039F4FC2}" type="parTrans" cxnId="{73D07E17-8CC2-4C7D-9E9C-8FA087DF9446}">
      <dgm:prSet/>
      <dgm:spPr/>
      <dgm:t>
        <a:bodyPr/>
        <a:lstStyle/>
        <a:p>
          <a:endParaRPr lang="ru-RU"/>
        </a:p>
      </dgm:t>
    </dgm:pt>
    <dgm:pt modelId="{5B6D1AC1-C0DC-4CD4-93EB-F6AA49BEBE75}" type="sibTrans" cxnId="{73D07E17-8CC2-4C7D-9E9C-8FA087DF9446}">
      <dgm:prSet/>
      <dgm:spPr/>
      <dgm:t>
        <a:bodyPr/>
        <a:lstStyle/>
        <a:p>
          <a:endParaRPr lang="ru-RU"/>
        </a:p>
      </dgm:t>
    </dgm:pt>
    <dgm:pt modelId="{E9CD991D-5C9B-4A5D-B999-D35A65E45F4B}">
      <dgm:prSet phldrT="[Текст]" custT="1"/>
      <dgm:spPr/>
      <dgm:t>
        <a:bodyPr/>
        <a:lstStyle/>
        <a:p>
          <a:r>
            <a:rPr lang="uz-Latn-UZ" sz="2800" b="1" dirty="0" smtClean="0">
              <a:latin typeface="Arial" panose="020B0604020202020204" pitchFamily="34" charset="0"/>
              <a:cs typeface="Arial" panose="020B0604020202020204" pitchFamily="34" charset="0"/>
            </a:rPr>
            <a:t>Muhokama matni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2DC6C7-DB67-4BAE-AACD-305F0514F8D3}" type="parTrans" cxnId="{FC1BB6BA-0BD2-4939-AE23-324DD70F71F6}">
      <dgm:prSet/>
      <dgm:spPr/>
      <dgm:t>
        <a:bodyPr/>
        <a:lstStyle/>
        <a:p>
          <a:endParaRPr lang="ru-RU"/>
        </a:p>
      </dgm:t>
    </dgm:pt>
    <dgm:pt modelId="{B86EDD21-B4BA-42DC-96A3-CED69C5134F0}" type="sibTrans" cxnId="{FC1BB6BA-0BD2-4939-AE23-324DD70F71F6}">
      <dgm:prSet/>
      <dgm:spPr/>
      <dgm:t>
        <a:bodyPr/>
        <a:lstStyle/>
        <a:p>
          <a:endParaRPr lang="ru-RU"/>
        </a:p>
      </dgm:t>
    </dgm:pt>
    <dgm:pt modelId="{7BFB3B7C-8A66-4BBD-8647-33A8811976A1}" type="pres">
      <dgm:prSet presAssocID="{02C42C48-00F0-46E3-A12C-4E5611E9BF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9EE6CC-B2AE-4F0F-AAEE-E71FFF1FBAAC}" type="pres">
      <dgm:prSet presAssocID="{B6751097-B1EB-4DB0-9AE6-174894283FF6}" presName="Name5" presStyleLbl="vennNode1" presStyleIdx="0" presStyleCnt="3" custScaleX="143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118B8-DB51-4A80-BFF9-8F4527EAA8A3}" type="pres">
      <dgm:prSet presAssocID="{FE17AB66-8F74-4D3C-B1E5-C86CFFF62C6A}" presName="space" presStyleCnt="0"/>
      <dgm:spPr/>
      <dgm:t>
        <a:bodyPr/>
        <a:lstStyle/>
        <a:p>
          <a:endParaRPr lang="ru-RU"/>
        </a:p>
      </dgm:t>
    </dgm:pt>
    <dgm:pt modelId="{275D0DE6-7882-45B8-90D4-5D4F98203003}" type="pres">
      <dgm:prSet presAssocID="{9CD11976-44F5-45D8-AEF5-CD665B3F069E}" presName="Name5" presStyleLbl="vennNode1" presStyleIdx="1" presStyleCnt="3" custScaleX="148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525A1-7173-4C84-8E73-65D222898160}" type="pres">
      <dgm:prSet presAssocID="{5B6D1AC1-C0DC-4CD4-93EB-F6AA49BEBE75}" presName="space" presStyleCnt="0"/>
      <dgm:spPr/>
      <dgm:t>
        <a:bodyPr/>
        <a:lstStyle/>
        <a:p>
          <a:endParaRPr lang="ru-RU"/>
        </a:p>
      </dgm:t>
    </dgm:pt>
    <dgm:pt modelId="{1EB24CA5-5CE8-4B09-91CC-87E3C4DD9E1F}" type="pres">
      <dgm:prSet presAssocID="{E9CD991D-5C9B-4A5D-B999-D35A65E45F4B}" presName="Name5" presStyleLbl="vennNode1" presStyleIdx="2" presStyleCnt="3" custScaleX="154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BB6BA-0BD2-4939-AE23-324DD70F71F6}" srcId="{02C42C48-00F0-46E3-A12C-4E5611E9BF48}" destId="{E9CD991D-5C9B-4A5D-B999-D35A65E45F4B}" srcOrd="2" destOrd="0" parTransId="{5C2DC6C7-DB67-4BAE-AACD-305F0514F8D3}" sibTransId="{B86EDD21-B4BA-42DC-96A3-CED69C5134F0}"/>
    <dgm:cxn modelId="{0C5A3135-D4D5-41E9-B1C3-4365754F30B8}" srcId="{02C42C48-00F0-46E3-A12C-4E5611E9BF48}" destId="{B6751097-B1EB-4DB0-9AE6-174894283FF6}" srcOrd="0" destOrd="0" parTransId="{6D0D3D92-443C-4A62-B0DA-CC60269FF48F}" sibTransId="{FE17AB66-8F74-4D3C-B1E5-C86CFFF62C6A}"/>
    <dgm:cxn modelId="{207DFDF1-30CB-4DC2-BE75-C05FDB85AC38}" type="presOf" srcId="{B6751097-B1EB-4DB0-9AE6-174894283FF6}" destId="{179EE6CC-B2AE-4F0F-AAEE-E71FFF1FBAAC}" srcOrd="0" destOrd="0" presId="urn:microsoft.com/office/officeart/2005/8/layout/venn3"/>
    <dgm:cxn modelId="{73D07E17-8CC2-4C7D-9E9C-8FA087DF9446}" srcId="{02C42C48-00F0-46E3-A12C-4E5611E9BF48}" destId="{9CD11976-44F5-45D8-AEF5-CD665B3F069E}" srcOrd="1" destOrd="0" parTransId="{9718A286-BEC9-4992-ACC1-B81A039F4FC2}" sibTransId="{5B6D1AC1-C0DC-4CD4-93EB-F6AA49BEBE75}"/>
    <dgm:cxn modelId="{6848276B-BCB4-4B56-8855-E90810A3E64D}" type="presOf" srcId="{E9CD991D-5C9B-4A5D-B999-D35A65E45F4B}" destId="{1EB24CA5-5CE8-4B09-91CC-87E3C4DD9E1F}" srcOrd="0" destOrd="0" presId="urn:microsoft.com/office/officeart/2005/8/layout/venn3"/>
    <dgm:cxn modelId="{B7920E98-2258-4511-A531-59F04998F504}" type="presOf" srcId="{9CD11976-44F5-45D8-AEF5-CD665B3F069E}" destId="{275D0DE6-7882-45B8-90D4-5D4F98203003}" srcOrd="0" destOrd="0" presId="urn:microsoft.com/office/officeart/2005/8/layout/venn3"/>
    <dgm:cxn modelId="{DC362E85-BD1F-49E8-9748-F81AC618C1C4}" type="presOf" srcId="{02C42C48-00F0-46E3-A12C-4E5611E9BF48}" destId="{7BFB3B7C-8A66-4BBD-8647-33A8811976A1}" srcOrd="0" destOrd="0" presId="urn:microsoft.com/office/officeart/2005/8/layout/venn3"/>
    <dgm:cxn modelId="{3E5C415E-FF7E-4399-B759-827B4CA0A490}" type="presParOf" srcId="{7BFB3B7C-8A66-4BBD-8647-33A8811976A1}" destId="{179EE6CC-B2AE-4F0F-AAEE-E71FFF1FBAAC}" srcOrd="0" destOrd="0" presId="urn:microsoft.com/office/officeart/2005/8/layout/venn3"/>
    <dgm:cxn modelId="{A96D68C4-9A65-4FE7-98B7-C64F5DE91359}" type="presParOf" srcId="{7BFB3B7C-8A66-4BBD-8647-33A8811976A1}" destId="{B29118B8-DB51-4A80-BFF9-8F4527EAA8A3}" srcOrd="1" destOrd="0" presId="urn:microsoft.com/office/officeart/2005/8/layout/venn3"/>
    <dgm:cxn modelId="{C6E4EA3C-AB77-4416-AA20-9E8D24D432CF}" type="presParOf" srcId="{7BFB3B7C-8A66-4BBD-8647-33A8811976A1}" destId="{275D0DE6-7882-45B8-90D4-5D4F98203003}" srcOrd="2" destOrd="0" presId="urn:microsoft.com/office/officeart/2005/8/layout/venn3"/>
    <dgm:cxn modelId="{412F9DEC-BB38-4A59-80C8-9AD0AC9AA760}" type="presParOf" srcId="{7BFB3B7C-8A66-4BBD-8647-33A8811976A1}" destId="{2DC525A1-7173-4C84-8E73-65D222898160}" srcOrd="3" destOrd="0" presId="urn:microsoft.com/office/officeart/2005/8/layout/venn3"/>
    <dgm:cxn modelId="{403CBA6A-F715-4136-BAD1-298E4679ED93}" type="presParOf" srcId="{7BFB3B7C-8A66-4BBD-8647-33A8811976A1}" destId="{1EB24CA5-5CE8-4B09-91CC-87E3C4DD9E1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EE6CC-B2AE-4F0F-AAEE-E71FFF1FBAAC}">
      <dsp:nvSpPr>
        <dsp:cNvPr id="0" name=""/>
        <dsp:cNvSpPr/>
      </dsp:nvSpPr>
      <dsp:spPr>
        <a:xfrm>
          <a:off x="136" y="12339"/>
          <a:ext cx="2713246" cy="1897083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403" tIns="35560" rIns="104403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Hikoya matni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482" y="290160"/>
        <a:ext cx="1918554" cy="1341441"/>
      </dsp:txXfrm>
    </dsp:sp>
    <dsp:sp modelId="{275D0DE6-7882-45B8-90D4-5D4F98203003}">
      <dsp:nvSpPr>
        <dsp:cNvPr id="0" name=""/>
        <dsp:cNvSpPr/>
      </dsp:nvSpPr>
      <dsp:spPr>
        <a:xfrm>
          <a:off x="2333966" y="12339"/>
          <a:ext cx="2807758" cy="1897083"/>
        </a:xfrm>
        <a:prstGeom prst="ellipse">
          <a:avLst/>
        </a:prstGeom>
        <a:solidFill>
          <a:schemeClr val="accent2">
            <a:shade val="80000"/>
            <a:alpha val="50000"/>
            <a:hueOff val="-6"/>
            <a:satOff val="-287"/>
            <a:lumOff val="2464"/>
            <a:alphaOff val="-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403" tIns="35560" rIns="104403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Tasviriy matn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5153" y="290160"/>
        <a:ext cx="1985384" cy="1341441"/>
      </dsp:txXfrm>
    </dsp:sp>
    <dsp:sp modelId="{1EB24CA5-5CE8-4B09-91CC-87E3C4DD9E1F}">
      <dsp:nvSpPr>
        <dsp:cNvPr id="0" name=""/>
        <dsp:cNvSpPr/>
      </dsp:nvSpPr>
      <dsp:spPr>
        <a:xfrm>
          <a:off x="4762308" y="12339"/>
          <a:ext cx="2923461" cy="1897083"/>
        </a:xfrm>
        <a:prstGeom prst="ellipse">
          <a:avLst/>
        </a:prstGeom>
        <a:solidFill>
          <a:schemeClr val="accent2">
            <a:shade val="80000"/>
            <a:alpha val="50000"/>
            <a:hueOff val="-13"/>
            <a:satOff val="-574"/>
            <a:lumOff val="4927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403" tIns="35560" rIns="104403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Muhokama matni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0439" y="290160"/>
        <a:ext cx="2067199" cy="1341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9/12/2020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9/12/2020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8889" y="1684653"/>
            <a:ext cx="7838539" cy="3165556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rgbClr val="2365C7"/>
                </a:solidFill>
                <a:latin typeface="Arial"/>
                <a:cs typeface="Arial"/>
              </a:rPr>
              <a:t> MATN TURLARI.</a:t>
            </a:r>
          </a:p>
          <a:p>
            <a:pPr marL="20853" defTabSz="653107">
              <a:spcBef>
                <a:spcPts val="125"/>
              </a:spcBef>
            </a:pPr>
            <a:r>
              <a:rPr lang="uz-Latn-UZ" sz="3600" b="1" dirty="0" smtClean="0">
                <a:solidFill>
                  <a:srgbClr val="2365C7"/>
                </a:solidFill>
                <a:latin typeface="Arial"/>
                <a:cs typeface="Arial"/>
              </a:rPr>
              <a:t> HIKOYA MATNI</a:t>
            </a:r>
            <a:endParaRPr lang="en-US" sz="36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20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18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28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r>
              <a:rPr sz="20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O‘qituvchi</a:t>
            </a:r>
            <a:r>
              <a:rPr lang="uz-Latn-UZ" sz="20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uz-Latn-UZ" sz="2000" i="1" spc="6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Sodiqova Shoira Ibrohimovna</a:t>
            </a:r>
            <a:endParaRPr sz="2000" i="1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ru-RU" sz="28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23299" r="8334" b="18368"/>
          <a:stretch/>
        </p:blipFill>
        <p:spPr bwMode="auto">
          <a:xfrm>
            <a:off x="5028922" y="2355753"/>
            <a:ext cx="3788506" cy="194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35- mashq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760" y="1013743"/>
            <a:ext cx="870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Sog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yetim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emassan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go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she’rlar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yaratgan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8760" y="2016987"/>
            <a:ext cx="8706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“Shum bola”,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Yodgor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Netay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qissalari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zbek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qissachiligi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rivojiga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salmoqli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8760" y="3710292"/>
            <a:ext cx="6970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Mashrab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Muqumiy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adabiyotimizning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vakillari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maqolalar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yozdi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38760" y="955246"/>
            <a:ext cx="3347720" cy="47399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>
            <a:solidFill>
              <a:srgbClr val="CC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G‘afur G‘ulom – shoir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20980" y="2001365"/>
            <a:ext cx="3347720" cy="47399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6FFFF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G‘afur G‘ulom – adib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38760" y="3217316"/>
            <a:ext cx="5059680" cy="47399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6FF33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G‘afur G‘ulom – </a:t>
            </a:r>
            <a:r>
              <a:rPr lang="uz-Latn-U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adabiyotshunos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90" y="2872872"/>
            <a:ext cx="1778950" cy="203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441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36- mashq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16561" y="1033411"/>
            <a:ext cx="6004559" cy="1354217"/>
          </a:xfrm>
        </p:spPr>
        <p:txBody>
          <a:bodyPr/>
          <a:lstStyle/>
          <a:p>
            <a:r>
              <a:rPr lang="uz-Latn-UZ" sz="2600" dirty="0" smtClean="0">
                <a:solidFill>
                  <a:schemeClr val="tx1"/>
                </a:solidFill>
              </a:rPr>
              <a:t>  </a:t>
            </a:r>
            <a:r>
              <a:rPr lang="uz-Latn-UZ" sz="4400" dirty="0" smtClean="0">
                <a:solidFill>
                  <a:schemeClr val="tx1"/>
                </a:solidFill>
              </a:rPr>
              <a:t>Zumrad va Qimmat 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60" y="1290320"/>
            <a:ext cx="2860963" cy="337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401" y="1706880"/>
            <a:ext cx="57099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Wingdings" panose="05000000000000000000" pitchFamily="2" charset="2"/>
              <a:buChar char="ü"/>
            </a:pPr>
            <a:r>
              <a:rPr lang="uz-Latn-UZ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mehnatsevar </a:t>
            </a:r>
            <a:r>
              <a:rPr lang="uz-Latn-UZ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z-Latn-UZ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dangasa</a:t>
            </a:r>
          </a:p>
          <a:p>
            <a:pPr marL="457200" indent="-457200" defTabSz="457200">
              <a:buFont typeface="Wingdings" panose="05000000000000000000" pitchFamily="2" charset="2"/>
              <a:buChar char="ü"/>
            </a:pPr>
            <a:r>
              <a:rPr lang="uz-Latn-UZ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z-Latn-UZ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qlli</a:t>
            </a:r>
            <a:r>
              <a:rPr lang="uz-Latn-UZ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z-Latn-UZ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nodon</a:t>
            </a:r>
          </a:p>
          <a:p>
            <a:pPr marL="457200" indent="-457200" defTabSz="457200">
              <a:buFont typeface="Wingdings" panose="05000000000000000000" pitchFamily="2" charset="2"/>
              <a:buChar char="ü"/>
            </a:pPr>
            <a:r>
              <a:rPr lang="uz-Latn-UZ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z-Latn-UZ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dobli  </a:t>
            </a:r>
            <a:r>
              <a:rPr lang="uz-Latn-UZ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z-Latn-UZ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odobsiz</a:t>
            </a:r>
          </a:p>
          <a:p>
            <a:pPr marL="457200" indent="-457200" defTabSz="457200">
              <a:buFont typeface="Wingdings" panose="05000000000000000000" pitchFamily="2" charset="2"/>
              <a:buChar char="ü"/>
            </a:pPr>
            <a:r>
              <a:rPr lang="uz-Latn-UZ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muloyim</a:t>
            </a:r>
            <a:r>
              <a:rPr lang="uz-Latn-UZ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z-Latn-UZ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qo‘pol</a:t>
            </a:r>
          </a:p>
          <a:p>
            <a:pPr marL="457200" indent="-457200" defTabSz="457200">
              <a:buFont typeface="Wingdings" panose="05000000000000000000" pitchFamily="2" charset="2"/>
              <a:buChar char="ü"/>
            </a:pPr>
            <a:r>
              <a:rPr lang="uz-Latn-UZ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z-Latn-UZ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abrli </a:t>
            </a:r>
            <a:r>
              <a:rPr lang="uz-Latn-UZ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uz-Latn-UZ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tantiq</a:t>
            </a:r>
          </a:p>
          <a:p>
            <a:pPr marL="457200" indent="-457200" defTabSz="457200">
              <a:buFont typeface="Wingdings" panose="05000000000000000000" pitchFamily="2" charset="2"/>
              <a:buChar char="ü"/>
            </a:pPr>
            <a:r>
              <a:rPr lang="uz-Latn-UZ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z-Latn-UZ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ehribon</a:t>
            </a:r>
            <a:r>
              <a:rPr lang="uz-Latn-UZ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z-Latn-UZ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urishqoq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9512863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37- mashq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5921" y="1127365"/>
            <a:ext cx="5648959" cy="3761030"/>
          </a:xfrm>
        </p:spPr>
        <p:txBody>
          <a:bodyPr/>
          <a:lstStyle/>
          <a:p>
            <a:r>
              <a:rPr lang="uz-Latn-UZ" sz="2600" dirty="0" smtClean="0">
                <a:solidFill>
                  <a:schemeClr val="tx1"/>
                </a:solidFill>
              </a:rPr>
              <a:t>    Orolchada </a:t>
            </a:r>
            <a:r>
              <a:rPr lang="uz-Latn-UZ" sz="2600" dirty="0">
                <a:solidFill>
                  <a:schemeClr val="tx1"/>
                </a:solidFill>
              </a:rPr>
              <a:t>ishlar qizib ketdi: har kim har xil gullar, o‘simliklar keltirib ekdi. Qushlarga inlar qurildi. «Kuzatuv daftari»ga orolchada yuzdan ziyod giyoh, o‘simlik va jonivorlar borligi qayd etildi. Qushlar bu hisobga kirmasdi</a:t>
            </a:r>
            <a:r>
              <a:rPr lang="uz-Latn-UZ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uz-Latn-UZ" sz="2600" dirty="0">
                <a:solidFill>
                  <a:schemeClr val="tx1"/>
                </a:solidFill>
              </a:rPr>
              <a:t> </a:t>
            </a:r>
            <a:r>
              <a:rPr lang="uz-Latn-UZ" sz="2600" dirty="0" smtClean="0">
                <a:solidFill>
                  <a:schemeClr val="tx1"/>
                </a:solidFill>
              </a:rPr>
              <a:t>                                  </a:t>
            </a:r>
            <a:r>
              <a:rPr lang="uz-Latn-UZ" sz="2600" dirty="0">
                <a:solidFill>
                  <a:schemeClr val="tx1"/>
                </a:solidFill>
              </a:rPr>
              <a:t>(A. Ko‘chimov)</a:t>
            </a:r>
          </a:p>
          <a:p>
            <a:pPr marL="0" indent="0">
              <a:buNone/>
            </a:pP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7" y="3017520"/>
            <a:ext cx="251705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6" y="1097280"/>
            <a:ext cx="251705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4997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20" y="2050153"/>
            <a:ext cx="2418081" cy="292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33400" y="948380"/>
            <a:ext cx="8417560" cy="3533275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Savollarga javob toping.</a:t>
            </a:r>
          </a:p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tuzishda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maqsadlar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ko‘zda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tutiladi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38-mashq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O‘zingiz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yoqtirgan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MUSTAHKAMLASH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01114"/>
              </p:ext>
            </p:extLst>
          </p:nvPr>
        </p:nvGraphicFramePr>
        <p:xfrm>
          <a:off x="345440" y="1188675"/>
          <a:ext cx="8412480" cy="3525564"/>
        </p:xfrm>
        <a:graphic>
          <a:graphicData uri="http://schemas.openxmlformats.org/drawingml/2006/table">
            <a:tbl>
              <a:tblPr firstRow="1" bandRow="1"/>
              <a:tblGrid>
                <a:gridCol w="646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4418">
                <a:tc>
                  <a:txBody>
                    <a:bodyPr/>
                    <a:lstStyle>
                      <a:lvl1pPr marL="0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49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98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446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595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744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894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043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192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uz-Latn-UZ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Mazmun</a:t>
                      </a:r>
                      <a:r>
                        <a:rPr lang="uz-Latn-UZ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 grammatik jihatdan bog‘langan, bir mavzuni ifodalovchi gaplar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254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49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98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446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595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744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894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043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192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254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309">
                <a:tc>
                  <a:txBody>
                    <a:bodyPr/>
                    <a:lstStyle>
                      <a:lvl1pPr marL="0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49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98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446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595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744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894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043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192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uz-Latn-UZ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Matndagi asosiy fikrni nima haqida ekanligini bildiruvchi so‘z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254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49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98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446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595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744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894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043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192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254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837">
                <a:tc>
                  <a:txBody>
                    <a:bodyPr/>
                    <a:lstStyle>
                      <a:lvl1pPr marL="0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49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98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446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595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744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894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043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192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uz-Latn-UZ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uz-Latn-UZ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‘z va so‘z birikmalaridan hosil bo‘luvchi til birligi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49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98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446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595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744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894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043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192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208344" y="1305000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08341" y="2447738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48605" y="3582184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821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Matn mavzusini aniqlang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444509"/>
              </p:ext>
            </p:extLst>
          </p:nvPr>
        </p:nvGraphicFramePr>
        <p:xfrm>
          <a:off x="203200" y="934719"/>
          <a:ext cx="8768080" cy="39732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979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4109">
                <a:tc>
                  <a:txBody>
                    <a:bodyPr/>
                    <a:lstStyle>
                      <a:lvl1pPr marL="0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49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98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446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595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744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894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043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192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2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O‘zbek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tilining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20-asr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boshlanishiga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qadar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bo‘lgan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davri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eski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o‘zbek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tili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deb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yuritiladi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Mutafakkir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shoir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Alisher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Navoiy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eski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o‘zbek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adabiy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tilida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o‘zining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jahonshumul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asarlarini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yaratgan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49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98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446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595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744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894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043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192" algn="l" defTabSz="914298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z-Latn-UZ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Alisher Navoiy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109">
                <a:tc>
                  <a:txBody>
                    <a:bodyPr/>
                    <a:lstStyle>
                      <a:lvl1pPr marL="0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49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98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446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595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744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894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043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192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2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Tinchlik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bebaho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ne’mat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Tinchlik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joyda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rivojlanish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o‘sish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bo‘ladi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Bizning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farovon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hayotimiz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baxtli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bolaligimiz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zamonaviy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maktablarda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ilm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olishimiz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o‘zimiz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qiziqqan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sport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turlari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shug‘ullanishimiz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tinchlik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tufaylidir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49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98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446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595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744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894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043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192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z-Latn-UZ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O‘zbek</a:t>
                      </a:r>
                      <a:r>
                        <a:rPr lang="uz-Latn-UZ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tili 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1942">
                <a:tc>
                  <a:txBody>
                    <a:bodyPr/>
                    <a:lstStyle>
                      <a:lvl1pPr marL="0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49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98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446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595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744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894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043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192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Alisher Navoiy –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o‘zbek 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xalqining faxri va iftixori. Uning asarlari bugungi kunda ham butun dunyo kitobxonlarining eng 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sevimli asarlari qatorida turadi. 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49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298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446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595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744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2894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043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192" algn="l" defTabSz="91429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z-Latn-UZ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Tinchlik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6847840" y="1727200"/>
            <a:ext cx="1361440" cy="99568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568440" y="3261360"/>
            <a:ext cx="1320800" cy="70104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807200" y="1813560"/>
            <a:ext cx="914400" cy="24282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8412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1- 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74320" y="965489"/>
            <a:ext cx="6786880" cy="3880831"/>
          </a:xfrm>
        </p:spPr>
        <p:txBody>
          <a:bodyPr/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davralarda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G‘afur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G‘ulom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to‘lib-toshib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she’rlar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o‘qirdi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Nimaiki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bisotida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dasturxonga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to‘kardi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Hovlisida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pishib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giloslarni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savat-savat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o‘rtaga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qo‘yardi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Shoirlarning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yelkasiga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tashlab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boshiga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do‘ppi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kiydirardi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O‘g‘il-qizlari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odob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qilishardi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Said Ahmad)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34" y="2759075"/>
            <a:ext cx="1382077" cy="161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34" y="995680"/>
            <a:ext cx="1382077" cy="168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583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/>
              <a:t>2</a:t>
            </a:r>
            <a:r>
              <a:rPr lang="uz-Latn-UZ" dirty="0" smtClean="0"/>
              <a:t>- 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63057" y="1866593"/>
            <a:ext cx="8412479" cy="3268587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borgan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joy,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haqiqatan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–tog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‘,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ko‘m-ko‘k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Olisda</a:t>
            </a:r>
            <a:endParaRPr lang="uz-Latn-U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kumushdek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tovlanib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oqmoqda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Lolazor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mohir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to‘quvchi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0" indent="0">
              <a:buNone/>
            </a:pP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lida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to‘qilgan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gilamga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o‘xshardi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</a:t>
            </a:r>
          </a:p>
          <a:p>
            <a:pPr marL="0" indent="0">
              <a:buNone/>
            </a:pPr>
            <a:r>
              <a:rPr lang="uz-Latn-U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O‘.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Umarbekov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360" y="980579"/>
            <a:ext cx="8310880" cy="83099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marL="171431" lvl="0" indent="-171431" defTabSz="914298">
              <a:spcBef>
                <a:spcPct val="20000"/>
              </a:spcBef>
              <a:buClr>
                <a:srgbClr val="51C3CA"/>
              </a:buClr>
              <a:buFont typeface="Arial" panose="020B0604020202020204" pitchFamily="34" charset="0"/>
              <a:buChar char="•"/>
            </a:pPr>
            <a:r>
              <a:rPr lang="en-US" sz="2400" kern="800" spc="-1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4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4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400" kern="800" spc="-1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4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tuzishdan</a:t>
            </a:r>
            <a:r>
              <a:rPr lang="en-US" sz="24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ko‘zlangan</a:t>
            </a:r>
            <a:r>
              <a:rPr lang="uz-Latn-UZ" sz="24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maqsadni</a:t>
            </a:r>
            <a:r>
              <a:rPr lang="en-US" sz="24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aniqlashga</a:t>
            </a:r>
            <a:r>
              <a:rPr lang="en-US" sz="24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24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4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400" kern="800" spc="-1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40" y="2418080"/>
            <a:ext cx="2598420" cy="2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1143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3" y="1162493"/>
            <a:ext cx="285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333" y="961674"/>
            <a:ext cx="82436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Latn-UZ" sz="24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400" dirty="0" err="1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maqsadlar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tuziladi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voqea-hodisalar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ta’rif-tavsifini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tasvirlash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muhokama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yuritish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Ana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shunga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matnlarning</a:t>
            </a:r>
            <a:r>
              <a:rPr lang="en-US" sz="24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4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24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farqlanadi</a:t>
            </a:r>
            <a:r>
              <a:rPr lang="uz-Latn-UZ" sz="24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24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0633144"/>
              </p:ext>
            </p:extLst>
          </p:nvPr>
        </p:nvGraphicFramePr>
        <p:xfrm>
          <a:off x="685933" y="2904238"/>
          <a:ext cx="7685907" cy="192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0000" y="101600"/>
            <a:ext cx="4302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 TURLARI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8763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77363" y="918990"/>
            <a:ext cx="2952465" cy="745480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Hikoya matni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17" y="931003"/>
            <a:ext cx="896938" cy="8110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32685" y="931003"/>
            <a:ext cx="3038275" cy="763702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Kabutar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61" y="1858135"/>
            <a:ext cx="2744699" cy="273681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476237" y="1681092"/>
            <a:ext cx="3393441" cy="25716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voqea-hodisalar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Ромб 13"/>
          <p:cNvSpPr/>
          <p:nvPr/>
        </p:nvSpPr>
        <p:spPr>
          <a:xfrm>
            <a:off x="5374637" y="1083763"/>
            <a:ext cx="914400" cy="914400"/>
          </a:xfrm>
          <a:prstGeom prst="diamond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08" y="1326367"/>
            <a:ext cx="285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4832" y="1742052"/>
            <a:ext cx="48159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Latn-UZ" sz="24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Bir </a:t>
            </a:r>
            <a:r>
              <a:rPr lang="uz-Latn-UZ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tezuchar kabutar bor ekan. U juda uzoq-uzoqlarga uchib borar edi. Kunlardan bir kun bir podsho uni tutib olibdi va qafasga qamab qo‘yibdi. </a:t>
            </a:r>
            <a:r>
              <a:rPr lang="uz-Latn-UZ" sz="24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Qafas juda chiroyli ekan. Kabutarga </a:t>
            </a:r>
            <a:r>
              <a:rPr lang="uz-Latn-UZ" sz="240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 va suv berishibdi. Lekin kabutar donni yemabdi, suvdan ichmabdi. </a:t>
            </a:r>
            <a:endParaRPr lang="ru-RU" sz="24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137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34- mashq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16561" y="1033411"/>
            <a:ext cx="8107680" cy="1404989"/>
          </a:xfrm>
        </p:spPr>
        <p:txBody>
          <a:bodyPr/>
          <a:lstStyle/>
          <a:p>
            <a:r>
              <a:rPr lang="uz-Latn-UZ" sz="2600" dirty="0" smtClean="0">
                <a:solidFill>
                  <a:schemeClr val="tx1"/>
                </a:solidFill>
              </a:rPr>
              <a:t>   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Berilgan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matnni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o‘qing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uning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maqsadini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aniqlashga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harakat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qiling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  <a:r>
              <a:rPr lang="en-US" sz="2600" dirty="0" err="1">
                <a:solidFill>
                  <a:schemeClr val="tx1"/>
                </a:solidFill>
              </a:rPr>
              <a:t>Ona</a:t>
            </a:r>
            <a:r>
              <a:rPr lang="en-US" sz="2600" dirty="0">
                <a:solidFill>
                  <a:schemeClr val="tx1"/>
                </a:solidFill>
              </a:rPr>
              <a:t> yurt </a:t>
            </a:r>
            <a:r>
              <a:rPr lang="en-US" sz="2600" dirty="0" err="1">
                <a:solidFill>
                  <a:schemeClr val="tx1"/>
                </a:solidFill>
              </a:rPr>
              <a:t>iftixori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haqida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fikrlaringizni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bayon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eting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</a:p>
          <a:p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 flipH="1">
            <a:off x="6299200" y="3193288"/>
            <a:ext cx="1686560" cy="687832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70840" y="2426208"/>
            <a:ext cx="4719320" cy="560832"/>
          </a:xfrm>
          <a:prstGeom prst="homePlate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urt iftixori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70840" y="3302000"/>
            <a:ext cx="4719320" cy="57912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Millat ruhi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55600" y="4206240"/>
            <a:ext cx="4734560" cy="589280"/>
          </a:xfrm>
          <a:prstGeom prst="homePlate">
            <a:avLst/>
          </a:prstGeom>
          <a:solidFill>
            <a:srgbClr val="CC00C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Ma’naviyat ko‘zgusi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212080" y="2428240"/>
            <a:ext cx="500888" cy="2367280"/>
          </a:xfrm>
          <a:prstGeom prst="rightBrace">
            <a:avLst>
              <a:gd name="adj1" fmla="val 44844"/>
              <a:gd name="adj2" fmla="val 46995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80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35- mashq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16560" y="933867"/>
            <a:ext cx="8524239" cy="1138773"/>
          </a:xfrm>
        </p:spPr>
        <p:txBody>
          <a:bodyPr/>
          <a:lstStyle/>
          <a:p>
            <a:r>
              <a:rPr lang="uz-Latn-UZ" sz="2600" dirty="0" smtClean="0">
                <a:solidFill>
                  <a:schemeClr val="tx1"/>
                </a:solidFill>
              </a:rPr>
              <a:t>   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Matnni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ko‘chiring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Matn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mavzusiga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keladigan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sarlavha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qo‘ying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G‘afur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G‘ulom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haqida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bilganlaringizni</a:t>
            </a:r>
            <a:r>
              <a:rPr lang="en-US" sz="2400" dirty="0">
                <a:solidFill>
                  <a:schemeClr val="tx1"/>
                </a:solidFill>
              </a:rPr>
              <a:t> gaping.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072640"/>
            <a:ext cx="198882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889760" y="1793240"/>
            <a:ext cx="4318000" cy="558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Serqirra ijodkor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200" y="2371090"/>
            <a:ext cx="2661920" cy="439420"/>
          </a:xfrm>
          <a:prstGeom prst="rect">
            <a:avLst/>
          </a:prstGeom>
          <a:solidFill>
            <a:srgbClr val="CCFFFF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Latn-UZ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 chizish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020" y="2810510"/>
            <a:ext cx="2999740" cy="439420"/>
          </a:xfrm>
          <a:prstGeom prst="rect">
            <a:avLst/>
          </a:prstGeom>
          <a:solidFill>
            <a:srgbClr val="FFCCFF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Latn-UZ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 tushish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6440" y="3260090"/>
            <a:ext cx="3322320" cy="439420"/>
          </a:xfrm>
          <a:prstGeom prst="rect">
            <a:avLst/>
          </a:prstGeom>
          <a:solidFill>
            <a:srgbClr val="CCFFCC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ermalar kuylash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2200" y="3700780"/>
            <a:ext cx="3322320" cy="439420"/>
          </a:xfrm>
          <a:prstGeom prst="rect">
            <a:avLst/>
          </a:prstGeom>
          <a:solidFill>
            <a:srgbClr val="DBE79D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z-Latn-UZ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utor chalish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8280" y="4127500"/>
            <a:ext cx="3500120" cy="43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skiya, latifa aytish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79320" y="4549140"/>
            <a:ext cx="3322320" cy="4394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z-Latn-UZ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oston aytish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058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6262</TotalTime>
  <Words>632</Words>
  <Application>Microsoft Office PowerPoint</Application>
  <PresentationFormat>Экран (16:9)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Century Gothic</vt:lpstr>
      <vt:lpstr>Open Sans</vt:lpstr>
      <vt:lpstr>Open Sans Light</vt:lpstr>
      <vt:lpstr>Times New Roman</vt:lpstr>
      <vt:lpstr>Wingdings</vt:lpstr>
      <vt:lpstr>1_Office Theme</vt:lpstr>
      <vt:lpstr>3_Office Theme</vt:lpstr>
      <vt:lpstr>4_Office Theme</vt:lpstr>
      <vt:lpstr>5_Office Theme</vt:lpstr>
      <vt:lpstr>ONA TILI</vt:lpstr>
      <vt:lpstr>MUSTAHKAMLASH</vt:lpstr>
      <vt:lpstr>Matn mavzusini aniqlang</vt:lpstr>
      <vt:lpstr>1- TOPSHIRIQ</vt:lpstr>
      <vt:lpstr>2- TOPSHIRIQ</vt:lpstr>
      <vt:lpstr>Презентация PowerPoint</vt:lpstr>
      <vt:lpstr>Презентация PowerPoint</vt:lpstr>
      <vt:lpstr>34- mashq</vt:lpstr>
      <vt:lpstr>35- mashq</vt:lpstr>
      <vt:lpstr>35- mashq</vt:lpstr>
      <vt:lpstr>36- mashq</vt:lpstr>
      <vt:lpstr>37- mashq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579</cp:revision>
  <cp:lastPrinted>2020-08-26T14:49:45Z</cp:lastPrinted>
  <dcterms:created xsi:type="dcterms:W3CDTF">2020-04-11T16:25:36Z</dcterms:created>
  <dcterms:modified xsi:type="dcterms:W3CDTF">2020-09-12T06:41:43Z</dcterms:modified>
</cp:coreProperties>
</file>