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</p:sldMasterIdLst>
  <p:notesMasterIdLst>
    <p:notesMasterId r:id="rId18"/>
  </p:notesMasterIdLst>
  <p:handoutMasterIdLst>
    <p:handoutMasterId r:id="rId19"/>
  </p:handoutMasterIdLst>
  <p:sldIdLst>
    <p:sldId id="409" r:id="rId6"/>
    <p:sldId id="422" r:id="rId7"/>
    <p:sldId id="419" r:id="rId8"/>
    <p:sldId id="425" r:id="rId9"/>
    <p:sldId id="423" r:id="rId10"/>
    <p:sldId id="424" r:id="rId11"/>
    <p:sldId id="421" r:id="rId12"/>
    <p:sldId id="420" r:id="rId13"/>
    <p:sldId id="426" r:id="rId14"/>
    <p:sldId id="427" r:id="rId15"/>
    <p:sldId id="428" r:id="rId16"/>
    <p:sldId id="394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66FF33"/>
    <a:srgbClr val="66FFFF"/>
    <a:srgbClr val="DBE79D"/>
    <a:srgbClr val="FA978A"/>
    <a:srgbClr val="FF9900"/>
    <a:srgbClr val="99FF99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840" autoAdjust="0"/>
  </p:normalViewPr>
  <p:slideViewPr>
    <p:cSldViewPr snapToGrid="0">
      <p:cViewPr>
        <p:scale>
          <a:sx n="94" d="100"/>
          <a:sy n="94" d="100"/>
        </p:scale>
        <p:origin x="-72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8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9/7/2020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9/7/2020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8890" y="1501773"/>
            <a:ext cx="7838539" cy="3411777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 LEKSIKOLOGIYA VA LUG‘ATSHUNOSLIK</a:t>
            </a:r>
          </a:p>
          <a:p>
            <a:pPr marL="36670" defTabSz="653107">
              <a:spcBef>
                <a:spcPts val="1392"/>
              </a:spcBef>
            </a:pPr>
            <a:endParaRPr lang="uz-Latn-UZ" sz="3600" b="1" i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0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0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uz-Latn-UZ" sz="2000" i="1" spc="6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0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3673262" y="2855441"/>
            <a:ext cx="2076993" cy="1333019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24-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6058" y="892817"/>
            <a:ext cx="8757920" cy="800219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Gaplarni ko‘chirib, ko‘p ma’noli so‘zlarning tagiga chizing, so‘zning o‘z va ko‘chma ma’nolarini ifodalang.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058" y="1632076"/>
            <a:ext cx="8693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Omonlik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tilasang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o‘zingga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tilingdan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chiqarma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yaroqsiz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(Yusuf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Hojib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82" y="2524628"/>
            <a:ext cx="1584960" cy="227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503160" y="2126546"/>
            <a:ext cx="124968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47920" y="2110674"/>
            <a:ext cx="27432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000" y="2519529"/>
            <a:ext cx="675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Til – og‘iz bo‘shlig‘ida joylashgan, ta‘m bilish, 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gapirish uchun xizmat qiladigan  muskulli a’zo.                                            Kishilar o‘rtasida o‘zaro fikr almashishning muhim vositasi.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58" y="4012476"/>
            <a:ext cx="727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 Til – asbob va mexanizmning bir qismi yoki tig‘ga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o‘xshash uchli narsa: soatning tili, olovning tili.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77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28-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3160" y="979942"/>
            <a:ext cx="8527000" cy="706618"/>
          </a:xfrm>
        </p:spPr>
        <p:txBody>
          <a:bodyPr/>
          <a:lstStyle/>
          <a:p>
            <a:r>
              <a:rPr lang="uz-Latn-UZ" dirty="0" smtClean="0">
                <a:solidFill>
                  <a:schemeClr val="tx1"/>
                </a:solidFill>
              </a:rPr>
              <a:t>Iboralar izohidagi xatoliklarni to‘g‘rilab, </a:t>
            </a:r>
            <a:r>
              <a:rPr lang="uz-Latn-UZ" dirty="0" smtClean="0">
                <a:solidFill>
                  <a:schemeClr val="tx1"/>
                </a:solidFill>
              </a:rPr>
              <a:t>daftaringizga </a:t>
            </a:r>
            <a:r>
              <a:rPr lang="uz-Latn-UZ" dirty="0" smtClean="0">
                <a:solidFill>
                  <a:schemeClr val="tx1"/>
                </a:solidFill>
              </a:rPr>
              <a:t>ko‘chiring. Ular ishtirokida og‘zaki gaplar tuzing.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99940"/>
              </p:ext>
            </p:extLst>
          </p:nvPr>
        </p:nvGraphicFramePr>
        <p:xfrm>
          <a:off x="284480" y="1738630"/>
          <a:ext cx="521208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1208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Kavushini to‘g‘rilab qo‘ymoq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Kapalagi uchib ketmoq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Og‘zi qulog‘ida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Ko‘klarga ko‘tarmoq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Qovog‘idan qor yog</a:t>
                      </a:r>
                      <a:r>
                        <a:rPr lang="uz-Latn-UZ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Xamirdan qil sug‘urganday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20337"/>
              </p:ext>
            </p:extLst>
          </p:nvPr>
        </p:nvGraphicFramePr>
        <p:xfrm>
          <a:off x="5527040" y="1738630"/>
          <a:ext cx="304800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qo‘rqmoq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boplamoq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maqtamoq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xursand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xafa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64147"/>
              </p:ext>
            </p:extLst>
          </p:nvPr>
        </p:nvGraphicFramePr>
        <p:xfrm>
          <a:off x="5527040" y="1738630"/>
          <a:ext cx="304800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boplamoq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qo‘rqmoq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xursand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maqtamoq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xafa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4862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315" y="903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1"/>
          <p:cNvSpPr>
            <a:spLocks noEditPoints="1"/>
          </p:cNvSpPr>
          <p:nvPr/>
        </p:nvSpPr>
        <p:spPr bwMode="auto">
          <a:xfrm>
            <a:off x="6253902" y="3424401"/>
            <a:ext cx="2076993" cy="1333019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" y="1196042"/>
            <a:ext cx="5354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Darslikdagi mashqlarni to‘liq bajaring.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29- mashq. Rasm asosida “Bog‘da” mavzusida matn tuzing, unda ko‘chma  ma’noli so‘zlardan foydalaning.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12263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34243" y="889136"/>
            <a:ext cx="2952465" cy="745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Leksikologiya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8399" y="867853"/>
            <a:ext cx="3301772" cy="745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Lug‘atshunoslik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370" y="1738928"/>
            <a:ext cx="3881119" cy="265019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Leksikologiya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lexikos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logos –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ta’limot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so‘zlaridan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to‘g‘rirog‘i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ta’limotdir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0719" y="1738929"/>
            <a:ext cx="4175759" cy="26501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ug‘at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qoidalarini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tilshunoslik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sohasiga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lug‘atshunoslik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leksikografiya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Tilimizdagi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alifbo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joylashtirilishiga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deyiladi.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562895" y="778794"/>
            <a:ext cx="914400" cy="914400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3" y="999933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Ромб 16"/>
          <p:cNvSpPr/>
          <p:nvPr/>
        </p:nvSpPr>
        <p:spPr>
          <a:xfrm>
            <a:off x="4500879" y="781176"/>
            <a:ext cx="914400" cy="914400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06" y="999933"/>
            <a:ext cx="280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876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902" y="157045"/>
            <a:ext cx="7495176" cy="580424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uz-Latn-UZ" sz="3600" dirty="0" smtClean="0"/>
              <a:t>Bir ma’noli va ko‘p ma’noli so‘zlar</a:t>
            </a:r>
            <a:endParaRPr sz="3600" dirty="0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701040" y="1092200"/>
            <a:ext cx="3698240" cy="2753360"/>
          </a:xfrm>
          <a:prstGeom prst="snip1Rect">
            <a:avLst>
              <a:gd name="adj" fmla="val 299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niq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qo‘llanilgan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5029200" y="1092200"/>
            <a:ext cx="3952240" cy="2753360"/>
          </a:xfrm>
          <a:prstGeom prst="snip1Rect">
            <a:avLst>
              <a:gd name="adj" fmla="val 299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Nutqiy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jarayonda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qo‘llanuvchi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o‘zlarga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/>
              <a:t> </a:t>
            </a:r>
            <a:endParaRPr lang="ru-RU" sz="2600" dirty="0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265698" y="1089406"/>
            <a:ext cx="978408" cy="59791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4539996" y="1089406"/>
            <a:ext cx="978408" cy="59791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reeform 21"/>
          <p:cNvSpPr>
            <a:spLocks noEditPoints="1"/>
          </p:cNvSpPr>
          <p:nvPr/>
        </p:nvSpPr>
        <p:spPr bwMode="auto">
          <a:xfrm>
            <a:off x="580645" y="1129284"/>
            <a:ext cx="348514" cy="384556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Freeform 21"/>
          <p:cNvSpPr>
            <a:spLocks noEditPoints="1"/>
          </p:cNvSpPr>
          <p:nvPr/>
        </p:nvSpPr>
        <p:spPr bwMode="auto">
          <a:xfrm>
            <a:off x="4854943" y="1089406"/>
            <a:ext cx="348514" cy="384556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540262" y="3870452"/>
            <a:ext cx="1703818" cy="48463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084582" y="3867404"/>
            <a:ext cx="1703818" cy="48463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580645" y="3874008"/>
            <a:ext cx="1703818" cy="48463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25" y="381304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dirty="0"/>
              <a:t> 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 rot="10800000">
            <a:off x="2120326" y="3853688"/>
            <a:ext cx="1984313" cy="48463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4463" y="3794781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ruchka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263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dirty="0" smtClean="0"/>
              <a:t>So‘z ma’nosi qanday ko‘chiriladi?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215992"/>
              </p:ext>
            </p:extLst>
          </p:nvPr>
        </p:nvGraphicFramePr>
        <p:xfrm>
          <a:off x="243840" y="937260"/>
          <a:ext cx="5842000" cy="387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0"/>
              </a:tblGrid>
              <a:tr h="873277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49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298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446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595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744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894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043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192" algn="l" defTabSz="91429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z-Latn-UZ" sz="2400" b="0" dirty="0" smtClean="0">
                          <a:solidFill>
                            <a:schemeClr val="tx1"/>
                          </a:solidFill>
                        </a:rPr>
                        <a:t>Shakliy o‘xshashlik </a:t>
                      </a:r>
                      <a:r>
                        <a:rPr lang="uz-Latn-UZ" sz="2400" b="0" dirty="0" smtClean="0">
                          <a:solidFill>
                            <a:schemeClr val="tx1"/>
                          </a:solidFill>
                        </a:rPr>
                        <a:t>asosida</a:t>
                      </a:r>
                      <a:r>
                        <a:rPr lang="uz-Latn-UZ" sz="2400" b="0" baseline="0" dirty="0" smtClean="0">
                          <a:solidFill>
                            <a:schemeClr val="tx1"/>
                          </a:solidFill>
                        </a:rPr>
                        <a:t> – tandirning  </a:t>
                      </a:r>
                      <a:r>
                        <a:rPr lang="uz-Latn-UZ" sz="2400" b="0" baseline="0" dirty="0" smtClean="0">
                          <a:solidFill>
                            <a:schemeClr val="tx1"/>
                          </a:solidFill>
                        </a:rPr>
                        <a:t>og‘zi, qozonning </a:t>
                      </a:r>
                      <a:r>
                        <a:rPr lang="uz-Latn-UZ" sz="2400" b="0" baseline="0" dirty="0" smtClean="0">
                          <a:solidFill>
                            <a:schemeClr val="tx1"/>
                          </a:solidFill>
                        </a:rPr>
                        <a:t>qulog‘i.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076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z-Latn-UZ" sz="2400" dirty="0" smtClean="0"/>
                        <a:t>Bog‘liqlik asosida – Navoiyni o‘qidim, shahar</a:t>
                      </a:r>
                      <a:r>
                        <a:rPr lang="uz-Latn-UZ" sz="2400" baseline="0" dirty="0" smtClean="0"/>
                        <a:t> </a:t>
                      </a:r>
                      <a:r>
                        <a:rPr lang="uz-Latn-UZ" sz="2400" baseline="0" dirty="0" smtClean="0"/>
                        <a:t>yig‘ildi.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3277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z-Latn-UZ" sz="2400" dirty="0" smtClean="0"/>
                        <a:t>Butunni qism,</a:t>
                      </a:r>
                      <a:r>
                        <a:rPr lang="uz-Latn-UZ" sz="2400" baseline="0" dirty="0" smtClean="0"/>
                        <a:t> qismni butun bilan atash –tirnoqqa zor, qo‘lini kesib </a:t>
                      </a:r>
                      <a:r>
                        <a:rPr lang="uz-Latn-UZ" sz="2400" baseline="0" dirty="0" smtClean="0"/>
                        <a:t>oldi.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0110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z-Latn-UZ" sz="2400" dirty="0" smtClean="0"/>
                        <a:t>Vazifaviy bir xillik asosida – stulning oyog‘i, zambarakning o‘qi,</a:t>
                      </a:r>
                      <a:r>
                        <a:rPr lang="uz-Latn-UZ" sz="2400" baseline="0" dirty="0" smtClean="0"/>
                        <a:t> kamonning  </a:t>
                      </a:r>
                      <a:r>
                        <a:rPr lang="uz-Latn-UZ" sz="2400" baseline="0" dirty="0" smtClean="0"/>
                        <a:t>o‘qi.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71920" y="985520"/>
            <a:ext cx="2326640" cy="568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Metafora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1920" y="1920240"/>
            <a:ext cx="2326640" cy="568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Metanimiya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1920" y="2854960"/>
            <a:ext cx="2326640" cy="5791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inekdoxa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2240" y="3759200"/>
            <a:ext cx="2306320" cy="5791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Vazifadoshlik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726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0560" y="1257609"/>
            <a:ext cx="2377440" cy="745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Shakldosh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5681" y="1247900"/>
            <a:ext cx="2377440" cy="745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Ma’nodosh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7391" y="1242940"/>
            <a:ext cx="2377440" cy="745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Zid ma’noli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0362" y="963039"/>
            <a:ext cx="619760" cy="6606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73120" y="922780"/>
            <a:ext cx="619760" cy="6606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58560" y="953260"/>
            <a:ext cx="619760" cy="6606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720" y="2188680"/>
            <a:ext cx="2377440" cy="2553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Aytilishi va yozilishi bir xil bo‘lib, turli atash ma’nolarini bildirgan so‘zlar: tut, soch, uch...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7360" y="2188680"/>
            <a:ext cx="2377440" cy="2553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umumiy ma’noni ifodalovchi ikki va undan ortiq so‘zlar: yuz, bet, chehra...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02960" y="2171300"/>
            <a:ext cx="2377440" cy="25531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Qarama –qarshi ma’noli so‘zlar: baland-past, baxt-g‘am...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Блок-схема: данные 19"/>
          <p:cNvSpPr/>
          <p:nvPr/>
        </p:nvSpPr>
        <p:spPr>
          <a:xfrm>
            <a:off x="111760" y="1988420"/>
            <a:ext cx="2936240" cy="200260"/>
          </a:xfrm>
          <a:prstGeom prst="flowChartInputOut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данные 20"/>
          <p:cNvSpPr/>
          <p:nvPr/>
        </p:nvSpPr>
        <p:spPr>
          <a:xfrm>
            <a:off x="2966720" y="1988420"/>
            <a:ext cx="2936240" cy="200260"/>
          </a:xfrm>
          <a:prstGeom prst="flowChartInputOut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5858591" y="1989890"/>
            <a:ext cx="2936240" cy="200260"/>
          </a:xfrm>
          <a:prstGeom prst="flowChartInputOut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 rot="16200000">
            <a:off x="384793" y="1147591"/>
            <a:ext cx="497315" cy="271216"/>
          </a:xfrm>
          <a:custGeom>
            <a:avLst/>
            <a:gdLst>
              <a:gd name="T0" fmla="*/ 325 w 460"/>
              <a:gd name="T1" fmla="*/ 0 h 271"/>
              <a:gd name="T2" fmla="*/ 208 w 460"/>
              <a:gd name="T3" fmla="*/ 0 h 271"/>
              <a:gd name="T4" fmla="*/ 174 w 460"/>
              <a:gd name="T5" fmla="*/ 34 h 271"/>
              <a:gd name="T6" fmla="*/ 178 w 460"/>
              <a:gd name="T7" fmla="*/ 51 h 271"/>
              <a:gd name="T8" fmla="*/ 34 w 460"/>
              <a:gd name="T9" fmla="*/ 51 h 271"/>
              <a:gd name="T10" fmla="*/ 0 w 460"/>
              <a:gd name="T11" fmla="*/ 85 h 271"/>
              <a:gd name="T12" fmla="*/ 34 w 460"/>
              <a:gd name="T13" fmla="*/ 119 h 271"/>
              <a:gd name="T14" fmla="*/ 116 w 460"/>
              <a:gd name="T15" fmla="*/ 119 h 271"/>
              <a:gd name="T16" fmla="*/ 111 w 460"/>
              <a:gd name="T17" fmla="*/ 137 h 271"/>
              <a:gd name="T18" fmla="*/ 145 w 460"/>
              <a:gd name="T19" fmla="*/ 171 h 271"/>
              <a:gd name="T20" fmla="*/ 151 w 460"/>
              <a:gd name="T21" fmla="*/ 171 h 271"/>
              <a:gd name="T22" fmla="*/ 147 w 460"/>
              <a:gd name="T23" fmla="*/ 186 h 271"/>
              <a:gd name="T24" fmla="*/ 182 w 460"/>
              <a:gd name="T25" fmla="*/ 221 h 271"/>
              <a:gd name="T26" fmla="*/ 187 w 460"/>
              <a:gd name="T27" fmla="*/ 221 h 271"/>
              <a:gd name="T28" fmla="*/ 183 w 460"/>
              <a:gd name="T29" fmla="*/ 237 h 271"/>
              <a:gd name="T30" fmla="*/ 218 w 460"/>
              <a:gd name="T31" fmla="*/ 271 h 271"/>
              <a:gd name="T32" fmla="*/ 325 w 460"/>
              <a:gd name="T33" fmla="*/ 271 h 271"/>
              <a:gd name="T34" fmla="*/ 460 w 460"/>
              <a:gd name="T35" fmla="*/ 136 h 271"/>
              <a:gd name="T36" fmla="*/ 325 w 460"/>
              <a:gd name="T37" fmla="*/ 0 h 271"/>
              <a:gd name="T38" fmla="*/ 325 w 460"/>
              <a:gd name="T39" fmla="*/ 261 h 271"/>
              <a:gd name="T40" fmla="*/ 218 w 460"/>
              <a:gd name="T41" fmla="*/ 261 h 271"/>
              <a:gd name="T42" fmla="*/ 193 w 460"/>
              <a:gd name="T43" fmla="*/ 237 h 271"/>
              <a:gd name="T44" fmla="*/ 199 w 460"/>
              <a:gd name="T45" fmla="*/ 221 h 271"/>
              <a:gd name="T46" fmla="*/ 218 w 460"/>
              <a:gd name="T47" fmla="*/ 221 h 271"/>
              <a:gd name="T48" fmla="*/ 223 w 460"/>
              <a:gd name="T49" fmla="*/ 216 h 271"/>
              <a:gd name="T50" fmla="*/ 218 w 460"/>
              <a:gd name="T51" fmla="*/ 211 h 271"/>
              <a:gd name="T52" fmla="*/ 197 w 460"/>
              <a:gd name="T53" fmla="*/ 211 h 271"/>
              <a:gd name="T54" fmla="*/ 197 w 460"/>
              <a:gd name="T55" fmla="*/ 211 h 271"/>
              <a:gd name="T56" fmla="*/ 182 w 460"/>
              <a:gd name="T57" fmla="*/ 211 h 271"/>
              <a:gd name="T58" fmla="*/ 157 w 460"/>
              <a:gd name="T59" fmla="*/ 186 h 271"/>
              <a:gd name="T60" fmla="*/ 162 w 460"/>
              <a:gd name="T61" fmla="*/ 171 h 271"/>
              <a:gd name="T62" fmla="*/ 202 w 460"/>
              <a:gd name="T63" fmla="*/ 171 h 271"/>
              <a:gd name="T64" fmla="*/ 207 w 460"/>
              <a:gd name="T65" fmla="*/ 166 h 271"/>
              <a:gd name="T66" fmla="*/ 202 w 460"/>
              <a:gd name="T67" fmla="*/ 162 h 271"/>
              <a:gd name="T68" fmla="*/ 160 w 460"/>
              <a:gd name="T69" fmla="*/ 162 h 271"/>
              <a:gd name="T70" fmla="*/ 160 w 460"/>
              <a:gd name="T71" fmla="*/ 162 h 271"/>
              <a:gd name="T72" fmla="*/ 145 w 460"/>
              <a:gd name="T73" fmla="*/ 162 h 271"/>
              <a:gd name="T74" fmla="*/ 121 w 460"/>
              <a:gd name="T75" fmla="*/ 137 h 271"/>
              <a:gd name="T76" fmla="*/ 128 w 460"/>
              <a:gd name="T77" fmla="*/ 119 h 271"/>
              <a:gd name="T78" fmla="*/ 186 w 460"/>
              <a:gd name="T79" fmla="*/ 119 h 271"/>
              <a:gd name="T80" fmla="*/ 191 w 460"/>
              <a:gd name="T81" fmla="*/ 115 h 271"/>
              <a:gd name="T82" fmla="*/ 186 w 460"/>
              <a:gd name="T83" fmla="*/ 110 h 271"/>
              <a:gd name="T84" fmla="*/ 34 w 460"/>
              <a:gd name="T85" fmla="*/ 110 h 271"/>
              <a:gd name="T86" fmla="*/ 9 w 460"/>
              <a:gd name="T87" fmla="*/ 85 h 271"/>
              <a:gd name="T88" fmla="*/ 34 w 460"/>
              <a:gd name="T89" fmla="*/ 60 h 271"/>
              <a:gd name="T90" fmla="*/ 289 w 460"/>
              <a:gd name="T91" fmla="*/ 60 h 271"/>
              <a:gd name="T92" fmla="*/ 294 w 460"/>
              <a:gd name="T93" fmla="*/ 56 h 271"/>
              <a:gd name="T94" fmla="*/ 289 w 460"/>
              <a:gd name="T95" fmla="*/ 51 h 271"/>
              <a:gd name="T96" fmla="*/ 189 w 460"/>
              <a:gd name="T97" fmla="*/ 51 h 271"/>
              <a:gd name="T98" fmla="*/ 183 w 460"/>
              <a:gd name="T99" fmla="*/ 34 h 271"/>
              <a:gd name="T100" fmla="*/ 208 w 460"/>
              <a:gd name="T101" fmla="*/ 10 h 271"/>
              <a:gd name="T102" fmla="*/ 325 w 460"/>
              <a:gd name="T103" fmla="*/ 10 h 271"/>
              <a:gd name="T104" fmla="*/ 451 w 460"/>
              <a:gd name="T105" fmla="*/ 136 h 271"/>
              <a:gd name="T106" fmla="*/ 325 w 460"/>
              <a:gd name="T107" fmla="*/ 26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0" h="271">
                <a:moveTo>
                  <a:pt x="32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189" y="0"/>
                  <a:pt x="174" y="16"/>
                  <a:pt x="174" y="34"/>
                </a:cubicBezTo>
                <a:cubicBezTo>
                  <a:pt x="174" y="40"/>
                  <a:pt x="175" y="46"/>
                  <a:pt x="178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15" y="51"/>
                  <a:pt x="0" y="66"/>
                  <a:pt x="0" y="85"/>
                </a:cubicBezTo>
                <a:cubicBezTo>
                  <a:pt x="0" y="104"/>
                  <a:pt x="15" y="119"/>
                  <a:pt x="34" y="119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5"/>
                  <a:pt x="111" y="131"/>
                  <a:pt x="111" y="137"/>
                </a:cubicBezTo>
                <a:cubicBezTo>
                  <a:pt x="111" y="156"/>
                  <a:pt x="127" y="171"/>
                  <a:pt x="145" y="171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49" y="176"/>
                  <a:pt x="147" y="181"/>
                  <a:pt x="147" y="186"/>
                </a:cubicBezTo>
                <a:cubicBezTo>
                  <a:pt x="147" y="205"/>
                  <a:pt x="163" y="221"/>
                  <a:pt x="182" y="221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5" y="226"/>
                  <a:pt x="183" y="231"/>
                  <a:pt x="183" y="237"/>
                </a:cubicBezTo>
                <a:cubicBezTo>
                  <a:pt x="183" y="256"/>
                  <a:pt x="199" y="271"/>
                  <a:pt x="218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400" y="271"/>
                  <a:pt x="460" y="210"/>
                  <a:pt x="460" y="136"/>
                </a:cubicBezTo>
                <a:cubicBezTo>
                  <a:pt x="460" y="61"/>
                  <a:pt x="400" y="0"/>
                  <a:pt x="325" y="0"/>
                </a:cubicBezTo>
                <a:close/>
                <a:moveTo>
                  <a:pt x="325" y="261"/>
                </a:moveTo>
                <a:cubicBezTo>
                  <a:pt x="218" y="261"/>
                  <a:pt x="218" y="261"/>
                  <a:pt x="218" y="261"/>
                </a:cubicBezTo>
                <a:cubicBezTo>
                  <a:pt x="204" y="261"/>
                  <a:pt x="193" y="250"/>
                  <a:pt x="193" y="237"/>
                </a:cubicBezTo>
                <a:cubicBezTo>
                  <a:pt x="193" y="231"/>
                  <a:pt x="195" y="225"/>
                  <a:pt x="199" y="221"/>
                </a:cubicBezTo>
                <a:cubicBezTo>
                  <a:pt x="218" y="221"/>
                  <a:pt x="218" y="221"/>
                  <a:pt x="218" y="221"/>
                </a:cubicBezTo>
                <a:cubicBezTo>
                  <a:pt x="221" y="221"/>
                  <a:pt x="223" y="219"/>
                  <a:pt x="223" y="216"/>
                </a:cubicBezTo>
                <a:cubicBezTo>
                  <a:pt x="223" y="213"/>
                  <a:pt x="221" y="211"/>
                  <a:pt x="218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82" y="211"/>
                  <a:pt x="182" y="211"/>
                  <a:pt x="182" y="211"/>
                </a:cubicBezTo>
                <a:cubicBezTo>
                  <a:pt x="168" y="211"/>
                  <a:pt x="157" y="200"/>
                  <a:pt x="157" y="186"/>
                </a:cubicBezTo>
                <a:cubicBezTo>
                  <a:pt x="157" y="181"/>
                  <a:pt x="159" y="175"/>
                  <a:pt x="16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4" y="171"/>
                  <a:pt x="207" y="169"/>
                  <a:pt x="207" y="166"/>
                </a:cubicBezTo>
                <a:cubicBezTo>
                  <a:pt x="207" y="164"/>
                  <a:pt x="204" y="162"/>
                  <a:pt x="202" y="16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0" y="162"/>
                  <a:pt x="160" y="161"/>
                  <a:pt x="160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32" y="162"/>
                  <a:pt x="121" y="150"/>
                  <a:pt x="121" y="137"/>
                </a:cubicBezTo>
                <a:cubicBezTo>
                  <a:pt x="121" y="130"/>
                  <a:pt x="123" y="124"/>
                  <a:pt x="128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9" y="119"/>
                  <a:pt x="191" y="117"/>
                  <a:pt x="191" y="115"/>
                </a:cubicBezTo>
                <a:cubicBezTo>
                  <a:pt x="191" y="112"/>
                  <a:pt x="189" y="110"/>
                  <a:pt x="186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0" y="110"/>
                  <a:pt x="9" y="99"/>
                  <a:pt x="9" y="85"/>
                </a:cubicBezTo>
                <a:cubicBezTo>
                  <a:pt x="9" y="72"/>
                  <a:pt x="20" y="60"/>
                  <a:pt x="34" y="60"/>
                </a:cubicBezTo>
                <a:cubicBezTo>
                  <a:pt x="289" y="60"/>
                  <a:pt x="289" y="60"/>
                  <a:pt x="289" y="60"/>
                </a:cubicBezTo>
                <a:cubicBezTo>
                  <a:pt x="292" y="60"/>
                  <a:pt x="294" y="58"/>
                  <a:pt x="294" y="56"/>
                </a:cubicBezTo>
                <a:cubicBezTo>
                  <a:pt x="294" y="53"/>
                  <a:pt x="292" y="51"/>
                  <a:pt x="2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5" y="46"/>
                  <a:pt x="183" y="41"/>
                  <a:pt x="183" y="34"/>
                </a:cubicBezTo>
                <a:cubicBezTo>
                  <a:pt x="183" y="21"/>
                  <a:pt x="194" y="10"/>
                  <a:pt x="208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94" y="10"/>
                  <a:pt x="451" y="66"/>
                  <a:pt x="451" y="136"/>
                </a:cubicBezTo>
                <a:cubicBezTo>
                  <a:pt x="451" y="205"/>
                  <a:pt x="394" y="261"/>
                  <a:pt x="325" y="26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 rot="16200000">
            <a:off x="3434343" y="1171574"/>
            <a:ext cx="497315" cy="271216"/>
          </a:xfrm>
          <a:custGeom>
            <a:avLst/>
            <a:gdLst>
              <a:gd name="T0" fmla="*/ 325 w 460"/>
              <a:gd name="T1" fmla="*/ 0 h 271"/>
              <a:gd name="T2" fmla="*/ 208 w 460"/>
              <a:gd name="T3" fmla="*/ 0 h 271"/>
              <a:gd name="T4" fmla="*/ 174 w 460"/>
              <a:gd name="T5" fmla="*/ 34 h 271"/>
              <a:gd name="T6" fmla="*/ 178 w 460"/>
              <a:gd name="T7" fmla="*/ 51 h 271"/>
              <a:gd name="T8" fmla="*/ 34 w 460"/>
              <a:gd name="T9" fmla="*/ 51 h 271"/>
              <a:gd name="T10" fmla="*/ 0 w 460"/>
              <a:gd name="T11" fmla="*/ 85 h 271"/>
              <a:gd name="T12" fmla="*/ 34 w 460"/>
              <a:gd name="T13" fmla="*/ 119 h 271"/>
              <a:gd name="T14" fmla="*/ 116 w 460"/>
              <a:gd name="T15" fmla="*/ 119 h 271"/>
              <a:gd name="T16" fmla="*/ 111 w 460"/>
              <a:gd name="T17" fmla="*/ 137 h 271"/>
              <a:gd name="T18" fmla="*/ 145 w 460"/>
              <a:gd name="T19" fmla="*/ 171 h 271"/>
              <a:gd name="T20" fmla="*/ 151 w 460"/>
              <a:gd name="T21" fmla="*/ 171 h 271"/>
              <a:gd name="T22" fmla="*/ 147 w 460"/>
              <a:gd name="T23" fmla="*/ 186 h 271"/>
              <a:gd name="T24" fmla="*/ 182 w 460"/>
              <a:gd name="T25" fmla="*/ 221 h 271"/>
              <a:gd name="T26" fmla="*/ 187 w 460"/>
              <a:gd name="T27" fmla="*/ 221 h 271"/>
              <a:gd name="T28" fmla="*/ 183 w 460"/>
              <a:gd name="T29" fmla="*/ 237 h 271"/>
              <a:gd name="T30" fmla="*/ 218 w 460"/>
              <a:gd name="T31" fmla="*/ 271 h 271"/>
              <a:gd name="T32" fmla="*/ 325 w 460"/>
              <a:gd name="T33" fmla="*/ 271 h 271"/>
              <a:gd name="T34" fmla="*/ 460 w 460"/>
              <a:gd name="T35" fmla="*/ 136 h 271"/>
              <a:gd name="T36" fmla="*/ 325 w 460"/>
              <a:gd name="T37" fmla="*/ 0 h 271"/>
              <a:gd name="T38" fmla="*/ 325 w 460"/>
              <a:gd name="T39" fmla="*/ 261 h 271"/>
              <a:gd name="T40" fmla="*/ 218 w 460"/>
              <a:gd name="T41" fmla="*/ 261 h 271"/>
              <a:gd name="T42" fmla="*/ 193 w 460"/>
              <a:gd name="T43" fmla="*/ 237 h 271"/>
              <a:gd name="T44" fmla="*/ 199 w 460"/>
              <a:gd name="T45" fmla="*/ 221 h 271"/>
              <a:gd name="T46" fmla="*/ 218 w 460"/>
              <a:gd name="T47" fmla="*/ 221 h 271"/>
              <a:gd name="T48" fmla="*/ 223 w 460"/>
              <a:gd name="T49" fmla="*/ 216 h 271"/>
              <a:gd name="T50" fmla="*/ 218 w 460"/>
              <a:gd name="T51" fmla="*/ 211 h 271"/>
              <a:gd name="T52" fmla="*/ 197 w 460"/>
              <a:gd name="T53" fmla="*/ 211 h 271"/>
              <a:gd name="T54" fmla="*/ 197 w 460"/>
              <a:gd name="T55" fmla="*/ 211 h 271"/>
              <a:gd name="T56" fmla="*/ 182 w 460"/>
              <a:gd name="T57" fmla="*/ 211 h 271"/>
              <a:gd name="T58" fmla="*/ 157 w 460"/>
              <a:gd name="T59" fmla="*/ 186 h 271"/>
              <a:gd name="T60" fmla="*/ 162 w 460"/>
              <a:gd name="T61" fmla="*/ 171 h 271"/>
              <a:gd name="T62" fmla="*/ 202 w 460"/>
              <a:gd name="T63" fmla="*/ 171 h 271"/>
              <a:gd name="T64" fmla="*/ 207 w 460"/>
              <a:gd name="T65" fmla="*/ 166 h 271"/>
              <a:gd name="T66" fmla="*/ 202 w 460"/>
              <a:gd name="T67" fmla="*/ 162 h 271"/>
              <a:gd name="T68" fmla="*/ 160 w 460"/>
              <a:gd name="T69" fmla="*/ 162 h 271"/>
              <a:gd name="T70" fmla="*/ 160 w 460"/>
              <a:gd name="T71" fmla="*/ 162 h 271"/>
              <a:gd name="T72" fmla="*/ 145 w 460"/>
              <a:gd name="T73" fmla="*/ 162 h 271"/>
              <a:gd name="T74" fmla="*/ 121 w 460"/>
              <a:gd name="T75" fmla="*/ 137 h 271"/>
              <a:gd name="T76" fmla="*/ 128 w 460"/>
              <a:gd name="T77" fmla="*/ 119 h 271"/>
              <a:gd name="T78" fmla="*/ 186 w 460"/>
              <a:gd name="T79" fmla="*/ 119 h 271"/>
              <a:gd name="T80" fmla="*/ 191 w 460"/>
              <a:gd name="T81" fmla="*/ 115 h 271"/>
              <a:gd name="T82" fmla="*/ 186 w 460"/>
              <a:gd name="T83" fmla="*/ 110 h 271"/>
              <a:gd name="T84" fmla="*/ 34 w 460"/>
              <a:gd name="T85" fmla="*/ 110 h 271"/>
              <a:gd name="T86" fmla="*/ 9 w 460"/>
              <a:gd name="T87" fmla="*/ 85 h 271"/>
              <a:gd name="T88" fmla="*/ 34 w 460"/>
              <a:gd name="T89" fmla="*/ 60 h 271"/>
              <a:gd name="T90" fmla="*/ 289 w 460"/>
              <a:gd name="T91" fmla="*/ 60 h 271"/>
              <a:gd name="T92" fmla="*/ 294 w 460"/>
              <a:gd name="T93" fmla="*/ 56 h 271"/>
              <a:gd name="T94" fmla="*/ 289 w 460"/>
              <a:gd name="T95" fmla="*/ 51 h 271"/>
              <a:gd name="T96" fmla="*/ 189 w 460"/>
              <a:gd name="T97" fmla="*/ 51 h 271"/>
              <a:gd name="T98" fmla="*/ 183 w 460"/>
              <a:gd name="T99" fmla="*/ 34 h 271"/>
              <a:gd name="T100" fmla="*/ 208 w 460"/>
              <a:gd name="T101" fmla="*/ 10 h 271"/>
              <a:gd name="T102" fmla="*/ 325 w 460"/>
              <a:gd name="T103" fmla="*/ 10 h 271"/>
              <a:gd name="T104" fmla="*/ 451 w 460"/>
              <a:gd name="T105" fmla="*/ 136 h 271"/>
              <a:gd name="T106" fmla="*/ 325 w 460"/>
              <a:gd name="T107" fmla="*/ 26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0" h="271">
                <a:moveTo>
                  <a:pt x="32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189" y="0"/>
                  <a:pt x="174" y="16"/>
                  <a:pt x="174" y="34"/>
                </a:cubicBezTo>
                <a:cubicBezTo>
                  <a:pt x="174" y="40"/>
                  <a:pt x="175" y="46"/>
                  <a:pt x="178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15" y="51"/>
                  <a:pt x="0" y="66"/>
                  <a:pt x="0" y="85"/>
                </a:cubicBezTo>
                <a:cubicBezTo>
                  <a:pt x="0" y="104"/>
                  <a:pt x="15" y="119"/>
                  <a:pt x="34" y="119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5"/>
                  <a:pt x="111" y="131"/>
                  <a:pt x="111" y="137"/>
                </a:cubicBezTo>
                <a:cubicBezTo>
                  <a:pt x="111" y="156"/>
                  <a:pt x="127" y="171"/>
                  <a:pt x="145" y="171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49" y="176"/>
                  <a:pt x="147" y="181"/>
                  <a:pt x="147" y="186"/>
                </a:cubicBezTo>
                <a:cubicBezTo>
                  <a:pt x="147" y="205"/>
                  <a:pt x="163" y="221"/>
                  <a:pt x="182" y="221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5" y="226"/>
                  <a:pt x="183" y="231"/>
                  <a:pt x="183" y="237"/>
                </a:cubicBezTo>
                <a:cubicBezTo>
                  <a:pt x="183" y="256"/>
                  <a:pt x="199" y="271"/>
                  <a:pt x="218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400" y="271"/>
                  <a:pt x="460" y="210"/>
                  <a:pt x="460" y="136"/>
                </a:cubicBezTo>
                <a:cubicBezTo>
                  <a:pt x="460" y="61"/>
                  <a:pt x="400" y="0"/>
                  <a:pt x="325" y="0"/>
                </a:cubicBezTo>
                <a:close/>
                <a:moveTo>
                  <a:pt x="325" y="261"/>
                </a:moveTo>
                <a:cubicBezTo>
                  <a:pt x="218" y="261"/>
                  <a:pt x="218" y="261"/>
                  <a:pt x="218" y="261"/>
                </a:cubicBezTo>
                <a:cubicBezTo>
                  <a:pt x="204" y="261"/>
                  <a:pt x="193" y="250"/>
                  <a:pt x="193" y="237"/>
                </a:cubicBezTo>
                <a:cubicBezTo>
                  <a:pt x="193" y="231"/>
                  <a:pt x="195" y="225"/>
                  <a:pt x="199" y="221"/>
                </a:cubicBezTo>
                <a:cubicBezTo>
                  <a:pt x="218" y="221"/>
                  <a:pt x="218" y="221"/>
                  <a:pt x="218" y="221"/>
                </a:cubicBezTo>
                <a:cubicBezTo>
                  <a:pt x="221" y="221"/>
                  <a:pt x="223" y="219"/>
                  <a:pt x="223" y="216"/>
                </a:cubicBezTo>
                <a:cubicBezTo>
                  <a:pt x="223" y="213"/>
                  <a:pt x="221" y="211"/>
                  <a:pt x="218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82" y="211"/>
                  <a:pt x="182" y="211"/>
                  <a:pt x="182" y="211"/>
                </a:cubicBezTo>
                <a:cubicBezTo>
                  <a:pt x="168" y="211"/>
                  <a:pt x="157" y="200"/>
                  <a:pt x="157" y="186"/>
                </a:cubicBezTo>
                <a:cubicBezTo>
                  <a:pt x="157" y="181"/>
                  <a:pt x="159" y="175"/>
                  <a:pt x="16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4" y="171"/>
                  <a:pt x="207" y="169"/>
                  <a:pt x="207" y="166"/>
                </a:cubicBezTo>
                <a:cubicBezTo>
                  <a:pt x="207" y="164"/>
                  <a:pt x="204" y="162"/>
                  <a:pt x="202" y="16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0" y="162"/>
                  <a:pt x="160" y="161"/>
                  <a:pt x="160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32" y="162"/>
                  <a:pt x="121" y="150"/>
                  <a:pt x="121" y="137"/>
                </a:cubicBezTo>
                <a:cubicBezTo>
                  <a:pt x="121" y="130"/>
                  <a:pt x="123" y="124"/>
                  <a:pt x="128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9" y="119"/>
                  <a:pt x="191" y="117"/>
                  <a:pt x="191" y="115"/>
                </a:cubicBezTo>
                <a:cubicBezTo>
                  <a:pt x="191" y="112"/>
                  <a:pt x="189" y="110"/>
                  <a:pt x="186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0" y="110"/>
                  <a:pt x="9" y="99"/>
                  <a:pt x="9" y="85"/>
                </a:cubicBezTo>
                <a:cubicBezTo>
                  <a:pt x="9" y="72"/>
                  <a:pt x="20" y="60"/>
                  <a:pt x="34" y="60"/>
                </a:cubicBezTo>
                <a:cubicBezTo>
                  <a:pt x="289" y="60"/>
                  <a:pt x="289" y="60"/>
                  <a:pt x="289" y="60"/>
                </a:cubicBezTo>
                <a:cubicBezTo>
                  <a:pt x="292" y="60"/>
                  <a:pt x="294" y="58"/>
                  <a:pt x="294" y="56"/>
                </a:cubicBezTo>
                <a:cubicBezTo>
                  <a:pt x="294" y="53"/>
                  <a:pt x="292" y="51"/>
                  <a:pt x="2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5" y="46"/>
                  <a:pt x="183" y="41"/>
                  <a:pt x="183" y="34"/>
                </a:cubicBezTo>
                <a:cubicBezTo>
                  <a:pt x="183" y="21"/>
                  <a:pt x="194" y="10"/>
                  <a:pt x="208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94" y="10"/>
                  <a:pt x="451" y="66"/>
                  <a:pt x="451" y="136"/>
                </a:cubicBezTo>
                <a:cubicBezTo>
                  <a:pt x="451" y="205"/>
                  <a:pt x="394" y="261"/>
                  <a:pt x="325" y="26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 rot="16200000">
            <a:off x="6341882" y="1173495"/>
            <a:ext cx="497315" cy="271216"/>
          </a:xfrm>
          <a:custGeom>
            <a:avLst/>
            <a:gdLst>
              <a:gd name="T0" fmla="*/ 325 w 460"/>
              <a:gd name="T1" fmla="*/ 0 h 271"/>
              <a:gd name="T2" fmla="*/ 208 w 460"/>
              <a:gd name="T3" fmla="*/ 0 h 271"/>
              <a:gd name="T4" fmla="*/ 174 w 460"/>
              <a:gd name="T5" fmla="*/ 34 h 271"/>
              <a:gd name="T6" fmla="*/ 178 w 460"/>
              <a:gd name="T7" fmla="*/ 51 h 271"/>
              <a:gd name="T8" fmla="*/ 34 w 460"/>
              <a:gd name="T9" fmla="*/ 51 h 271"/>
              <a:gd name="T10" fmla="*/ 0 w 460"/>
              <a:gd name="T11" fmla="*/ 85 h 271"/>
              <a:gd name="T12" fmla="*/ 34 w 460"/>
              <a:gd name="T13" fmla="*/ 119 h 271"/>
              <a:gd name="T14" fmla="*/ 116 w 460"/>
              <a:gd name="T15" fmla="*/ 119 h 271"/>
              <a:gd name="T16" fmla="*/ 111 w 460"/>
              <a:gd name="T17" fmla="*/ 137 h 271"/>
              <a:gd name="T18" fmla="*/ 145 w 460"/>
              <a:gd name="T19" fmla="*/ 171 h 271"/>
              <a:gd name="T20" fmla="*/ 151 w 460"/>
              <a:gd name="T21" fmla="*/ 171 h 271"/>
              <a:gd name="T22" fmla="*/ 147 w 460"/>
              <a:gd name="T23" fmla="*/ 186 h 271"/>
              <a:gd name="T24" fmla="*/ 182 w 460"/>
              <a:gd name="T25" fmla="*/ 221 h 271"/>
              <a:gd name="T26" fmla="*/ 187 w 460"/>
              <a:gd name="T27" fmla="*/ 221 h 271"/>
              <a:gd name="T28" fmla="*/ 183 w 460"/>
              <a:gd name="T29" fmla="*/ 237 h 271"/>
              <a:gd name="T30" fmla="*/ 218 w 460"/>
              <a:gd name="T31" fmla="*/ 271 h 271"/>
              <a:gd name="T32" fmla="*/ 325 w 460"/>
              <a:gd name="T33" fmla="*/ 271 h 271"/>
              <a:gd name="T34" fmla="*/ 460 w 460"/>
              <a:gd name="T35" fmla="*/ 136 h 271"/>
              <a:gd name="T36" fmla="*/ 325 w 460"/>
              <a:gd name="T37" fmla="*/ 0 h 271"/>
              <a:gd name="T38" fmla="*/ 325 w 460"/>
              <a:gd name="T39" fmla="*/ 261 h 271"/>
              <a:gd name="T40" fmla="*/ 218 w 460"/>
              <a:gd name="T41" fmla="*/ 261 h 271"/>
              <a:gd name="T42" fmla="*/ 193 w 460"/>
              <a:gd name="T43" fmla="*/ 237 h 271"/>
              <a:gd name="T44" fmla="*/ 199 w 460"/>
              <a:gd name="T45" fmla="*/ 221 h 271"/>
              <a:gd name="T46" fmla="*/ 218 w 460"/>
              <a:gd name="T47" fmla="*/ 221 h 271"/>
              <a:gd name="T48" fmla="*/ 223 w 460"/>
              <a:gd name="T49" fmla="*/ 216 h 271"/>
              <a:gd name="T50" fmla="*/ 218 w 460"/>
              <a:gd name="T51" fmla="*/ 211 h 271"/>
              <a:gd name="T52" fmla="*/ 197 w 460"/>
              <a:gd name="T53" fmla="*/ 211 h 271"/>
              <a:gd name="T54" fmla="*/ 197 w 460"/>
              <a:gd name="T55" fmla="*/ 211 h 271"/>
              <a:gd name="T56" fmla="*/ 182 w 460"/>
              <a:gd name="T57" fmla="*/ 211 h 271"/>
              <a:gd name="T58" fmla="*/ 157 w 460"/>
              <a:gd name="T59" fmla="*/ 186 h 271"/>
              <a:gd name="T60" fmla="*/ 162 w 460"/>
              <a:gd name="T61" fmla="*/ 171 h 271"/>
              <a:gd name="T62" fmla="*/ 202 w 460"/>
              <a:gd name="T63" fmla="*/ 171 h 271"/>
              <a:gd name="T64" fmla="*/ 207 w 460"/>
              <a:gd name="T65" fmla="*/ 166 h 271"/>
              <a:gd name="T66" fmla="*/ 202 w 460"/>
              <a:gd name="T67" fmla="*/ 162 h 271"/>
              <a:gd name="T68" fmla="*/ 160 w 460"/>
              <a:gd name="T69" fmla="*/ 162 h 271"/>
              <a:gd name="T70" fmla="*/ 160 w 460"/>
              <a:gd name="T71" fmla="*/ 162 h 271"/>
              <a:gd name="T72" fmla="*/ 145 w 460"/>
              <a:gd name="T73" fmla="*/ 162 h 271"/>
              <a:gd name="T74" fmla="*/ 121 w 460"/>
              <a:gd name="T75" fmla="*/ 137 h 271"/>
              <a:gd name="T76" fmla="*/ 128 w 460"/>
              <a:gd name="T77" fmla="*/ 119 h 271"/>
              <a:gd name="T78" fmla="*/ 186 w 460"/>
              <a:gd name="T79" fmla="*/ 119 h 271"/>
              <a:gd name="T80" fmla="*/ 191 w 460"/>
              <a:gd name="T81" fmla="*/ 115 h 271"/>
              <a:gd name="T82" fmla="*/ 186 w 460"/>
              <a:gd name="T83" fmla="*/ 110 h 271"/>
              <a:gd name="T84" fmla="*/ 34 w 460"/>
              <a:gd name="T85" fmla="*/ 110 h 271"/>
              <a:gd name="T86" fmla="*/ 9 w 460"/>
              <a:gd name="T87" fmla="*/ 85 h 271"/>
              <a:gd name="T88" fmla="*/ 34 w 460"/>
              <a:gd name="T89" fmla="*/ 60 h 271"/>
              <a:gd name="T90" fmla="*/ 289 w 460"/>
              <a:gd name="T91" fmla="*/ 60 h 271"/>
              <a:gd name="T92" fmla="*/ 294 w 460"/>
              <a:gd name="T93" fmla="*/ 56 h 271"/>
              <a:gd name="T94" fmla="*/ 289 w 460"/>
              <a:gd name="T95" fmla="*/ 51 h 271"/>
              <a:gd name="T96" fmla="*/ 189 w 460"/>
              <a:gd name="T97" fmla="*/ 51 h 271"/>
              <a:gd name="T98" fmla="*/ 183 w 460"/>
              <a:gd name="T99" fmla="*/ 34 h 271"/>
              <a:gd name="T100" fmla="*/ 208 w 460"/>
              <a:gd name="T101" fmla="*/ 10 h 271"/>
              <a:gd name="T102" fmla="*/ 325 w 460"/>
              <a:gd name="T103" fmla="*/ 10 h 271"/>
              <a:gd name="T104" fmla="*/ 451 w 460"/>
              <a:gd name="T105" fmla="*/ 136 h 271"/>
              <a:gd name="T106" fmla="*/ 325 w 460"/>
              <a:gd name="T107" fmla="*/ 26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0" h="271">
                <a:moveTo>
                  <a:pt x="32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189" y="0"/>
                  <a:pt x="174" y="16"/>
                  <a:pt x="174" y="34"/>
                </a:cubicBezTo>
                <a:cubicBezTo>
                  <a:pt x="174" y="40"/>
                  <a:pt x="175" y="46"/>
                  <a:pt x="178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15" y="51"/>
                  <a:pt x="0" y="66"/>
                  <a:pt x="0" y="85"/>
                </a:cubicBezTo>
                <a:cubicBezTo>
                  <a:pt x="0" y="104"/>
                  <a:pt x="15" y="119"/>
                  <a:pt x="34" y="119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5"/>
                  <a:pt x="111" y="131"/>
                  <a:pt x="111" y="137"/>
                </a:cubicBezTo>
                <a:cubicBezTo>
                  <a:pt x="111" y="156"/>
                  <a:pt x="127" y="171"/>
                  <a:pt x="145" y="171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49" y="176"/>
                  <a:pt x="147" y="181"/>
                  <a:pt x="147" y="186"/>
                </a:cubicBezTo>
                <a:cubicBezTo>
                  <a:pt x="147" y="205"/>
                  <a:pt x="163" y="221"/>
                  <a:pt x="182" y="221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5" y="226"/>
                  <a:pt x="183" y="231"/>
                  <a:pt x="183" y="237"/>
                </a:cubicBezTo>
                <a:cubicBezTo>
                  <a:pt x="183" y="256"/>
                  <a:pt x="199" y="271"/>
                  <a:pt x="218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400" y="271"/>
                  <a:pt x="460" y="210"/>
                  <a:pt x="460" y="136"/>
                </a:cubicBezTo>
                <a:cubicBezTo>
                  <a:pt x="460" y="61"/>
                  <a:pt x="400" y="0"/>
                  <a:pt x="325" y="0"/>
                </a:cubicBezTo>
                <a:close/>
                <a:moveTo>
                  <a:pt x="325" y="261"/>
                </a:moveTo>
                <a:cubicBezTo>
                  <a:pt x="218" y="261"/>
                  <a:pt x="218" y="261"/>
                  <a:pt x="218" y="261"/>
                </a:cubicBezTo>
                <a:cubicBezTo>
                  <a:pt x="204" y="261"/>
                  <a:pt x="193" y="250"/>
                  <a:pt x="193" y="237"/>
                </a:cubicBezTo>
                <a:cubicBezTo>
                  <a:pt x="193" y="231"/>
                  <a:pt x="195" y="225"/>
                  <a:pt x="199" y="221"/>
                </a:cubicBezTo>
                <a:cubicBezTo>
                  <a:pt x="218" y="221"/>
                  <a:pt x="218" y="221"/>
                  <a:pt x="218" y="221"/>
                </a:cubicBezTo>
                <a:cubicBezTo>
                  <a:pt x="221" y="221"/>
                  <a:pt x="223" y="219"/>
                  <a:pt x="223" y="216"/>
                </a:cubicBezTo>
                <a:cubicBezTo>
                  <a:pt x="223" y="213"/>
                  <a:pt x="221" y="211"/>
                  <a:pt x="218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82" y="211"/>
                  <a:pt x="182" y="211"/>
                  <a:pt x="182" y="211"/>
                </a:cubicBezTo>
                <a:cubicBezTo>
                  <a:pt x="168" y="211"/>
                  <a:pt x="157" y="200"/>
                  <a:pt x="157" y="186"/>
                </a:cubicBezTo>
                <a:cubicBezTo>
                  <a:pt x="157" y="181"/>
                  <a:pt x="159" y="175"/>
                  <a:pt x="162" y="171"/>
                </a:cubicBezTo>
                <a:cubicBezTo>
                  <a:pt x="202" y="171"/>
                  <a:pt x="202" y="171"/>
                  <a:pt x="202" y="171"/>
                </a:cubicBezTo>
                <a:cubicBezTo>
                  <a:pt x="204" y="171"/>
                  <a:pt x="207" y="169"/>
                  <a:pt x="207" y="166"/>
                </a:cubicBezTo>
                <a:cubicBezTo>
                  <a:pt x="207" y="164"/>
                  <a:pt x="204" y="162"/>
                  <a:pt x="202" y="16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0" y="162"/>
                  <a:pt x="160" y="161"/>
                  <a:pt x="160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32" y="162"/>
                  <a:pt x="121" y="150"/>
                  <a:pt x="121" y="137"/>
                </a:cubicBezTo>
                <a:cubicBezTo>
                  <a:pt x="121" y="130"/>
                  <a:pt x="123" y="124"/>
                  <a:pt x="128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9" y="119"/>
                  <a:pt x="191" y="117"/>
                  <a:pt x="191" y="115"/>
                </a:cubicBezTo>
                <a:cubicBezTo>
                  <a:pt x="191" y="112"/>
                  <a:pt x="189" y="110"/>
                  <a:pt x="186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0" y="110"/>
                  <a:pt x="9" y="99"/>
                  <a:pt x="9" y="85"/>
                </a:cubicBezTo>
                <a:cubicBezTo>
                  <a:pt x="9" y="72"/>
                  <a:pt x="20" y="60"/>
                  <a:pt x="34" y="60"/>
                </a:cubicBezTo>
                <a:cubicBezTo>
                  <a:pt x="289" y="60"/>
                  <a:pt x="289" y="60"/>
                  <a:pt x="289" y="60"/>
                </a:cubicBezTo>
                <a:cubicBezTo>
                  <a:pt x="292" y="60"/>
                  <a:pt x="294" y="58"/>
                  <a:pt x="294" y="56"/>
                </a:cubicBezTo>
                <a:cubicBezTo>
                  <a:pt x="294" y="53"/>
                  <a:pt x="292" y="51"/>
                  <a:pt x="289" y="51"/>
                </a:cubicBezTo>
                <a:cubicBezTo>
                  <a:pt x="189" y="51"/>
                  <a:pt x="189" y="51"/>
                  <a:pt x="189" y="51"/>
                </a:cubicBezTo>
                <a:cubicBezTo>
                  <a:pt x="185" y="46"/>
                  <a:pt x="183" y="41"/>
                  <a:pt x="183" y="34"/>
                </a:cubicBezTo>
                <a:cubicBezTo>
                  <a:pt x="183" y="21"/>
                  <a:pt x="194" y="10"/>
                  <a:pt x="208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94" y="10"/>
                  <a:pt x="451" y="66"/>
                  <a:pt x="451" y="136"/>
                </a:cubicBezTo>
                <a:cubicBezTo>
                  <a:pt x="451" y="205"/>
                  <a:pt x="394" y="261"/>
                  <a:pt x="325" y="26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9711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Eskirgan va yangi so‘zlar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4158200" cy="35121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Tilimizning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ma’lum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davrida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qo‘llanilib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hozirgi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foydalanilmaydigan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so‘zlarga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eskirgan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so‘zlar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deyiladi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uz-Latn-UZ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Hozirgi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yangilik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belgi</a:t>
            </a:r>
            <a:r>
              <a:rPr lang="uz-Latn-UZ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sini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saqlab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turgan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so‘zlarga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yangi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so‘zlar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deyiladi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0605" y="1141549"/>
            <a:ext cx="396775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yuzboshi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mingboshi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falakiyot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riyoziyot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handasa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2398177"/>
            <a:ext cx="1399821" cy="1135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71" y="2689041"/>
            <a:ext cx="1001895" cy="7650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06" y="2898772"/>
            <a:ext cx="762566" cy="748392"/>
          </a:xfrm>
          <a:prstGeom prst="rect">
            <a:avLst/>
          </a:prstGeom>
        </p:spPr>
      </p:pic>
      <p:pic>
        <p:nvPicPr>
          <p:cNvPr id="2050" name="Picture 2" descr="Klaviatura - Клавиатура black | | Alinino.a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35" y="3647440"/>
            <a:ext cx="2885440" cy="9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794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Atamalar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9330" y="995680"/>
            <a:ext cx="8308910" cy="129032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z-Latn-UZ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Ma’lum bir fan yoki kasb-hunar doirasida aniq bir ma’noni ifodalash uchun qo‘llanilgan so‘zlarga </a:t>
            </a:r>
            <a:r>
              <a:rPr kumimoji="0" lang="uz-Latn-U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atama</a:t>
            </a:r>
            <a:r>
              <a:rPr kumimoji="0" lang="uz-Latn-U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z-Latn-UZ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deyiladi.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0" y="2888776"/>
            <a:ext cx="2706497" cy="19888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0" name="Picture 6" descr="Espacio De Trabajo Del Laboratorio De Biología Y Equipo De La Ciencia  Ilustración del Vector - Ilustración de laboratorio, biología: 732098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20119"/>
          <a:stretch/>
        </p:blipFill>
        <p:spPr bwMode="auto">
          <a:xfrm>
            <a:off x="619759" y="3962554"/>
            <a:ext cx="2615057" cy="915031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2" name="Picture 8" descr="slide_1 - Краевое государственное бюджетное образовательное учреждение для  обучающихся, воспитанников с ограниченными возможностями здоровья  «Рубцовская общеобразовательная школа-интернат №1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0"/>
          <a:stretch/>
        </p:blipFill>
        <p:spPr bwMode="auto">
          <a:xfrm>
            <a:off x="619760" y="2901838"/>
            <a:ext cx="2615057" cy="1073101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Pentagon 7">
            <a:extLst>
              <a:ext uri="{FF2B5EF4-FFF2-40B4-BE49-F238E27FC236}">
                <a16:creationId xmlns="" xmlns:a16="http://schemas.microsoft.com/office/drawing/2014/main" id="{20BD4CE1-D9E9-4B4D-92EC-11D8A837DEAC}"/>
              </a:ext>
            </a:extLst>
          </p:cNvPr>
          <p:cNvSpPr/>
          <p:nvPr/>
        </p:nvSpPr>
        <p:spPr>
          <a:xfrm>
            <a:off x="599440" y="2286000"/>
            <a:ext cx="3210560" cy="615838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758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Ilmiy atamalar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entagon 7">
            <a:extLst>
              <a:ext uri="{FF2B5EF4-FFF2-40B4-BE49-F238E27FC236}">
                <a16:creationId xmlns="" xmlns:a16="http://schemas.microsoft.com/office/drawing/2014/main" id="{20BD4CE1-D9E9-4B4D-92EC-11D8A837DEAC}"/>
              </a:ext>
            </a:extLst>
          </p:cNvPr>
          <p:cNvSpPr/>
          <p:nvPr/>
        </p:nvSpPr>
        <p:spPr>
          <a:xfrm flipH="1">
            <a:off x="4917439" y="2272938"/>
            <a:ext cx="3305937" cy="615838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758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2800" kern="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Kasbiy</a:t>
            </a:r>
            <a:r>
              <a:rPr kumimoji="0" lang="uz-Latn-U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atamalar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829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967" y="156747"/>
            <a:ext cx="7495176" cy="641980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Shevaga xos so‘zlar</a:t>
            </a:r>
            <a:endParaRPr sz="4000" dirty="0"/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99C983BF-A929-4C65-AC7A-4CB2288E9936}"/>
              </a:ext>
            </a:extLst>
          </p:cNvPr>
          <p:cNvSpPr>
            <a:spLocks/>
          </p:cNvSpPr>
          <p:nvPr/>
        </p:nvSpPr>
        <p:spPr bwMode="auto">
          <a:xfrm rot="547283">
            <a:off x="167431" y="984895"/>
            <a:ext cx="2333362" cy="2054997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EF0EBD42-4F00-4C78-98B6-752B39E0F28E}"/>
              </a:ext>
            </a:extLst>
          </p:cNvPr>
          <p:cNvSpPr>
            <a:spLocks/>
          </p:cNvSpPr>
          <p:nvPr/>
        </p:nvSpPr>
        <p:spPr bwMode="auto">
          <a:xfrm rot="585448">
            <a:off x="2032017" y="1207475"/>
            <a:ext cx="2073417" cy="1841317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605E5163-2B4F-417D-A984-C2E140773869}"/>
              </a:ext>
            </a:extLst>
          </p:cNvPr>
          <p:cNvSpPr>
            <a:spLocks/>
          </p:cNvSpPr>
          <p:nvPr/>
        </p:nvSpPr>
        <p:spPr bwMode="auto">
          <a:xfrm rot="21064990" flipH="1">
            <a:off x="3820935" y="1124502"/>
            <a:ext cx="1916073" cy="2055039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9A5E763E-7525-43BD-8E7A-ADD40A69091B}"/>
              </a:ext>
            </a:extLst>
          </p:cNvPr>
          <p:cNvSpPr>
            <a:spLocks/>
          </p:cNvSpPr>
          <p:nvPr/>
        </p:nvSpPr>
        <p:spPr bwMode="auto">
          <a:xfrm rot="20266849">
            <a:off x="7122160" y="1251503"/>
            <a:ext cx="1895757" cy="1499559"/>
          </a:xfrm>
          <a:custGeom>
            <a:avLst/>
            <a:gdLst>
              <a:gd name="T0" fmla="*/ 232 w 458"/>
              <a:gd name="T1" fmla="*/ 0 h 408"/>
              <a:gd name="T2" fmla="*/ 15 w 458"/>
              <a:gd name="T3" fmla="*/ 178 h 408"/>
              <a:gd name="T4" fmla="*/ 62 w 458"/>
              <a:gd name="T5" fmla="*/ 315 h 408"/>
              <a:gd name="T6" fmla="*/ 0 w 458"/>
              <a:gd name="T7" fmla="*/ 377 h 408"/>
              <a:gd name="T8" fmla="*/ 113 w 458"/>
              <a:gd name="T9" fmla="*/ 367 h 408"/>
              <a:gd name="T10" fmla="*/ 232 w 458"/>
              <a:gd name="T11" fmla="*/ 408 h 408"/>
              <a:gd name="T12" fmla="*/ 458 w 458"/>
              <a:gd name="T13" fmla="*/ 225 h 408"/>
              <a:gd name="T14" fmla="*/ 232 w 458"/>
              <a:gd name="T1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408">
                <a:moveTo>
                  <a:pt x="232" y="0"/>
                </a:moveTo>
                <a:cubicBezTo>
                  <a:pt x="111" y="0"/>
                  <a:pt x="15" y="65"/>
                  <a:pt x="15" y="178"/>
                </a:cubicBezTo>
                <a:cubicBezTo>
                  <a:pt x="15" y="226"/>
                  <a:pt x="33" y="275"/>
                  <a:pt x="62" y="315"/>
                </a:cubicBezTo>
                <a:cubicBezTo>
                  <a:pt x="45" y="340"/>
                  <a:pt x="22" y="363"/>
                  <a:pt x="0" y="377"/>
                </a:cubicBezTo>
                <a:cubicBezTo>
                  <a:pt x="31" y="382"/>
                  <a:pt x="77" y="375"/>
                  <a:pt x="113" y="367"/>
                </a:cubicBezTo>
                <a:cubicBezTo>
                  <a:pt x="147" y="392"/>
                  <a:pt x="188" y="408"/>
                  <a:pt x="232" y="408"/>
                </a:cubicBezTo>
                <a:cubicBezTo>
                  <a:pt x="353" y="408"/>
                  <a:pt x="458" y="337"/>
                  <a:pt x="458" y="225"/>
                </a:cubicBezTo>
                <a:cubicBezTo>
                  <a:pt x="458" y="112"/>
                  <a:pt x="353" y="0"/>
                  <a:pt x="23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52B0E211-CFB3-4907-94FE-D1FA63612C5C}"/>
              </a:ext>
            </a:extLst>
          </p:cNvPr>
          <p:cNvSpPr>
            <a:spLocks/>
          </p:cNvSpPr>
          <p:nvPr/>
        </p:nvSpPr>
        <p:spPr bwMode="auto">
          <a:xfrm rot="373509">
            <a:off x="5461629" y="1202681"/>
            <a:ext cx="1922447" cy="2031028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3624DD-DC72-4D29-B823-4FF8F8FA6612}"/>
              </a:ext>
            </a:extLst>
          </p:cNvPr>
          <p:cNvSpPr txBox="1"/>
          <p:nvPr/>
        </p:nvSpPr>
        <p:spPr>
          <a:xfrm>
            <a:off x="2413589" y="1628801"/>
            <a:ext cx="161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86B989-23A4-4136-8CF3-5AB0701CE667}"/>
              </a:ext>
            </a:extLst>
          </p:cNvPr>
          <p:cNvSpPr txBox="1"/>
          <p:nvPr/>
        </p:nvSpPr>
        <p:spPr>
          <a:xfrm>
            <a:off x="594209" y="1628801"/>
            <a:ext cx="130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shoti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AC8496-A443-448B-B912-053033D343A2}"/>
              </a:ext>
            </a:extLst>
          </p:cNvPr>
          <p:cNvSpPr txBox="1"/>
          <p:nvPr/>
        </p:nvSpPr>
        <p:spPr>
          <a:xfrm>
            <a:off x="4020458" y="1657734"/>
            <a:ext cx="1584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gavora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54B0AB-5B3E-4B63-8BDF-F0E8C2478350}"/>
              </a:ext>
            </a:extLst>
          </p:cNvPr>
          <p:cNvSpPr txBox="1"/>
          <p:nvPr/>
        </p:nvSpPr>
        <p:spPr>
          <a:xfrm>
            <a:off x="5936594" y="1628801"/>
            <a:ext cx="112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inak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72568-619C-460F-A7ED-B5E6DADAB605}"/>
              </a:ext>
            </a:extLst>
          </p:cNvPr>
          <p:cNvSpPr txBox="1"/>
          <p:nvPr/>
        </p:nvSpPr>
        <p:spPr>
          <a:xfrm>
            <a:off x="7577989" y="1604913"/>
            <a:ext cx="159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kevotti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="" xmlns:a16="http://schemas.microsoft.com/office/drawing/2014/main" id="{9CA17846-151C-4867-A43B-DECD3F80DB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4971" y="3257467"/>
            <a:ext cx="663684" cy="1317464"/>
            <a:chOff x="1506" y="3505"/>
            <a:chExt cx="871" cy="1729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E32BDC79-14C8-4EE1-B9E4-E34C6E863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8CE8B122-D7FD-4808-9478-D320DFF35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="" xmlns:a16="http://schemas.microsoft.com/office/drawing/2014/main" id="{DBD3B164-A542-4B0F-8F64-59FFBD4EE9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6787" y="3257469"/>
            <a:ext cx="663684" cy="1317464"/>
            <a:chOff x="1506" y="3505"/>
            <a:chExt cx="871" cy="1729"/>
          </a:xfrm>
          <a:solidFill>
            <a:schemeClr val="accent4"/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FBAEA30C-A037-4953-9A81-31EB086E7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04D8AF80-A24F-4214-B272-A48649AE6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04A454F0-04B0-4AA8-A711-320D37B2A5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72693" y="3257469"/>
            <a:ext cx="663684" cy="1317464"/>
            <a:chOff x="1506" y="3505"/>
            <a:chExt cx="871" cy="1729"/>
          </a:xfrm>
          <a:solidFill>
            <a:schemeClr val="accent5"/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A6EAD0EB-4F1C-4797-B1E8-46D128A63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4BC25E2-BE7B-4DA9-8D36-9347E13B7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="" xmlns:a16="http://schemas.microsoft.com/office/drawing/2014/main" id="{F5A5B162-B0A2-47C9-8701-E2279CBDF3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98601" y="3257469"/>
            <a:ext cx="663684" cy="1317464"/>
            <a:chOff x="1506" y="3505"/>
            <a:chExt cx="871" cy="1729"/>
          </a:xfrm>
          <a:solidFill>
            <a:schemeClr val="accent6"/>
          </a:solidFill>
        </p:grpSpPr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F9D330F1-CFBA-4882-B413-B4D778FDF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97534BF9-2094-4C00-8907-BE0312151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="" xmlns:a16="http://schemas.microsoft.com/office/drawing/2014/main" id="{1F8AD159-6F87-4302-849D-5DA5FB6C7E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0412" y="3257467"/>
            <a:ext cx="663684" cy="1317464"/>
            <a:chOff x="1506" y="3505"/>
            <a:chExt cx="871" cy="1729"/>
          </a:xfrm>
          <a:solidFill>
            <a:schemeClr val="bg2"/>
          </a:solidFill>
        </p:grpSpPr>
        <p:sp>
          <p:nvSpPr>
            <p:cNvPr id="28" name="Freeform 5">
              <a:extLst>
                <a:ext uri="{FF2B5EF4-FFF2-40B4-BE49-F238E27FC236}">
                  <a16:creationId xmlns="" xmlns:a16="http://schemas.microsoft.com/office/drawing/2014/main" id="{C0D117F7-6F40-4E9B-897C-292F3E2FA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11A1E254-D3BE-4963-AF98-895191A15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="" xmlns:a16="http://schemas.microsoft.com/office/drawing/2014/main" id="{FF2E5B8B-4983-4AA0-A5E7-E6F1185C82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4507" y="3257469"/>
            <a:ext cx="663684" cy="1317464"/>
            <a:chOff x="1506" y="3505"/>
            <a:chExt cx="871" cy="1729"/>
          </a:xfrm>
          <a:solidFill>
            <a:schemeClr val="tx2"/>
          </a:solidFill>
        </p:grpSpPr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C81578E0-EB4E-44EE-9D85-5D013433A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0DF53F21-8F3C-4873-87E6-C274F198B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="" xmlns:a16="http://schemas.microsoft.com/office/drawing/2014/main" id="{C2F703E9-531C-47F7-909B-5DA5DFE630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0881" y="3257469"/>
            <a:ext cx="663684" cy="1317464"/>
            <a:chOff x="1506" y="3505"/>
            <a:chExt cx="871" cy="1729"/>
          </a:xfrm>
          <a:solidFill>
            <a:schemeClr val="accent2"/>
          </a:solidFill>
        </p:grpSpPr>
        <p:sp>
          <p:nvSpPr>
            <p:cNvPr id="34" name="Freeform 5">
              <a:extLst>
                <a:ext uri="{FF2B5EF4-FFF2-40B4-BE49-F238E27FC236}">
                  <a16:creationId xmlns="" xmlns:a16="http://schemas.microsoft.com/office/drawing/2014/main" id="{0BDC17BE-59C8-4A9B-8AC0-A56859B18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="" xmlns:a16="http://schemas.microsoft.com/office/drawing/2014/main" id="{2BD61CA1-429A-478C-BB27-3BA68F866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4925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Iboralar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4159" y="1142502"/>
            <a:ext cx="4924109" cy="3693319"/>
          </a:xfrm>
        </p:spPr>
        <p:txBody>
          <a:bodyPr/>
          <a:lstStyle/>
          <a:p>
            <a:r>
              <a:rPr lang="ru-RU" sz="2600" dirty="0" smtClean="0">
                <a:solidFill>
                  <a:schemeClr val="tx1"/>
                </a:solidFill>
              </a:rPr>
              <a:t>     </a:t>
            </a:r>
            <a:r>
              <a:rPr lang="en-US" sz="2600" dirty="0" err="1" smtClean="0">
                <a:solidFill>
                  <a:schemeClr val="tx1"/>
                </a:solidFill>
              </a:rPr>
              <a:t>Ma’nosi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bir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so‘zga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keladigan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so‘zlar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birikmasi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yoki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gaplar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ibora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deyiladi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err="1">
                <a:solidFill>
                  <a:schemeClr val="tx1"/>
                </a:solidFill>
              </a:rPr>
              <a:t>Masalan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dirty="0" err="1">
                <a:solidFill>
                  <a:schemeClr val="tx1"/>
                </a:solidFill>
              </a:rPr>
              <a:t>dimog‘i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chog</a:t>
            </a:r>
            <a:r>
              <a:rPr lang="en-US" sz="2600" dirty="0">
                <a:solidFill>
                  <a:schemeClr val="tx1"/>
                </a:solidFill>
              </a:rPr>
              <a:t>‘ </a:t>
            </a:r>
            <a:r>
              <a:rPr lang="en-US" sz="2600" dirty="0" err="1">
                <a:solidFill>
                  <a:schemeClr val="tx1"/>
                </a:solidFill>
              </a:rPr>
              <a:t>bo‘ldi</a:t>
            </a:r>
            <a:r>
              <a:rPr lang="en-US" sz="2600" dirty="0">
                <a:solidFill>
                  <a:schemeClr val="tx1"/>
                </a:solidFill>
              </a:rPr>
              <a:t> (</a:t>
            </a:r>
            <a:r>
              <a:rPr lang="en-US" sz="2600" dirty="0" err="1">
                <a:solidFill>
                  <a:schemeClr val="tx1"/>
                </a:solidFill>
              </a:rPr>
              <a:t>xursand</a:t>
            </a:r>
            <a:r>
              <a:rPr lang="en-US" sz="2600" dirty="0">
                <a:solidFill>
                  <a:schemeClr val="tx1"/>
                </a:solidFill>
              </a:rPr>
              <a:t>), </a:t>
            </a:r>
            <a:r>
              <a:rPr lang="en-US" sz="2600" dirty="0" err="1">
                <a:solidFill>
                  <a:schemeClr val="tx1"/>
                </a:solidFill>
              </a:rPr>
              <a:t>yuzini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yerga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qaratmoq</a:t>
            </a:r>
            <a:r>
              <a:rPr lang="en-US" sz="2600" dirty="0">
                <a:solidFill>
                  <a:schemeClr val="tx1"/>
                </a:solidFill>
              </a:rPr>
              <a:t> (</a:t>
            </a:r>
            <a:r>
              <a:rPr lang="en-US" sz="2600" dirty="0" err="1">
                <a:solidFill>
                  <a:schemeClr val="tx1"/>
                </a:solidFill>
              </a:rPr>
              <a:t>uyaltirmoq</a:t>
            </a:r>
            <a:r>
              <a:rPr lang="en-US" sz="2600" dirty="0">
                <a:solidFill>
                  <a:schemeClr val="tx1"/>
                </a:solidFill>
              </a:rPr>
              <a:t>), </a:t>
            </a:r>
            <a:r>
              <a:rPr lang="en-US" sz="2600" dirty="0" err="1">
                <a:solidFill>
                  <a:schemeClr val="tx1"/>
                </a:solidFill>
              </a:rPr>
              <a:t>qo‘li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baland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kelmoq</a:t>
            </a:r>
            <a:r>
              <a:rPr lang="en-US" sz="2600" dirty="0">
                <a:solidFill>
                  <a:schemeClr val="tx1"/>
                </a:solidFill>
              </a:rPr>
              <a:t> (</a:t>
            </a:r>
            <a:r>
              <a:rPr lang="en-US" sz="2600" dirty="0" err="1">
                <a:solidFill>
                  <a:schemeClr val="tx1"/>
                </a:solidFill>
              </a:rPr>
              <a:t>g‘olib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chiqmoq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n-US" sz="2600" dirty="0" err="1">
                <a:solidFill>
                  <a:schemeClr val="tx1"/>
                </a:solidFill>
              </a:rPr>
              <a:t>va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h.k</a:t>
            </a:r>
            <a:r>
              <a:rPr lang="en-US" sz="2600" dirty="0">
                <a:solidFill>
                  <a:schemeClr val="tx1"/>
                </a:solidFill>
              </a:rPr>
              <a:t>.    </a:t>
            </a:r>
            <a:r>
              <a:rPr lang="en-US" sz="2600" dirty="0" err="1">
                <a:solidFill>
                  <a:schemeClr val="tx1"/>
                </a:solidFill>
              </a:rPr>
              <a:t>Iboralar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nutqni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ta’sirchan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jozibali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qiladi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69" y="1079818"/>
            <a:ext cx="1436051" cy="105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8CA9B62-269C-4537-9482-4F3850F3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35" y="1079818"/>
            <a:ext cx="1371326" cy="10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FDE19A2B-8410-4F35-932F-C54F7357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55" y="2407920"/>
            <a:ext cx="1450309" cy="128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6975722-ECBE-4DF5-987F-50FF96D7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45" y="2270345"/>
            <a:ext cx="1217616" cy="142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80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490</Words>
  <Application>Microsoft Office PowerPoint</Application>
  <PresentationFormat>Экран (16:9)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1_Office Theme</vt:lpstr>
      <vt:lpstr>Тема Office</vt:lpstr>
      <vt:lpstr>3_Office Theme</vt:lpstr>
      <vt:lpstr>4_Office Theme</vt:lpstr>
      <vt:lpstr>5_Office Theme</vt:lpstr>
      <vt:lpstr>ONA TILI</vt:lpstr>
      <vt:lpstr>Презентация PowerPoint</vt:lpstr>
      <vt:lpstr>Bir ma’noli va ko‘p ma’noli so‘zlar</vt:lpstr>
      <vt:lpstr>So‘z ma’nosi qanday ko‘chiriladi?</vt:lpstr>
      <vt:lpstr>Презентация PowerPoint</vt:lpstr>
      <vt:lpstr>Eskirgan va yangi so‘zlar</vt:lpstr>
      <vt:lpstr>Atamalar</vt:lpstr>
      <vt:lpstr>Shevaga xos so‘zlar</vt:lpstr>
      <vt:lpstr>Iboralar</vt:lpstr>
      <vt:lpstr>24- mashq</vt:lpstr>
      <vt:lpstr>28- mashq</vt:lpstr>
      <vt:lpstr>Mustaqil bajarish uchun topshiriq: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527</cp:revision>
  <cp:lastPrinted>2020-08-26T14:49:45Z</cp:lastPrinted>
  <dcterms:created xsi:type="dcterms:W3CDTF">2020-04-11T16:25:36Z</dcterms:created>
  <dcterms:modified xsi:type="dcterms:W3CDTF">2020-09-07T05:33:26Z</dcterms:modified>
</cp:coreProperties>
</file>