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4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94" r:id="rId3"/>
    <p:sldMasterId id="2147483876" r:id="rId4"/>
    <p:sldMasterId id="2147483935" r:id="rId5"/>
  </p:sldMasterIdLst>
  <p:notesMasterIdLst>
    <p:notesMasterId r:id="rId18"/>
  </p:notesMasterIdLst>
  <p:handoutMasterIdLst>
    <p:handoutMasterId r:id="rId19"/>
  </p:handoutMasterIdLst>
  <p:sldIdLst>
    <p:sldId id="409" r:id="rId6"/>
    <p:sldId id="422" r:id="rId7"/>
    <p:sldId id="419" r:id="rId8"/>
    <p:sldId id="425" r:id="rId9"/>
    <p:sldId id="423" r:id="rId10"/>
    <p:sldId id="424" r:id="rId11"/>
    <p:sldId id="421" r:id="rId12"/>
    <p:sldId id="420" r:id="rId13"/>
    <p:sldId id="426" r:id="rId14"/>
    <p:sldId id="427" r:id="rId15"/>
    <p:sldId id="428" r:id="rId16"/>
    <p:sldId id="394" r:id="rId17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CCFF"/>
    <a:srgbClr val="66FF33"/>
    <a:srgbClr val="66FFFF"/>
    <a:srgbClr val="DBE79D"/>
    <a:srgbClr val="FA978A"/>
    <a:srgbClr val="FF9900"/>
    <a:srgbClr val="99FF99"/>
    <a:srgbClr val="CC33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840" autoAdjust="0"/>
  </p:normalViewPr>
  <p:slideViewPr>
    <p:cSldViewPr snapToGrid="0">
      <p:cViewPr>
        <p:scale>
          <a:sx n="94" d="100"/>
          <a:sy n="94" d="100"/>
        </p:scale>
        <p:origin x="-720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981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=""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=""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9/7/2020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=""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=""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9/7/2020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5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3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3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8890" y="1501773"/>
            <a:ext cx="7838539" cy="3411777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MAVZU: LEKSIKOLOGIYA VA LUG‘ATSHUNOSLIK</a:t>
            </a:r>
          </a:p>
          <a:p>
            <a:pPr marL="36670" defTabSz="653107">
              <a:spcBef>
                <a:spcPts val="1392"/>
              </a:spcBef>
            </a:pPr>
            <a:endParaRPr lang="uz-Latn-UZ" sz="3600" b="1" i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18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28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r>
              <a:rPr sz="2000" i="1" dirty="0" err="1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O‘qituvchi</a:t>
            </a:r>
            <a:r>
              <a:rPr lang="uz-Latn-UZ" sz="2000" i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: </a:t>
            </a:r>
            <a:r>
              <a:rPr lang="uz-Latn-UZ" sz="2000" i="1" spc="6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Sodiqova Shoira Ibrohimovna</a:t>
            </a:r>
            <a:endParaRPr sz="2000" i="1" dirty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0" name="Freeform 21"/>
          <p:cNvSpPr>
            <a:spLocks noEditPoints="1"/>
          </p:cNvSpPr>
          <p:nvPr/>
        </p:nvSpPr>
        <p:spPr bwMode="auto">
          <a:xfrm>
            <a:off x="3673262" y="2855441"/>
            <a:ext cx="2076993" cy="1333019"/>
          </a:xfrm>
          <a:custGeom>
            <a:avLst/>
            <a:gdLst>
              <a:gd name="T0" fmla="*/ 537 w 587"/>
              <a:gd name="T1" fmla="*/ 74 h 569"/>
              <a:gd name="T2" fmla="*/ 530 w 587"/>
              <a:gd name="T3" fmla="*/ 0 h 569"/>
              <a:gd name="T4" fmla="*/ 293 w 587"/>
              <a:gd name="T5" fmla="*/ 71 h 569"/>
              <a:gd name="T6" fmla="*/ 56 w 587"/>
              <a:gd name="T7" fmla="*/ 0 h 569"/>
              <a:gd name="T8" fmla="*/ 49 w 587"/>
              <a:gd name="T9" fmla="*/ 74 h 569"/>
              <a:gd name="T10" fmla="*/ 0 w 587"/>
              <a:gd name="T11" fmla="*/ 102 h 569"/>
              <a:gd name="T12" fmla="*/ 28 w 587"/>
              <a:gd name="T13" fmla="*/ 537 h 569"/>
              <a:gd name="T14" fmla="*/ 293 w 587"/>
              <a:gd name="T15" fmla="*/ 569 h 569"/>
              <a:gd name="T16" fmla="*/ 558 w 587"/>
              <a:gd name="T17" fmla="*/ 537 h 569"/>
              <a:gd name="T18" fmla="*/ 587 w 587"/>
              <a:gd name="T19" fmla="*/ 102 h 569"/>
              <a:gd name="T20" fmla="*/ 523 w 587"/>
              <a:gd name="T21" fmla="*/ 14 h 569"/>
              <a:gd name="T22" fmla="*/ 516 w 587"/>
              <a:gd name="T23" fmla="*/ 439 h 569"/>
              <a:gd name="T24" fmla="*/ 300 w 587"/>
              <a:gd name="T25" fmla="*/ 83 h 569"/>
              <a:gd name="T26" fmla="*/ 523 w 587"/>
              <a:gd name="T27" fmla="*/ 14 h 569"/>
              <a:gd name="T28" fmla="*/ 71 w 587"/>
              <a:gd name="T29" fmla="*/ 14 h 569"/>
              <a:gd name="T30" fmla="*/ 286 w 587"/>
              <a:gd name="T31" fmla="*/ 479 h 569"/>
              <a:gd name="T32" fmla="*/ 63 w 587"/>
              <a:gd name="T33" fmla="*/ 439 h 569"/>
              <a:gd name="T34" fmla="*/ 573 w 587"/>
              <a:gd name="T35" fmla="*/ 508 h 569"/>
              <a:gd name="T36" fmla="*/ 353 w 587"/>
              <a:gd name="T37" fmla="*/ 523 h 569"/>
              <a:gd name="T38" fmla="*/ 293 w 587"/>
              <a:gd name="T39" fmla="*/ 555 h 569"/>
              <a:gd name="T40" fmla="*/ 234 w 587"/>
              <a:gd name="T41" fmla="*/ 523 h 569"/>
              <a:gd name="T42" fmla="*/ 14 w 587"/>
              <a:gd name="T43" fmla="*/ 508 h 569"/>
              <a:gd name="T44" fmla="*/ 28 w 587"/>
              <a:gd name="T45" fmla="*/ 88 h 569"/>
              <a:gd name="T46" fmla="*/ 49 w 587"/>
              <a:gd name="T47" fmla="*/ 446 h 569"/>
              <a:gd name="T48" fmla="*/ 71 w 587"/>
              <a:gd name="T49" fmla="*/ 453 h 569"/>
              <a:gd name="T50" fmla="*/ 289 w 587"/>
              <a:gd name="T51" fmla="*/ 498 h 569"/>
              <a:gd name="T52" fmla="*/ 291 w 587"/>
              <a:gd name="T53" fmla="*/ 498 h 569"/>
              <a:gd name="T54" fmla="*/ 293 w 587"/>
              <a:gd name="T55" fmla="*/ 499 h 569"/>
              <a:gd name="T56" fmla="*/ 296 w 587"/>
              <a:gd name="T57" fmla="*/ 498 h 569"/>
              <a:gd name="T58" fmla="*/ 297 w 587"/>
              <a:gd name="T59" fmla="*/ 498 h 569"/>
              <a:gd name="T60" fmla="*/ 516 w 587"/>
              <a:gd name="T61" fmla="*/ 453 h 569"/>
              <a:gd name="T62" fmla="*/ 537 w 587"/>
              <a:gd name="T63" fmla="*/ 446 h 569"/>
              <a:gd name="T64" fmla="*/ 558 w 587"/>
              <a:gd name="T65" fmla="*/ 88 h 569"/>
              <a:gd name="T66" fmla="*/ 573 w 587"/>
              <a:gd name="T67" fmla="*/ 50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7" h="569">
                <a:moveTo>
                  <a:pt x="558" y="74"/>
                </a:moveTo>
                <a:cubicBezTo>
                  <a:pt x="537" y="74"/>
                  <a:pt x="537" y="74"/>
                  <a:pt x="537" y="74"/>
                </a:cubicBezTo>
                <a:cubicBezTo>
                  <a:pt x="537" y="7"/>
                  <a:pt x="537" y="7"/>
                  <a:pt x="537" y="7"/>
                </a:cubicBezTo>
                <a:cubicBezTo>
                  <a:pt x="537" y="3"/>
                  <a:pt x="534" y="0"/>
                  <a:pt x="530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462" y="0"/>
                  <a:pt x="364" y="0"/>
                  <a:pt x="293" y="71"/>
                </a:cubicBezTo>
                <a:cubicBezTo>
                  <a:pt x="222" y="0"/>
                  <a:pt x="124" y="0"/>
                  <a:pt x="71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2" y="0"/>
                  <a:pt x="49" y="3"/>
                  <a:pt x="49" y="7"/>
                </a:cubicBezTo>
                <a:cubicBezTo>
                  <a:pt x="49" y="74"/>
                  <a:pt x="49" y="74"/>
                  <a:pt x="4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12" y="74"/>
                  <a:pt x="0" y="86"/>
                  <a:pt x="0" y="102"/>
                </a:cubicBezTo>
                <a:cubicBezTo>
                  <a:pt x="0" y="508"/>
                  <a:pt x="0" y="508"/>
                  <a:pt x="0" y="508"/>
                </a:cubicBezTo>
                <a:cubicBezTo>
                  <a:pt x="0" y="524"/>
                  <a:pt x="12" y="537"/>
                  <a:pt x="28" y="537"/>
                </a:cubicBezTo>
                <a:cubicBezTo>
                  <a:pt x="230" y="537"/>
                  <a:pt x="230" y="537"/>
                  <a:pt x="230" y="537"/>
                </a:cubicBezTo>
                <a:cubicBezTo>
                  <a:pt x="242" y="556"/>
                  <a:pt x="267" y="569"/>
                  <a:pt x="293" y="569"/>
                </a:cubicBezTo>
                <a:cubicBezTo>
                  <a:pt x="320" y="569"/>
                  <a:pt x="344" y="556"/>
                  <a:pt x="357" y="537"/>
                </a:cubicBezTo>
                <a:cubicBezTo>
                  <a:pt x="558" y="537"/>
                  <a:pt x="558" y="537"/>
                  <a:pt x="558" y="537"/>
                </a:cubicBezTo>
                <a:cubicBezTo>
                  <a:pt x="574" y="537"/>
                  <a:pt x="587" y="524"/>
                  <a:pt x="587" y="508"/>
                </a:cubicBezTo>
                <a:cubicBezTo>
                  <a:pt x="587" y="102"/>
                  <a:pt x="587" y="102"/>
                  <a:pt x="587" y="102"/>
                </a:cubicBezTo>
                <a:cubicBezTo>
                  <a:pt x="587" y="86"/>
                  <a:pt x="574" y="74"/>
                  <a:pt x="558" y="74"/>
                </a:cubicBezTo>
                <a:close/>
                <a:moveTo>
                  <a:pt x="523" y="14"/>
                </a:moveTo>
                <a:cubicBezTo>
                  <a:pt x="523" y="439"/>
                  <a:pt x="523" y="439"/>
                  <a:pt x="523" y="439"/>
                </a:cubicBezTo>
                <a:cubicBezTo>
                  <a:pt x="516" y="439"/>
                  <a:pt x="516" y="439"/>
                  <a:pt x="516" y="439"/>
                </a:cubicBezTo>
                <a:cubicBezTo>
                  <a:pt x="464" y="439"/>
                  <a:pt x="370" y="439"/>
                  <a:pt x="300" y="479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67" y="14"/>
                  <a:pt x="463" y="14"/>
                  <a:pt x="516" y="14"/>
                </a:cubicBezTo>
                <a:lnTo>
                  <a:pt x="523" y="14"/>
                </a:lnTo>
                <a:close/>
                <a:moveTo>
                  <a:pt x="63" y="14"/>
                </a:moveTo>
                <a:cubicBezTo>
                  <a:pt x="71" y="14"/>
                  <a:pt x="71" y="14"/>
                  <a:pt x="71" y="14"/>
                </a:cubicBezTo>
                <a:cubicBezTo>
                  <a:pt x="123" y="14"/>
                  <a:pt x="219" y="14"/>
                  <a:pt x="286" y="83"/>
                </a:cubicBezTo>
                <a:cubicBezTo>
                  <a:pt x="286" y="479"/>
                  <a:pt x="286" y="479"/>
                  <a:pt x="286" y="479"/>
                </a:cubicBezTo>
                <a:cubicBezTo>
                  <a:pt x="216" y="439"/>
                  <a:pt x="122" y="439"/>
                  <a:pt x="71" y="439"/>
                </a:cubicBezTo>
                <a:cubicBezTo>
                  <a:pt x="63" y="439"/>
                  <a:pt x="63" y="439"/>
                  <a:pt x="63" y="439"/>
                </a:cubicBezTo>
                <a:lnTo>
                  <a:pt x="63" y="14"/>
                </a:lnTo>
                <a:close/>
                <a:moveTo>
                  <a:pt x="573" y="508"/>
                </a:moveTo>
                <a:cubicBezTo>
                  <a:pt x="573" y="516"/>
                  <a:pt x="566" y="523"/>
                  <a:pt x="558" y="523"/>
                </a:cubicBezTo>
                <a:cubicBezTo>
                  <a:pt x="353" y="523"/>
                  <a:pt x="353" y="523"/>
                  <a:pt x="353" y="523"/>
                </a:cubicBezTo>
                <a:cubicBezTo>
                  <a:pt x="350" y="523"/>
                  <a:pt x="348" y="524"/>
                  <a:pt x="346" y="526"/>
                </a:cubicBezTo>
                <a:cubicBezTo>
                  <a:pt x="337" y="544"/>
                  <a:pt x="316" y="555"/>
                  <a:pt x="293" y="555"/>
                </a:cubicBezTo>
                <a:cubicBezTo>
                  <a:pt x="270" y="555"/>
                  <a:pt x="249" y="544"/>
                  <a:pt x="240" y="526"/>
                </a:cubicBezTo>
                <a:cubicBezTo>
                  <a:pt x="239" y="524"/>
                  <a:pt x="236" y="523"/>
                  <a:pt x="234" y="523"/>
                </a:cubicBezTo>
                <a:cubicBezTo>
                  <a:pt x="28" y="523"/>
                  <a:pt x="28" y="523"/>
                  <a:pt x="28" y="523"/>
                </a:cubicBezTo>
                <a:cubicBezTo>
                  <a:pt x="20" y="523"/>
                  <a:pt x="14" y="516"/>
                  <a:pt x="14" y="508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94"/>
                  <a:pt x="20" y="88"/>
                  <a:pt x="28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49" y="450"/>
                  <a:pt x="52" y="453"/>
                  <a:pt x="56" y="453"/>
                </a:cubicBezTo>
                <a:cubicBezTo>
                  <a:pt x="71" y="453"/>
                  <a:pt x="71" y="453"/>
                  <a:pt x="71" y="453"/>
                </a:cubicBezTo>
                <a:cubicBezTo>
                  <a:pt x="123" y="453"/>
                  <a:pt x="222" y="453"/>
                  <a:pt x="289" y="498"/>
                </a:cubicBezTo>
                <a:cubicBezTo>
                  <a:pt x="289" y="498"/>
                  <a:pt x="289" y="498"/>
                  <a:pt x="289" y="498"/>
                </a:cubicBezTo>
                <a:cubicBezTo>
                  <a:pt x="290" y="498"/>
                  <a:pt x="290" y="498"/>
                  <a:pt x="290" y="498"/>
                </a:cubicBezTo>
                <a:cubicBezTo>
                  <a:pt x="290" y="498"/>
                  <a:pt x="290" y="498"/>
                  <a:pt x="291" y="498"/>
                </a:cubicBezTo>
                <a:cubicBezTo>
                  <a:pt x="291" y="498"/>
                  <a:pt x="291" y="499"/>
                  <a:pt x="291" y="499"/>
                </a:cubicBezTo>
                <a:cubicBezTo>
                  <a:pt x="292" y="499"/>
                  <a:pt x="292" y="499"/>
                  <a:pt x="293" y="499"/>
                </a:cubicBezTo>
                <a:cubicBezTo>
                  <a:pt x="294" y="499"/>
                  <a:pt x="294" y="499"/>
                  <a:pt x="295" y="499"/>
                </a:cubicBezTo>
                <a:cubicBezTo>
                  <a:pt x="295" y="499"/>
                  <a:pt x="295" y="498"/>
                  <a:pt x="296" y="498"/>
                </a:cubicBezTo>
                <a:cubicBezTo>
                  <a:pt x="296" y="498"/>
                  <a:pt x="296" y="498"/>
                  <a:pt x="296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364" y="453"/>
                  <a:pt x="463" y="453"/>
                  <a:pt x="516" y="453"/>
                </a:cubicBezTo>
                <a:cubicBezTo>
                  <a:pt x="530" y="453"/>
                  <a:pt x="530" y="453"/>
                  <a:pt x="530" y="453"/>
                </a:cubicBezTo>
                <a:cubicBezTo>
                  <a:pt x="534" y="453"/>
                  <a:pt x="537" y="450"/>
                  <a:pt x="537" y="446"/>
                </a:cubicBezTo>
                <a:cubicBezTo>
                  <a:pt x="537" y="88"/>
                  <a:pt x="537" y="88"/>
                  <a:pt x="537" y="88"/>
                </a:cubicBezTo>
                <a:cubicBezTo>
                  <a:pt x="558" y="88"/>
                  <a:pt x="558" y="88"/>
                  <a:pt x="558" y="88"/>
                </a:cubicBezTo>
                <a:cubicBezTo>
                  <a:pt x="566" y="88"/>
                  <a:pt x="573" y="94"/>
                  <a:pt x="573" y="102"/>
                </a:cubicBezTo>
                <a:lnTo>
                  <a:pt x="573" y="508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24-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46058" y="892817"/>
            <a:ext cx="8757920" cy="800219"/>
          </a:xfrm>
        </p:spPr>
        <p:txBody>
          <a:bodyPr/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Gaplarni ko‘chirib, ko‘p ma’noli so‘zlarning tagiga chizing, so‘zning o‘z va ko‘chma ma’nolarini ifodalang.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6058" y="1632076"/>
            <a:ext cx="869314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Omonlik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tilasang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o‘zingga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tilingdan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chiqarma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yaroqsiz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(Yusuf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Hojib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282" y="2524628"/>
            <a:ext cx="1584960" cy="2270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7503160" y="2126546"/>
            <a:ext cx="1249680" cy="0"/>
          </a:xfrm>
          <a:prstGeom prst="line">
            <a:avLst/>
          </a:prstGeom>
          <a:ln w="57150">
            <a:solidFill>
              <a:srgbClr val="FF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947920" y="2110674"/>
            <a:ext cx="274320" cy="0"/>
          </a:xfrm>
          <a:prstGeom prst="line">
            <a:avLst/>
          </a:prstGeom>
          <a:ln w="57150">
            <a:solidFill>
              <a:srgbClr val="FF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54000" y="2519529"/>
            <a:ext cx="675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 Til – og‘iz bo‘shlig‘ida joylashgan, ta‘m bilish, </a:t>
            </a: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gapirish uchun xizmat qiladigan  muskulli a’zo.                                            Kishilar o‘rtasida o‘zaro fikr almashishning muhim vositasi.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6058" y="4012476"/>
            <a:ext cx="72721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2. Til – asbob va mexanizmning bir qismi yoki tig‘ga</a:t>
            </a: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o‘xshash uchli narsa: soatning tili, olovning tili.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84770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28- mashq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3160" y="979942"/>
            <a:ext cx="8527000" cy="706618"/>
          </a:xfrm>
        </p:spPr>
        <p:txBody>
          <a:bodyPr/>
          <a:lstStyle/>
          <a:p>
            <a:r>
              <a:rPr lang="uz-Latn-UZ" dirty="0" smtClean="0">
                <a:solidFill>
                  <a:schemeClr val="tx1"/>
                </a:solidFill>
              </a:rPr>
              <a:t>Iboralar izohidagi xatoliklarni to‘g‘rilab, </a:t>
            </a:r>
            <a:r>
              <a:rPr lang="uz-Latn-UZ" dirty="0" smtClean="0">
                <a:solidFill>
                  <a:schemeClr val="tx1"/>
                </a:solidFill>
              </a:rPr>
              <a:t>daftaringizga </a:t>
            </a:r>
            <a:r>
              <a:rPr lang="uz-Latn-UZ" dirty="0" smtClean="0">
                <a:solidFill>
                  <a:schemeClr val="tx1"/>
                </a:solidFill>
              </a:rPr>
              <a:t>ko‘chiring. Ular ishtirokida og‘zaki gaplar tuzing.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599940"/>
              </p:ext>
            </p:extLst>
          </p:nvPr>
        </p:nvGraphicFramePr>
        <p:xfrm>
          <a:off x="284480" y="1738630"/>
          <a:ext cx="5212080" cy="31089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212080"/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Kavushini to‘g‘rilab qo‘ymoq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Kapalagi uchib ketmoq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Og‘zi qulog‘ida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Ko‘klarga ko‘tarmoq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Qovog‘idan qor yog</a:t>
                      </a:r>
                      <a:r>
                        <a:rPr lang="uz-Latn-UZ" sz="2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‘moq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Xamirdan qil sug‘urganday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920337"/>
              </p:ext>
            </p:extLst>
          </p:nvPr>
        </p:nvGraphicFramePr>
        <p:xfrm>
          <a:off x="5527040" y="1738630"/>
          <a:ext cx="3048000" cy="31089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qo‘rqmoq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boplamoq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maqtamoq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xursand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oson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xafa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364147"/>
              </p:ext>
            </p:extLst>
          </p:nvPr>
        </p:nvGraphicFramePr>
        <p:xfrm>
          <a:off x="5527040" y="1738630"/>
          <a:ext cx="3048000" cy="31089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boplamoq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qo‘rqmoq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xursand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maqtamoq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xafa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oson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48625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6315" y="903656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21"/>
          <p:cNvSpPr>
            <a:spLocks noEditPoints="1"/>
          </p:cNvSpPr>
          <p:nvPr/>
        </p:nvSpPr>
        <p:spPr bwMode="auto">
          <a:xfrm>
            <a:off x="6253902" y="3424401"/>
            <a:ext cx="2076993" cy="1333019"/>
          </a:xfrm>
          <a:custGeom>
            <a:avLst/>
            <a:gdLst>
              <a:gd name="T0" fmla="*/ 537 w 587"/>
              <a:gd name="T1" fmla="*/ 74 h 569"/>
              <a:gd name="T2" fmla="*/ 530 w 587"/>
              <a:gd name="T3" fmla="*/ 0 h 569"/>
              <a:gd name="T4" fmla="*/ 293 w 587"/>
              <a:gd name="T5" fmla="*/ 71 h 569"/>
              <a:gd name="T6" fmla="*/ 56 w 587"/>
              <a:gd name="T7" fmla="*/ 0 h 569"/>
              <a:gd name="T8" fmla="*/ 49 w 587"/>
              <a:gd name="T9" fmla="*/ 74 h 569"/>
              <a:gd name="T10" fmla="*/ 0 w 587"/>
              <a:gd name="T11" fmla="*/ 102 h 569"/>
              <a:gd name="T12" fmla="*/ 28 w 587"/>
              <a:gd name="T13" fmla="*/ 537 h 569"/>
              <a:gd name="T14" fmla="*/ 293 w 587"/>
              <a:gd name="T15" fmla="*/ 569 h 569"/>
              <a:gd name="T16" fmla="*/ 558 w 587"/>
              <a:gd name="T17" fmla="*/ 537 h 569"/>
              <a:gd name="T18" fmla="*/ 587 w 587"/>
              <a:gd name="T19" fmla="*/ 102 h 569"/>
              <a:gd name="T20" fmla="*/ 523 w 587"/>
              <a:gd name="T21" fmla="*/ 14 h 569"/>
              <a:gd name="T22" fmla="*/ 516 w 587"/>
              <a:gd name="T23" fmla="*/ 439 h 569"/>
              <a:gd name="T24" fmla="*/ 300 w 587"/>
              <a:gd name="T25" fmla="*/ 83 h 569"/>
              <a:gd name="T26" fmla="*/ 523 w 587"/>
              <a:gd name="T27" fmla="*/ 14 h 569"/>
              <a:gd name="T28" fmla="*/ 71 w 587"/>
              <a:gd name="T29" fmla="*/ 14 h 569"/>
              <a:gd name="T30" fmla="*/ 286 w 587"/>
              <a:gd name="T31" fmla="*/ 479 h 569"/>
              <a:gd name="T32" fmla="*/ 63 w 587"/>
              <a:gd name="T33" fmla="*/ 439 h 569"/>
              <a:gd name="T34" fmla="*/ 573 w 587"/>
              <a:gd name="T35" fmla="*/ 508 h 569"/>
              <a:gd name="T36" fmla="*/ 353 w 587"/>
              <a:gd name="T37" fmla="*/ 523 h 569"/>
              <a:gd name="T38" fmla="*/ 293 w 587"/>
              <a:gd name="T39" fmla="*/ 555 h 569"/>
              <a:gd name="T40" fmla="*/ 234 w 587"/>
              <a:gd name="T41" fmla="*/ 523 h 569"/>
              <a:gd name="T42" fmla="*/ 14 w 587"/>
              <a:gd name="T43" fmla="*/ 508 h 569"/>
              <a:gd name="T44" fmla="*/ 28 w 587"/>
              <a:gd name="T45" fmla="*/ 88 h 569"/>
              <a:gd name="T46" fmla="*/ 49 w 587"/>
              <a:gd name="T47" fmla="*/ 446 h 569"/>
              <a:gd name="T48" fmla="*/ 71 w 587"/>
              <a:gd name="T49" fmla="*/ 453 h 569"/>
              <a:gd name="T50" fmla="*/ 289 w 587"/>
              <a:gd name="T51" fmla="*/ 498 h 569"/>
              <a:gd name="T52" fmla="*/ 291 w 587"/>
              <a:gd name="T53" fmla="*/ 498 h 569"/>
              <a:gd name="T54" fmla="*/ 293 w 587"/>
              <a:gd name="T55" fmla="*/ 499 h 569"/>
              <a:gd name="T56" fmla="*/ 296 w 587"/>
              <a:gd name="T57" fmla="*/ 498 h 569"/>
              <a:gd name="T58" fmla="*/ 297 w 587"/>
              <a:gd name="T59" fmla="*/ 498 h 569"/>
              <a:gd name="T60" fmla="*/ 516 w 587"/>
              <a:gd name="T61" fmla="*/ 453 h 569"/>
              <a:gd name="T62" fmla="*/ 537 w 587"/>
              <a:gd name="T63" fmla="*/ 446 h 569"/>
              <a:gd name="T64" fmla="*/ 558 w 587"/>
              <a:gd name="T65" fmla="*/ 88 h 569"/>
              <a:gd name="T66" fmla="*/ 573 w 587"/>
              <a:gd name="T67" fmla="*/ 50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7" h="569">
                <a:moveTo>
                  <a:pt x="558" y="74"/>
                </a:moveTo>
                <a:cubicBezTo>
                  <a:pt x="537" y="74"/>
                  <a:pt x="537" y="74"/>
                  <a:pt x="537" y="74"/>
                </a:cubicBezTo>
                <a:cubicBezTo>
                  <a:pt x="537" y="7"/>
                  <a:pt x="537" y="7"/>
                  <a:pt x="537" y="7"/>
                </a:cubicBezTo>
                <a:cubicBezTo>
                  <a:pt x="537" y="3"/>
                  <a:pt x="534" y="0"/>
                  <a:pt x="530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462" y="0"/>
                  <a:pt x="364" y="0"/>
                  <a:pt x="293" y="71"/>
                </a:cubicBezTo>
                <a:cubicBezTo>
                  <a:pt x="222" y="0"/>
                  <a:pt x="124" y="0"/>
                  <a:pt x="71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2" y="0"/>
                  <a:pt x="49" y="3"/>
                  <a:pt x="49" y="7"/>
                </a:cubicBezTo>
                <a:cubicBezTo>
                  <a:pt x="49" y="74"/>
                  <a:pt x="49" y="74"/>
                  <a:pt x="4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12" y="74"/>
                  <a:pt x="0" y="86"/>
                  <a:pt x="0" y="102"/>
                </a:cubicBezTo>
                <a:cubicBezTo>
                  <a:pt x="0" y="508"/>
                  <a:pt x="0" y="508"/>
                  <a:pt x="0" y="508"/>
                </a:cubicBezTo>
                <a:cubicBezTo>
                  <a:pt x="0" y="524"/>
                  <a:pt x="12" y="537"/>
                  <a:pt x="28" y="537"/>
                </a:cubicBezTo>
                <a:cubicBezTo>
                  <a:pt x="230" y="537"/>
                  <a:pt x="230" y="537"/>
                  <a:pt x="230" y="537"/>
                </a:cubicBezTo>
                <a:cubicBezTo>
                  <a:pt x="242" y="556"/>
                  <a:pt x="267" y="569"/>
                  <a:pt x="293" y="569"/>
                </a:cubicBezTo>
                <a:cubicBezTo>
                  <a:pt x="320" y="569"/>
                  <a:pt x="344" y="556"/>
                  <a:pt x="357" y="537"/>
                </a:cubicBezTo>
                <a:cubicBezTo>
                  <a:pt x="558" y="537"/>
                  <a:pt x="558" y="537"/>
                  <a:pt x="558" y="537"/>
                </a:cubicBezTo>
                <a:cubicBezTo>
                  <a:pt x="574" y="537"/>
                  <a:pt x="587" y="524"/>
                  <a:pt x="587" y="508"/>
                </a:cubicBezTo>
                <a:cubicBezTo>
                  <a:pt x="587" y="102"/>
                  <a:pt x="587" y="102"/>
                  <a:pt x="587" y="102"/>
                </a:cubicBezTo>
                <a:cubicBezTo>
                  <a:pt x="587" y="86"/>
                  <a:pt x="574" y="74"/>
                  <a:pt x="558" y="74"/>
                </a:cubicBezTo>
                <a:close/>
                <a:moveTo>
                  <a:pt x="523" y="14"/>
                </a:moveTo>
                <a:cubicBezTo>
                  <a:pt x="523" y="439"/>
                  <a:pt x="523" y="439"/>
                  <a:pt x="523" y="439"/>
                </a:cubicBezTo>
                <a:cubicBezTo>
                  <a:pt x="516" y="439"/>
                  <a:pt x="516" y="439"/>
                  <a:pt x="516" y="439"/>
                </a:cubicBezTo>
                <a:cubicBezTo>
                  <a:pt x="464" y="439"/>
                  <a:pt x="370" y="439"/>
                  <a:pt x="300" y="479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67" y="14"/>
                  <a:pt x="463" y="14"/>
                  <a:pt x="516" y="14"/>
                </a:cubicBezTo>
                <a:lnTo>
                  <a:pt x="523" y="14"/>
                </a:lnTo>
                <a:close/>
                <a:moveTo>
                  <a:pt x="63" y="14"/>
                </a:moveTo>
                <a:cubicBezTo>
                  <a:pt x="71" y="14"/>
                  <a:pt x="71" y="14"/>
                  <a:pt x="71" y="14"/>
                </a:cubicBezTo>
                <a:cubicBezTo>
                  <a:pt x="123" y="14"/>
                  <a:pt x="219" y="14"/>
                  <a:pt x="286" y="83"/>
                </a:cubicBezTo>
                <a:cubicBezTo>
                  <a:pt x="286" y="479"/>
                  <a:pt x="286" y="479"/>
                  <a:pt x="286" y="479"/>
                </a:cubicBezTo>
                <a:cubicBezTo>
                  <a:pt x="216" y="439"/>
                  <a:pt x="122" y="439"/>
                  <a:pt x="71" y="439"/>
                </a:cubicBezTo>
                <a:cubicBezTo>
                  <a:pt x="63" y="439"/>
                  <a:pt x="63" y="439"/>
                  <a:pt x="63" y="439"/>
                </a:cubicBezTo>
                <a:lnTo>
                  <a:pt x="63" y="14"/>
                </a:lnTo>
                <a:close/>
                <a:moveTo>
                  <a:pt x="573" y="508"/>
                </a:moveTo>
                <a:cubicBezTo>
                  <a:pt x="573" y="516"/>
                  <a:pt x="566" y="523"/>
                  <a:pt x="558" y="523"/>
                </a:cubicBezTo>
                <a:cubicBezTo>
                  <a:pt x="353" y="523"/>
                  <a:pt x="353" y="523"/>
                  <a:pt x="353" y="523"/>
                </a:cubicBezTo>
                <a:cubicBezTo>
                  <a:pt x="350" y="523"/>
                  <a:pt x="348" y="524"/>
                  <a:pt x="346" y="526"/>
                </a:cubicBezTo>
                <a:cubicBezTo>
                  <a:pt x="337" y="544"/>
                  <a:pt x="316" y="555"/>
                  <a:pt x="293" y="555"/>
                </a:cubicBezTo>
                <a:cubicBezTo>
                  <a:pt x="270" y="555"/>
                  <a:pt x="249" y="544"/>
                  <a:pt x="240" y="526"/>
                </a:cubicBezTo>
                <a:cubicBezTo>
                  <a:pt x="239" y="524"/>
                  <a:pt x="236" y="523"/>
                  <a:pt x="234" y="523"/>
                </a:cubicBezTo>
                <a:cubicBezTo>
                  <a:pt x="28" y="523"/>
                  <a:pt x="28" y="523"/>
                  <a:pt x="28" y="523"/>
                </a:cubicBezTo>
                <a:cubicBezTo>
                  <a:pt x="20" y="523"/>
                  <a:pt x="14" y="516"/>
                  <a:pt x="14" y="508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94"/>
                  <a:pt x="20" y="88"/>
                  <a:pt x="28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49" y="450"/>
                  <a:pt x="52" y="453"/>
                  <a:pt x="56" y="453"/>
                </a:cubicBezTo>
                <a:cubicBezTo>
                  <a:pt x="71" y="453"/>
                  <a:pt x="71" y="453"/>
                  <a:pt x="71" y="453"/>
                </a:cubicBezTo>
                <a:cubicBezTo>
                  <a:pt x="123" y="453"/>
                  <a:pt x="222" y="453"/>
                  <a:pt x="289" y="498"/>
                </a:cubicBezTo>
                <a:cubicBezTo>
                  <a:pt x="289" y="498"/>
                  <a:pt x="289" y="498"/>
                  <a:pt x="289" y="498"/>
                </a:cubicBezTo>
                <a:cubicBezTo>
                  <a:pt x="290" y="498"/>
                  <a:pt x="290" y="498"/>
                  <a:pt x="290" y="498"/>
                </a:cubicBezTo>
                <a:cubicBezTo>
                  <a:pt x="290" y="498"/>
                  <a:pt x="290" y="498"/>
                  <a:pt x="291" y="498"/>
                </a:cubicBezTo>
                <a:cubicBezTo>
                  <a:pt x="291" y="498"/>
                  <a:pt x="291" y="499"/>
                  <a:pt x="291" y="499"/>
                </a:cubicBezTo>
                <a:cubicBezTo>
                  <a:pt x="292" y="499"/>
                  <a:pt x="292" y="499"/>
                  <a:pt x="293" y="499"/>
                </a:cubicBezTo>
                <a:cubicBezTo>
                  <a:pt x="294" y="499"/>
                  <a:pt x="294" y="499"/>
                  <a:pt x="295" y="499"/>
                </a:cubicBezTo>
                <a:cubicBezTo>
                  <a:pt x="295" y="499"/>
                  <a:pt x="295" y="498"/>
                  <a:pt x="296" y="498"/>
                </a:cubicBezTo>
                <a:cubicBezTo>
                  <a:pt x="296" y="498"/>
                  <a:pt x="296" y="498"/>
                  <a:pt x="296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364" y="453"/>
                  <a:pt x="463" y="453"/>
                  <a:pt x="516" y="453"/>
                </a:cubicBezTo>
                <a:cubicBezTo>
                  <a:pt x="530" y="453"/>
                  <a:pt x="530" y="453"/>
                  <a:pt x="530" y="453"/>
                </a:cubicBezTo>
                <a:cubicBezTo>
                  <a:pt x="534" y="453"/>
                  <a:pt x="537" y="450"/>
                  <a:pt x="537" y="446"/>
                </a:cubicBezTo>
                <a:cubicBezTo>
                  <a:pt x="537" y="88"/>
                  <a:pt x="537" y="88"/>
                  <a:pt x="537" y="88"/>
                </a:cubicBezTo>
                <a:cubicBezTo>
                  <a:pt x="558" y="88"/>
                  <a:pt x="558" y="88"/>
                  <a:pt x="558" y="88"/>
                </a:cubicBezTo>
                <a:cubicBezTo>
                  <a:pt x="566" y="88"/>
                  <a:pt x="573" y="94"/>
                  <a:pt x="573" y="102"/>
                </a:cubicBezTo>
                <a:lnTo>
                  <a:pt x="573" y="508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4320" y="1196042"/>
            <a:ext cx="53543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Darslikdagi mashqlarni to‘liq bajaring.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29- mashq. Rasm asosida “Bog‘da” mavzusida matn tuzing, unda ko‘chma  ma’noli so‘zlardan foydalaning.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0" y="1122630"/>
            <a:ext cx="2667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18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134243" y="889136"/>
            <a:ext cx="2952465" cy="74548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Leksikologiya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78399" y="867853"/>
            <a:ext cx="3301772" cy="74548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Lug‘atshunoslik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7370" y="1738928"/>
            <a:ext cx="3881119" cy="265019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Leksikologiya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lexikos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logos –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ta’limot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so‘zlaridan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to‘g‘rirog‘i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ma’nolari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ta’limotdir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90719" y="1738929"/>
            <a:ext cx="4175759" cy="2650191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ug‘at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qoidalarini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o‘rganuvchi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tilshunoslik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sohasiga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lug‘atshunoslik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leksikografiya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Tilimizdagi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alifbo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tartibida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joylashtirilishiga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deyiladi.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омб 5"/>
          <p:cNvSpPr/>
          <p:nvPr/>
        </p:nvSpPr>
        <p:spPr>
          <a:xfrm>
            <a:off x="562895" y="778794"/>
            <a:ext cx="914400" cy="914400"/>
          </a:xfrm>
          <a:prstGeom prst="diamond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13" y="999933"/>
            <a:ext cx="28575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Ромб 16"/>
          <p:cNvSpPr/>
          <p:nvPr/>
        </p:nvSpPr>
        <p:spPr>
          <a:xfrm>
            <a:off x="4500879" y="781176"/>
            <a:ext cx="914400" cy="914400"/>
          </a:xfrm>
          <a:prstGeom prst="diamond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906" y="999933"/>
            <a:ext cx="280987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348763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4902" y="157045"/>
            <a:ext cx="7495176" cy="580424"/>
          </a:xfrm>
          <a:prstGeom prst="rect">
            <a:avLst/>
          </a:prstGeom>
        </p:spPr>
        <p:txBody>
          <a:bodyPr vert="horz" wrap="square" lIns="0" tIns="26171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uz-Latn-UZ" sz="3600" dirty="0" smtClean="0"/>
              <a:t>Bir ma’noli va ko‘p ma’noli so‘zlar</a:t>
            </a:r>
            <a:endParaRPr sz="3600" dirty="0"/>
          </a:p>
        </p:txBody>
      </p:sp>
      <p:sp>
        <p:nvSpPr>
          <p:cNvPr id="3" name="Прямоугольник с одним вырезанным углом 2"/>
          <p:cNvSpPr/>
          <p:nvPr/>
        </p:nvSpPr>
        <p:spPr>
          <a:xfrm>
            <a:off x="701040" y="1092200"/>
            <a:ext cx="3698240" cy="2753360"/>
          </a:xfrm>
          <a:prstGeom prst="snip1Rect">
            <a:avLst>
              <a:gd name="adj" fmla="val 29951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niq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qo‘llanilgan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ma’noli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с одним вырезанным углом 3"/>
          <p:cNvSpPr/>
          <p:nvPr/>
        </p:nvSpPr>
        <p:spPr>
          <a:xfrm>
            <a:off x="5029200" y="1092200"/>
            <a:ext cx="3952240" cy="2753360"/>
          </a:xfrm>
          <a:prstGeom prst="snip1Rect">
            <a:avLst>
              <a:gd name="adj" fmla="val 29951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Nutqiy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jarayonda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ma’noda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qo‘llanuvchi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o‘zlarga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ma’noli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dirty="0"/>
              <a:t> </a:t>
            </a:r>
            <a:endParaRPr lang="ru-RU" sz="2600" dirty="0"/>
          </a:p>
        </p:txBody>
      </p:sp>
      <p:sp>
        <p:nvSpPr>
          <p:cNvPr id="5" name="Пятиугольник 4"/>
          <p:cNvSpPr/>
          <p:nvPr/>
        </p:nvSpPr>
        <p:spPr>
          <a:xfrm rot="5400000">
            <a:off x="265698" y="1089406"/>
            <a:ext cx="978408" cy="597916"/>
          </a:xfrm>
          <a:prstGeom prst="homePlat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иугольник 5"/>
          <p:cNvSpPr/>
          <p:nvPr/>
        </p:nvSpPr>
        <p:spPr>
          <a:xfrm rot="5400000">
            <a:off x="4539996" y="1089406"/>
            <a:ext cx="978408" cy="597916"/>
          </a:xfrm>
          <a:prstGeom prst="homePlat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Freeform 21"/>
          <p:cNvSpPr>
            <a:spLocks noEditPoints="1"/>
          </p:cNvSpPr>
          <p:nvPr/>
        </p:nvSpPr>
        <p:spPr bwMode="auto">
          <a:xfrm>
            <a:off x="580645" y="1129284"/>
            <a:ext cx="348514" cy="384556"/>
          </a:xfrm>
          <a:custGeom>
            <a:avLst/>
            <a:gdLst>
              <a:gd name="T0" fmla="*/ 537 w 587"/>
              <a:gd name="T1" fmla="*/ 74 h 569"/>
              <a:gd name="T2" fmla="*/ 530 w 587"/>
              <a:gd name="T3" fmla="*/ 0 h 569"/>
              <a:gd name="T4" fmla="*/ 293 w 587"/>
              <a:gd name="T5" fmla="*/ 71 h 569"/>
              <a:gd name="T6" fmla="*/ 56 w 587"/>
              <a:gd name="T7" fmla="*/ 0 h 569"/>
              <a:gd name="T8" fmla="*/ 49 w 587"/>
              <a:gd name="T9" fmla="*/ 74 h 569"/>
              <a:gd name="T10" fmla="*/ 0 w 587"/>
              <a:gd name="T11" fmla="*/ 102 h 569"/>
              <a:gd name="T12" fmla="*/ 28 w 587"/>
              <a:gd name="T13" fmla="*/ 537 h 569"/>
              <a:gd name="T14" fmla="*/ 293 w 587"/>
              <a:gd name="T15" fmla="*/ 569 h 569"/>
              <a:gd name="T16" fmla="*/ 558 w 587"/>
              <a:gd name="T17" fmla="*/ 537 h 569"/>
              <a:gd name="T18" fmla="*/ 587 w 587"/>
              <a:gd name="T19" fmla="*/ 102 h 569"/>
              <a:gd name="T20" fmla="*/ 523 w 587"/>
              <a:gd name="T21" fmla="*/ 14 h 569"/>
              <a:gd name="T22" fmla="*/ 516 w 587"/>
              <a:gd name="T23" fmla="*/ 439 h 569"/>
              <a:gd name="T24" fmla="*/ 300 w 587"/>
              <a:gd name="T25" fmla="*/ 83 h 569"/>
              <a:gd name="T26" fmla="*/ 523 w 587"/>
              <a:gd name="T27" fmla="*/ 14 h 569"/>
              <a:gd name="T28" fmla="*/ 71 w 587"/>
              <a:gd name="T29" fmla="*/ 14 h 569"/>
              <a:gd name="T30" fmla="*/ 286 w 587"/>
              <a:gd name="T31" fmla="*/ 479 h 569"/>
              <a:gd name="T32" fmla="*/ 63 w 587"/>
              <a:gd name="T33" fmla="*/ 439 h 569"/>
              <a:gd name="T34" fmla="*/ 573 w 587"/>
              <a:gd name="T35" fmla="*/ 508 h 569"/>
              <a:gd name="T36" fmla="*/ 353 w 587"/>
              <a:gd name="T37" fmla="*/ 523 h 569"/>
              <a:gd name="T38" fmla="*/ 293 w 587"/>
              <a:gd name="T39" fmla="*/ 555 h 569"/>
              <a:gd name="T40" fmla="*/ 234 w 587"/>
              <a:gd name="T41" fmla="*/ 523 h 569"/>
              <a:gd name="T42" fmla="*/ 14 w 587"/>
              <a:gd name="T43" fmla="*/ 508 h 569"/>
              <a:gd name="T44" fmla="*/ 28 w 587"/>
              <a:gd name="T45" fmla="*/ 88 h 569"/>
              <a:gd name="T46" fmla="*/ 49 w 587"/>
              <a:gd name="T47" fmla="*/ 446 h 569"/>
              <a:gd name="T48" fmla="*/ 71 w 587"/>
              <a:gd name="T49" fmla="*/ 453 h 569"/>
              <a:gd name="T50" fmla="*/ 289 w 587"/>
              <a:gd name="T51" fmla="*/ 498 h 569"/>
              <a:gd name="T52" fmla="*/ 291 w 587"/>
              <a:gd name="T53" fmla="*/ 498 h 569"/>
              <a:gd name="T54" fmla="*/ 293 w 587"/>
              <a:gd name="T55" fmla="*/ 499 h 569"/>
              <a:gd name="T56" fmla="*/ 296 w 587"/>
              <a:gd name="T57" fmla="*/ 498 h 569"/>
              <a:gd name="T58" fmla="*/ 297 w 587"/>
              <a:gd name="T59" fmla="*/ 498 h 569"/>
              <a:gd name="T60" fmla="*/ 516 w 587"/>
              <a:gd name="T61" fmla="*/ 453 h 569"/>
              <a:gd name="T62" fmla="*/ 537 w 587"/>
              <a:gd name="T63" fmla="*/ 446 h 569"/>
              <a:gd name="T64" fmla="*/ 558 w 587"/>
              <a:gd name="T65" fmla="*/ 88 h 569"/>
              <a:gd name="T66" fmla="*/ 573 w 587"/>
              <a:gd name="T67" fmla="*/ 50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7" h="569">
                <a:moveTo>
                  <a:pt x="558" y="74"/>
                </a:moveTo>
                <a:cubicBezTo>
                  <a:pt x="537" y="74"/>
                  <a:pt x="537" y="74"/>
                  <a:pt x="537" y="74"/>
                </a:cubicBezTo>
                <a:cubicBezTo>
                  <a:pt x="537" y="7"/>
                  <a:pt x="537" y="7"/>
                  <a:pt x="537" y="7"/>
                </a:cubicBezTo>
                <a:cubicBezTo>
                  <a:pt x="537" y="3"/>
                  <a:pt x="534" y="0"/>
                  <a:pt x="530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462" y="0"/>
                  <a:pt x="364" y="0"/>
                  <a:pt x="293" y="71"/>
                </a:cubicBezTo>
                <a:cubicBezTo>
                  <a:pt x="222" y="0"/>
                  <a:pt x="124" y="0"/>
                  <a:pt x="71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2" y="0"/>
                  <a:pt x="49" y="3"/>
                  <a:pt x="49" y="7"/>
                </a:cubicBezTo>
                <a:cubicBezTo>
                  <a:pt x="49" y="74"/>
                  <a:pt x="49" y="74"/>
                  <a:pt x="4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12" y="74"/>
                  <a:pt x="0" y="86"/>
                  <a:pt x="0" y="102"/>
                </a:cubicBezTo>
                <a:cubicBezTo>
                  <a:pt x="0" y="508"/>
                  <a:pt x="0" y="508"/>
                  <a:pt x="0" y="508"/>
                </a:cubicBezTo>
                <a:cubicBezTo>
                  <a:pt x="0" y="524"/>
                  <a:pt x="12" y="537"/>
                  <a:pt x="28" y="537"/>
                </a:cubicBezTo>
                <a:cubicBezTo>
                  <a:pt x="230" y="537"/>
                  <a:pt x="230" y="537"/>
                  <a:pt x="230" y="537"/>
                </a:cubicBezTo>
                <a:cubicBezTo>
                  <a:pt x="242" y="556"/>
                  <a:pt x="267" y="569"/>
                  <a:pt x="293" y="569"/>
                </a:cubicBezTo>
                <a:cubicBezTo>
                  <a:pt x="320" y="569"/>
                  <a:pt x="344" y="556"/>
                  <a:pt x="357" y="537"/>
                </a:cubicBezTo>
                <a:cubicBezTo>
                  <a:pt x="558" y="537"/>
                  <a:pt x="558" y="537"/>
                  <a:pt x="558" y="537"/>
                </a:cubicBezTo>
                <a:cubicBezTo>
                  <a:pt x="574" y="537"/>
                  <a:pt x="587" y="524"/>
                  <a:pt x="587" y="508"/>
                </a:cubicBezTo>
                <a:cubicBezTo>
                  <a:pt x="587" y="102"/>
                  <a:pt x="587" y="102"/>
                  <a:pt x="587" y="102"/>
                </a:cubicBezTo>
                <a:cubicBezTo>
                  <a:pt x="587" y="86"/>
                  <a:pt x="574" y="74"/>
                  <a:pt x="558" y="74"/>
                </a:cubicBezTo>
                <a:close/>
                <a:moveTo>
                  <a:pt x="523" y="14"/>
                </a:moveTo>
                <a:cubicBezTo>
                  <a:pt x="523" y="439"/>
                  <a:pt x="523" y="439"/>
                  <a:pt x="523" y="439"/>
                </a:cubicBezTo>
                <a:cubicBezTo>
                  <a:pt x="516" y="439"/>
                  <a:pt x="516" y="439"/>
                  <a:pt x="516" y="439"/>
                </a:cubicBezTo>
                <a:cubicBezTo>
                  <a:pt x="464" y="439"/>
                  <a:pt x="370" y="439"/>
                  <a:pt x="300" y="479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67" y="14"/>
                  <a:pt x="463" y="14"/>
                  <a:pt x="516" y="14"/>
                </a:cubicBezTo>
                <a:lnTo>
                  <a:pt x="523" y="14"/>
                </a:lnTo>
                <a:close/>
                <a:moveTo>
                  <a:pt x="63" y="14"/>
                </a:moveTo>
                <a:cubicBezTo>
                  <a:pt x="71" y="14"/>
                  <a:pt x="71" y="14"/>
                  <a:pt x="71" y="14"/>
                </a:cubicBezTo>
                <a:cubicBezTo>
                  <a:pt x="123" y="14"/>
                  <a:pt x="219" y="14"/>
                  <a:pt x="286" y="83"/>
                </a:cubicBezTo>
                <a:cubicBezTo>
                  <a:pt x="286" y="479"/>
                  <a:pt x="286" y="479"/>
                  <a:pt x="286" y="479"/>
                </a:cubicBezTo>
                <a:cubicBezTo>
                  <a:pt x="216" y="439"/>
                  <a:pt x="122" y="439"/>
                  <a:pt x="71" y="439"/>
                </a:cubicBezTo>
                <a:cubicBezTo>
                  <a:pt x="63" y="439"/>
                  <a:pt x="63" y="439"/>
                  <a:pt x="63" y="439"/>
                </a:cubicBezTo>
                <a:lnTo>
                  <a:pt x="63" y="14"/>
                </a:lnTo>
                <a:close/>
                <a:moveTo>
                  <a:pt x="573" y="508"/>
                </a:moveTo>
                <a:cubicBezTo>
                  <a:pt x="573" y="516"/>
                  <a:pt x="566" y="523"/>
                  <a:pt x="558" y="523"/>
                </a:cubicBezTo>
                <a:cubicBezTo>
                  <a:pt x="353" y="523"/>
                  <a:pt x="353" y="523"/>
                  <a:pt x="353" y="523"/>
                </a:cubicBezTo>
                <a:cubicBezTo>
                  <a:pt x="350" y="523"/>
                  <a:pt x="348" y="524"/>
                  <a:pt x="346" y="526"/>
                </a:cubicBezTo>
                <a:cubicBezTo>
                  <a:pt x="337" y="544"/>
                  <a:pt x="316" y="555"/>
                  <a:pt x="293" y="555"/>
                </a:cubicBezTo>
                <a:cubicBezTo>
                  <a:pt x="270" y="555"/>
                  <a:pt x="249" y="544"/>
                  <a:pt x="240" y="526"/>
                </a:cubicBezTo>
                <a:cubicBezTo>
                  <a:pt x="239" y="524"/>
                  <a:pt x="236" y="523"/>
                  <a:pt x="234" y="523"/>
                </a:cubicBezTo>
                <a:cubicBezTo>
                  <a:pt x="28" y="523"/>
                  <a:pt x="28" y="523"/>
                  <a:pt x="28" y="523"/>
                </a:cubicBezTo>
                <a:cubicBezTo>
                  <a:pt x="20" y="523"/>
                  <a:pt x="14" y="516"/>
                  <a:pt x="14" y="508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94"/>
                  <a:pt x="20" y="88"/>
                  <a:pt x="28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49" y="450"/>
                  <a:pt x="52" y="453"/>
                  <a:pt x="56" y="453"/>
                </a:cubicBezTo>
                <a:cubicBezTo>
                  <a:pt x="71" y="453"/>
                  <a:pt x="71" y="453"/>
                  <a:pt x="71" y="453"/>
                </a:cubicBezTo>
                <a:cubicBezTo>
                  <a:pt x="123" y="453"/>
                  <a:pt x="222" y="453"/>
                  <a:pt x="289" y="498"/>
                </a:cubicBezTo>
                <a:cubicBezTo>
                  <a:pt x="289" y="498"/>
                  <a:pt x="289" y="498"/>
                  <a:pt x="289" y="498"/>
                </a:cubicBezTo>
                <a:cubicBezTo>
                  <a:pt x="290" y="498"/>
                  <a:pt x="290" y="498"/>
                  <a:pt x="290" y="498"/>
                </a:cubicBezTo>
                <a:cubicBezTo>
                  <a:pt x="290" y="498"/>
                  <a:pt x="290" y="498"/>
                  <a:pt x="291" y="498"/>
                </a:cubicBezTo>
                <a:cubicBezTo>
                  <a:pt x="291" y="498"/>
                  <a:pt x="291" y="499"/>
                  <a:pt x="291" y="499"/>
                </a:cubicBezTo>
                <a:cubicBezTo>
                  <a:pt x="292" y="499"/>
                  <a:pt x="292" y="499"/>
                  <a:pt x="293" y="499"/>
                </a:cubicBezTo>
                <a:cubicBezTo>
                  <a:pt x="294" y="499"/>
                  <a:pt x="294" y="499"/>
                  <a:pt x="295" y="499"/>
                </a:cubicBezTo>
                <a:cubicBezTo>
                  <a:pt x="295" y="499"/>
                  <a:pt x="295" y="498"/>
                  <a:pt x="296" y="498"/>
                </a:cubicBezTo>
                <a:cubicBezTo>
                  <a:pt x="296" y="498"/>
                  <a:pt x="296" y="498"/>
                  <a:pt x="296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364" y="453"/>
                  <a:pt x="463" y="453"/>
                  <a:pt x="516" y="453"/>
                </a:cubicBezTo>
                <a:cubicBezTo>
                  <a:pt x="530" y="453"/>
                  <a:pt x="530" y="453"/>
                  <a:pt x="530" y="453"/>
                </a:cubicBezTo>
                <a:cubicBezTo>
                  <a:pt x="534" y="453"/>
                  <a:pt x="537" y="450"/>
                  <a:pt x="537" y="446"/>
                </a:cubicBezTo>
                <a:cubicBezTo>
                  <a:pt x="537" y="88"/>
                  <a:pt x="537" y="88"/>
                  <a:pt x="537" y="88"/>
                </a:cubicBezTo>
                <a:cubicBezTo>
                  <a:pt x="558" y="88"/>
                  <a:pt x="558" y="88"/>
                  <a:pt x="558" y="88"/>
                </a:cubicBezTo>
                <a:cubicBezTo>
                  <a:pt x="566" y="88"/>
                  <a:pt x="573" y="94"/>
                  <a:pt x="573" y="102"/>
                </a:cubicBezTo>
                <a:lnTo>
                  <a:pt x="573" y="508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8" name="Freeform 21"/>
          <p:cNvSpPr>
            <a:spLocks noEditPoints="1"/>
          </p:cNvSpPr>
          <p:nvPr/>
        </p:nvSpPr>
        <p:spPr bwMode="auto">
          <a:xfrm>
            <a:off x="4854943" y="1089406"/>
            <a:ext cx="348514" cy="384556"/>
          </a:xfrm>
          <a:custGeom>
            <a:avLst/>
            <a:gdLst>
              <a:gd name="T0" fmla="*/ 537 w 587"/>
              <a:gd name="T1" fmla="*/ 74 h 569"/>
              <a:gd name="T2" fmla="*/ 530 w 587"/>
              <a:gd name="T3" fmla="*/ 0 h 569"/>
              <a:gd name="T4" fmla="*/ 293 w 587"/>
              <a:gd name="T5" fmla="*/ 71 h 569"/>
              <a:gd name="T6" fmla="*/ 56 w 587"/>
              <a:gd name="T7" fmla="*/ 0 h 569"/>
              <a:gd name="T8" fmla="*/ 49 w 587"/>
              <a:gd name="T9" fmla="*/ 74 h 569"/>
              <a:gd name="T10" fmla="*/ 0 w 587"/>
              <a:gd name="T11" fmla="*/ 102 h 569"/>
              <a:gd name="T12" fmla="*/ 28 w 587"/>
              <a:gd name="T13" fmla="*/ 537 h 569"/>
              <a:gd name="T14" fmla="*/ 293 w 587"/>
              <a:gd name="T15" fmla="*/ 569 h 569"/>
              <a:gd name="T16" fmla="*/ 558 w 587"/>
              <a:gd name="T17" fmla="*/ 537 h 569"/>
              <a:gd name="T18" fmla="*/ 587 w 587"/>
              <a:gd name="T19" fmla="*/ 102 h 569"/>
              <a:gd name="T20" fmla="*/ 523 w 587"/>
              <a:gd name="T21" fmla="*/ 14 h 569"/>
              <a:gd name="T22" fmla="*/ 516 w 587"/>
              <a:gd name="T23" fmla="*/ 439 h 569"/>
              <a:gd name="T24" fmla="*/ 300 w 587"/>
              <a:gd name="T25" fmla="*/ 83 h 569"/>
              <a:gd name="T26" fmla="*/ 523 w 587"/>
              <a:gd name="T27" fmla="*/ 14 h 569"/>
              <a:gd name="T28" fmla="*/ 71 w 587"/>
              <a:gd name="T29" fmla="*/ 14 h 569"/>
              <a:gd name="T30" fmla="*/ 286 w 587"/>
              <a:gd name="T31" fmla="*/ 479 h 569"/>
              <a:gd name="T32" fmla="*/ 63 w 587"/>
              <a:gd name="T33" fmla="*/ 439 h 569"/>
              <a:gd name="T34" fmla="*/ 573 w 587"/>
              <a:gd name="T35" fmla="*/ 508 h 569"/>
              <a:gd name="T36" fmla="*/ 353 w 587"/>
              <a:gd name="T37" fmla="*/ 523 h 569"/>
              <a:gd name="T38" fmla="*/ 293 w 587"/>
              <a:gd name="T39" fmla="*/ 555 h 569"/>
              <a:gd name="T40" fmla="*/ 234 w 587"/>
              <a:gd name="T41" fmla="*/ 523 h 569"/>
              <a:gd name="T42" fmla="*/ 14 w 587"/>
              <a:gd name="T43" fmla="*/ 508 h 569"/>
              <a:gd name="T44" fmla="*/ 28 w 587"/>
              <a:gd name="T45" fmla="*/ 88 h 569"/>
              <a:gd name="T46" fmla="*/ 49 w 587"/>
              <a:gd name="T47" fmla="*/ 446 h 569"/>
              <a:gd name="T48" fmla="*/ 71 w 587"/>
              <a:gd name="T49" fmla="*/ 453 h 569"/>
              <a:gd name="T50" fmla="*/ 289 w 587"/>
              <a:gd name="T51" fmla="*/ 498 h 569"/>
              <a:gd name="T52" fmla="*/ 291 w 587"/>
              <a:gd name="T53" fmla="*/ 498 h 569"/>
              <a:gd name="T54" fmla="*/ 293 w 587"/>
              <a:gd name="T55" fmla="*/ 499 h 569"/>
              <a:gd name="T56" fmla="*/ 296 w 587"/>
              <a:gd name="T57" fmla="*/ 498 h 569"/>
              <a:gd name="T58" fmla="*/ 297 w 587"/>
              <a:gd name="T59" fmla="*/ 498 h 569"/>
              <a:gd name="T60" fmla="*/ 516 w 587"/>
              <a:gd name="T61" fmla="*/ 453 h 569"/>
              <a:gd name="T62" fmla="*/ 537 w 587"/>
              <a:gd name="T63" fmla="*/ 446 h 569"/>
              <a:gd name="T64" fmla="*/ 558 w 587"/>
              <a:gd name="T65" fmla="*/ 88 h 569"/>
              <a:gd name="T66" fmla="*/ 573 w 587"/>
              <a:gd name="T67" fmla="*/ 50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7" h="569">
                <a:moveTo>
                  <a:pt x="558" y="74"/>
                </a:moveTo>
                <a:cubicBezTo>
                  <a:pt x="537" y="74"/>
                  <a:pt x="537" y="74"/>
                  <a:pt x="537" y="74"/>
                </a:cubicBezTo>
                <a:cubicBezTo>
                  <a:pt x="537" y="7"/>
                  <a:pt x="537" y="7"/>
                  <a:pt x="537" y="7"/>
                </a:cubicBezTo>
                <a:cubicBezTo>
                  <a:pt x="537" y="3"/>
                  <a:pt x="534" y="0"/>
                  <a:pt x="530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462" y="0"/>
                  <a:pt x="364" y="0"/>
                  <a:pt x="293" y="71"/>
                </a:cubicBezTo>
                <a:cubicBezTo>
                  <a:pt x="222" y="0"/>
                  <a:pt x="124" y="0"/>
                  <a:pt x="71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2" y="0"/>
                  <a:pt x="49" y="3"/>
                  <a:pt x="49" y="7"/>
                </a:cubicBezTo>
                <a:cubicBezTo>
                  <a:pt x="49" y="74"/>
                  <a:pt x="49" y="74"/>
                  <a:pt x="4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12" y="74"/>
                  <a:pt x="0" y="86"/>
                  <a:pt x="0" y="102"/>
                </a:cubicBezTo>
                <a:cubicBezTo>
                  <a:pt x="0" y="508"/>
                  <a:pt x="0" y="508"/>
                  <a:pt x="0" y="508"/>
                </a:cubicBezTo>
                <a:cubicBezTo>
                  <a:pt x="0" y="524"/>
                  <a:pt x="12" y="537"/>
                  <a:pt x="28" y="537"/>
                </a:cubicBezTo>
                <a:cubicBezTo>
                  <a:pt x="230" y="537"/>
                  <a:pt x="230" y="537"/>
                  <a:pt x="230" y="537"/>
                </a:cubicBezTo>
                <a:cubicBezTo>
                  <a:pt x="242" y="556"/>
                  <a:pt x="267" y="569"/>
                  <a:pt x="293" y="569"/>
                </a:cubicBezTo>
                <a:cubicBezTo>
                  <a:pt x="320" y="569"/>
                  <a:pt x="344" y="556"/>
                  <a:pt x="357" y="537"/>
                </a:cubicBezTo>
                <a:cubicBezTo>
                  <a:pt x="558" y="537"/>
                  <a:pt x="558" y="537"/>
                  <a:pt x="558" y="537"/>
                </a:cubicBezTo>
                <a:cubicBezTo>
                  <a:pt x="574" y="537"/>
                  <a:pt x="587" y="524"/>
                  <a:pt x="587" y="508"/>
                </a:cubicBezTo>
                <a:cubicBezTo>
                  <a:pt x="587" y="102"/>
                  <a:pt x="587" y="102"/>
                  <a:pt x="587" y="102"/>
                </a:cubicBezTo>
                <a:cubicBezTo>
                  <a:pt x="587" y="86"/>
                  <a:pt x="574" y="74"/>
                  <a:pt x="558" y="74"/>
                </a:cubicBezTo>
                <a:close/>
                <a:moveTo>
                  <a:pt x="523" y="14"/>
                </a:moveTo>
                <a:cubicBezTo>
                  <a:pt x="523" y="439"/>
                  <a:pt x="523" y="439"/>
                  <a:pt x="523" y="439"/>
                </a:cubicBezTo>
                <a:cubicBezTo>
                  <a:pt x="516" y="439"/>
                  <a:pt x="516" y="439"/>
                  <a:pt x="516" y="439"/>
                </a:cubicBezTo>
                <a:cubicBezTo>
                  <a:pt x="464" y="439"/>
                  <a:pt x="370" y="439"/>
                  <a:pt x="300" y="479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67" y="14"/>
                  <a:pt x="463" y="14"/>
                  <a:pt x="516" y="14"/>
                </a:cubicBezTo>
                <a:lnTo>
                  <a:pt x="523" y="14"/>
                </a:lnTo>
                <a:close/>
                <a:moveTo>
                  <a:pt x="63" y="14"/>
                </a:moveTo>
                <a:cubicBezTo>
                  <a:pt x="71" y="14"/>
                  <a:pt x="71" y="14"/>
                  <a:pt x="71" y="14"/>
                </a:cubicBezTo>
                <a:cubicBezTo>
                  <a:pt x="123" y="14"/>
                  <a:pt x="219" y="14"/>
                  <a:pt x="286" y="83"/>
                </a:cubicBezTo>
                <a:cubicBezTo>
                  <a:pt x="286" y="479"/>
                  <a:pt x="286" y="479"/>
                  <a:pt x="286" y="479"/>
                </a:cubicBezTo>
                <a:cubicBezTo>
                  <a:pt x="216" y="439"/>
                  <a:pt x="122" y="439"/>
                  <a:pt x="71" y="439"/>
                </a:cubicBezTo>
                <a:cubicBezTo>
                  <a:pt x="63" y="439"/>
                  <a:pt x="63" y="439"/>
                  <a:pt x="63" y="439"/>
                </a:cubicBezTo>
                <a:lnTo>
                  <a:pt x="63" y="14"/>
                </a:lnTo>
                <a:close/>
                <a:moveTo>
                  <a:pt x="573" y="508"/>
                </a:moveTo>
                <a:cubicBezTo>
                  <a:pt x="573" y="516"/>
                  <a:pt x="566" y="523"/>
                  <a:pt x="558" y="523"/>
                </a:cubicBezTo>
                <a:cubicBezTo>
                  <a:pt x="353" y="523"/>
                  <a:pt x="353" y="523"/>
                  <a:pt x="353" y="523"/>
                </a:cubicBezTo>
                <a:cubicBezTo>
                  <a:pt x="350" y="523"/>
                  <a:pt x="348" y="524"/>
                  <a:pt x="346" y="526"/>
                </a:cubicBezTo>
                <a:cubicBezTo>
                  <a:pt x="337" y="544"/>
                  <a:pt x="316" y="555"/>
                  <a:pt x="293" y="555"/>
                </a:cubicBezTo>
                <a:cubicBezTo>
                  <a:pt x="270" y="555"/>
                  <a:pt x="249" y="544"/>
                  <a:pt x="240" y="526"/>
                </a:cubicBezTo>
                <a:cubicBezTo>
                  <a:pt x="239" y="524"/>
                  <a:pt x="236" y="523"/>
                  <a:pt x="234" y="523"/>
                </a:cubicBezTo>
                <a:cubicBezTo>
                  <a:pt x="28" y="523"/>
                  <a:pt x="28" y="523"/>
                  <a:pt x="28" y="523"/>
                </a:cubicBezTo>
                <a:cubicBezTo>
                  <a:pt x="20" y="523"/>
                  <a:pt x="14" y="516"/>
                  <a:pt x="14" y="508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94"/>
                  <a:pt x="20" y="88"/>
                  <a:pt x="28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49" y="450"/>
                  <a:pt x="52" y="453"/>
                  <a:pt x="56" y="453"/>
                </a:cubicBezTo>
                <a:cubicBezTo>
                  <a:pt x="71" y="453"/>
                  <a:pt x="71" y="453"/>
                  <a:pt x="71" y="453"/>
                </a:cubicBezTo>
                <a:cubicBezTo>
                  <a:pt x="123" y="453"/>
                  <a:pt x="222" y="453"/>
                  <a:pt x="289" y="498"/>
                </a:cubicBezTo>
                <a:cubicBezTo>
                  <a:pt x="289" y="498"/>
                  <a:pt x="289" y="498"/>
                  <a:pt x="289" y="498"/>
                </a:cubicBezTo>
                <a:cubicBezTo>
                  <a:pt x="290" y="498"/>
                  <a:pt x="290" y="498"/>
                  <a:pt x="290" y="498"/>
                </a:cubicBezTo>
                <a:cubicBezTo>
                  <a:pt x="290" y="498"/>
                  <a:pt x="290" y="498"/>
                  <a:pt x="291" y="498"/>
                </a:cubicBezTo>
                <a:cubicBezTo>
                  <a:pt x="291" y="498"/>
                  <a:pt x="291" y="499"/>
                  <a:pt x="291" y="499"/>
                </a:cubicBezTo>
                <a:cubicBezTo>
                  <a:pt x="292" y="499"/>
                  <a:pt x="292" y="499"/>
                  <a:pt x="293" y="499"/>
                </a:cubicBezTo>
                <a:cubicBezTo>
                  <a:pt x="294" y="499"/>
                  <a:pt x="294" y="499"/>
                  <a:pt x="295" y="499"/>
                </a:cubicBezTo>
                <a:cubicBezTo>
                  <a:pt x="295" y="499"/>
                  <a:pt x="295" y="498"/>
                  <a:pt x="296" y="498"/>
                </a:cubicBezTo>
                <a:cubicBezTo>
                  <a:pt x="296" y="498"/>
                  <a:pt x="296" y="498"/>
                  <a:pt x="296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364" y="453"/>
                  <a:pt x="463" y="453"/>
                  <a:pt x="516" y="453"/>
                </a:cubicBezTo>
                <a:cubicBezTo>
                  <a:pt x="530" y="453"/>
                  <a:pt x="530" y="453"/>
                  <a:pt x="530" y="453"/>
                </a:cubicBezTo>
                <a:cubicBezTo>
                  <a:pt x="534" y="453"/>
                  <a:pt x="537" y="450"/>
                  <a:pt x="537" y="446"/>
                </a:cubicBezTo>
                <a:cubicBezTo>
                  <a:pt x="537" y="88"/>
                  <a:pt x="537" y="88"/>
                  <a:pt x="537" y="88"/>
                </a:cubicBezTo>
                <a:cubicBezTo>
                  <a:pt x="558" y="88"/>
                  <a:pt x="558" y="88"/>
                  <a:pt x="558" y="88"/>
                </a:cubicBezTo>
                <a:cubicBezTo>
                  <a:pt x="566" y="88"/>
                  <a:pt x="573" y="94"/>
                  <a:pt x="573" y="102"/>
                </a:cubicBezTo>
                <a:lnTo>
                  <a:pt x="573" y="508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5540262" y="3870452"/>
            <a:ext cx="1703818" cy="484632"/>
          </a:xfrm>
          <a:prstGeom prst="chevron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7084582" y="3867404"/>
            <a:ext cx="1703818" cy="484632"/>
          </a:xfrm>
          <a:prstGeom prst="chevron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ашивка 10"/>
          <p:cNvSpPr/>
          <p:nvPr/>
        </p:nvSpPr>
        <p:spPr>
          <a:xfrm rot="10800000">
            <a:off x="580645" y="3874008"/>
            <a:ext cx="1703818" cy="484632"/>
          </a:xfrm>
          <a:prstGeom prst="chevron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5725" y="3813048"/>
            <a:ext cx="771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dirty="0"/>
              <a:t> </a:t>
            </a:r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ашивка 12"/>
          <p:cNvSpPr/>
          <p:nvPr/>
        </p:nvSpPr>
        <p:spPr>
          <a:xfrm rot="10800000">
            <a:off x="2120326" y="3853688"/>
            <a:ext cx="1984313" cy="484632"/>
          </a:xfrm>
          <a:prstGeom prst="chevron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4463" y="3794781"/>
            <a:ext cx="1463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ruchka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12637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Latn-UZ" dirty="0" smtClean="0"/>
              <a:t>So‘z ma’nosi qanday ko‘chiriladi?</a:t>
            </a:r>
            <a:endParaRPr lang="ru-RU" dirty="0"/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4215992"/>
              </p:ext>
            </p:extLst>
          </p:nvPr>
        </p:nvGraphicFramePr>
        <p:xfrm>
          <a:off x="243840" y="937260"/>
          <a:ext cx="5842000" cy="38747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42000"/>
              </a:tblGrid>
              <a:tr h="873277">
                <a:tc>
                  <a:txBody>
                    <a:bodyPr/>
                    <a:lstStyle>
                      <a:lvl1pPr marL="0" algn="l" defTabSz="91429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149" algn="l" defTabSz="91429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298" algn="l" defTabSz="91429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446" algn="l" defTabSz="91429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595" algn="l" defTabSz="91429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5744" algn="l" defTabSz="91429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2894" algn="l" defTabSz="91429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043" algn="l" defTabSz="91429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192" algn="l" defTabSz="91429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uz-Latn-UZ" sz="2400" b="0" dirty="0" smtClean="0">
                          <a:solidFill>
                            <a:schemeClr val="tx1"/>
                          </a:solidFill>
                        </a:rPr>
                        <a:t>Shakliy o‘xshashlik </a:t>
                      </a:r>
                      <a:r>
                        <a:rPr lang="uz-Latn-UZ" sz="2400" b="0" dirty="0" smtClean="0">
                          <a:solidFill>
                            <a:schemeClr val="tx1"/>
                          </a:solidFill>
                        </a:rPr>
                        <a:t>asosida</a:t>
                      </a:r>
                      <a:r>
                        <a:rPr lang="uz-Latn-UZ" sz="2400" b="0" baseline="0" dirty="0" smtClean="0">
                          <a:solidFill>
                            <a:schemeClr val="tx1"/>
                          </a:solidFill>
                        </a:rPr>
                        <a:t> – tandirning  </a:t>
                      </a:r>
                      <a:r>
                        <a:rPr lang="uz-Latn-UZ" sz="2400" b="0" baseline="0" dirty="0" smtClean="0">
                          <a:solidFill>
                            <a:schemeClr val="tx1"/>
                          </a:solidFill>
                        </a:rPr>
                        <a:t>og‘zi, qozonning </a:t>
                      </a:r>
                      <a:r>
                        <a:rPr lang="uz-Latn-UZ" sz="2400" b="0" baseline="0" dirty="0" smtClean="0">
                          <a:solidFill>
                            <a:schemeClr val="tx1"/>
                          </a:solidFill>
                        </a:rPr>
                        <a:t>qulog‘i.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68076">
                <a:tc>
                  <a:txBody>
                    <a:bodyPr/>
                    <a:lstStyle>
                      <a:lvl1pPr marL="0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149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298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446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595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744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894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043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192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uz-Latn-UZ" sz="2400" dirty="0" smtClean="0"/>
                        <a:t>Bog‘liqlik asosida – Navoiyni o‘qidim, shahar</a:t>
                      </a:r>
                      <a:r>
                        <a:rPr lang="uz-Latn-UZ" sz="2400" baseline="0" dirty="0" smtClean="0"/>
                        <a:t> </a:t>
                      </a:r>
                      <a:r>
                        <a:rPr lang="uz-Latn-UZ" sz="2400" baseline="0" dirty="0" smtClean="0"/>
                        <a:t>yig‘ildi.</a:t>
                      </a:r>
                      <a:endParaRPr lang="ru-RU" sz="2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73277">
                <a:tc>
                  <a:txBody>
                    <a:bodyPr/>
                    <a:lstStyle>
                      <a:lvl1pPr marL="0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149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298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446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595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744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894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043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192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uz-Latn-UZ" sz="2400" dirty="0" smtClean="0"/>
                        <a:t>Butunni qism,</a:t>
                      </a:r>
                      <a:r>
                        <a:rPr lang="uz-Latn-UZ" sz="2400" baseline="0" dirty="0" smtClean="0"/>
                        <a:t> qismni butun bilan atash –tirnoqqa zor, qo‘lini kesib </a:t>
                      </a:r>
                      <a:r>
                        <a:rPr lang="uz-Latn-UZ" sz="2400" baseline="0" dirty="0" smtClean="0"/>
                        <a:t>oldi.</a:t>
                      </a:r>
                      <a:endParaRPr lang="ru-RU" sz="2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260110">
                <a:tc>
                  <a:txBody>
                    <a:bodyPr/>
                    <a:lstStyle>
                      <a:lvl1pPr marL="0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149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298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446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595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744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894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043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192" algn="l" defTabSz="91429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uz-Latn-UZ" sz="2400" dirty="0" smtClean="0"/>
                        <a:t>Vazifaviy bir xillik asosida – stulning oyog‘i, zambarakning o‘qi,</a:t>
                      </a:r>
                      <a:r>
                        <a:rPr lang="uz-Latn-UZ" sz="2400" baseline="0" dirty="0" smtClean="0"/>
                        <a:t> kamonning  </a:t>
                      </a:r>
                      <a:r>
                        <a:rPr lang="uz-Latn-UZ" sz="2400" baseline="0" dirty="0" smtClean="0"/>
                        <a:t>o‘qi.</a:t>
                      </a:r>
                      <a:endParaRPr lang="ru-RU" sz="2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471920" y="985520"/>
            <a:ext cx="2326640" cy="568960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Metafora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71920" y="1920240"/>
            <a:ext cx="2326640" cy="568960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Metanimiya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71920" y="2854960"/>
            <a:ext cx="2326640" cy="579120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inekdoxa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92240" y="3759200"/>
            <a:ext cx="2306320" cy="579120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Vazifadoshlik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8726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70560" y="1257609"/>
            <a:ext cx="2377440" cy="7454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Shakldosh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35681" y="1247900"/>
            <a:ext cx="2377440" cy="7454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Ma’nodosh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17391" y="1242940"/>
            <a:ext cx="2377440" cy="7454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Zid ma’noli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40362" y="963039"/>
            <a:ext cx="619760" cy="66064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373120" y="922780"/>
            <a:ext cx="619760" cy="66064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258560" y="953260"/>
            <a:ext cx="619760" cy="66064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2720" y="2188680"/>
            <a:ext cx="2377440" cy="25531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Aytilishi va yozilishi bir xil bo‘lib, turli atash ma’nolarini bildirgan so‘zlar: tut, soch, uch...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07360" y="2188680"/>
            <a:ext cx="2377440" cy="25531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umumiy ma’noni ifodalovchi ikki va undan ortiq so‘zlar: yuz, bet, chehra...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902960" y="2171300"/>
            <a:ext cx="2377440" cy="25531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Qarama –qarshi ma’noli so‘zlar: baland-past, baxt-g‘am...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Блок-схема: данные 19"/>
          <p:cNvSpPr/>
          <p:nvPr/>
        </p:nvSpPr>
        <p:spPr>
          <a:xfrm>
            <a:off x="111760" y="1988420"/>
            <a:ext cx="2936240" cy="200260"/>
          </a:xfrm>
          <a:prstGeom prst="flowChartInputOutpu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данные 20"/>
          <p:cNvSpPr/>
          <p:nvPr/>
        </p:nvSpPr>
        <p:spPr>
          <a:xfrm>
            <a:off x="2966720" y="1988420"/>
            <a:ext cx="2936240" cy="200260"/>
          </a:xfrm>
          <a:prstGeom prst="flowChartInputOutpu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данные 21"/>
          <p:cNvSpPr/>
          <p:nvPr/>
        </p:nvSpPr>
        <p:spPr>
          <a:xfrm>
            <a:off x="5858591" y="1989890"/>
            <a:ext cx="2936240" cy="200260"/>
          </a:xfrm>
          <a:prstGeom prst="flowChartInputOutpu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45"/>
          <p:cNvSpPr>
            <a:spLocks noEditPoints="1"/>
          </p:cNvSpPr>
          <p:nvPr/>
        </p:nvSpPr>
        <p:spPr bwMode="auto">
          <a:xfrm rot="16200000">
            <a:off x="384793" y="1147591"/>
            <a:ext cx="497315" cy="271216"/>
          </a:xfrm>
          <a:custGeom>
            <a:avLst/>
            <a:gdLst>
              <a:gd name="T0" fmla="*/ 325 w 460"/>
              <a:gd name="T1" fmla="*/ 0 h 271"/>
              <a:gd name="T2" fmla="*/ 208 w 460"/>
              <a:gd name="T3" fmla="*/ 0 h 271"/>
              <a:gd name="T4" fmla="*/ 174 w 460"/>
              <a:gd name="T5" fmla="*/ 34 h 271"/>
              <a:gd name="T6" fmla="*/ 178 w 460"/>
              <a:gd name="T7" fmla="*/ 51 h 271"/>
              <a:gd name="T8" fmla="*/ 34 w 460"/>
              <a:gd name="T9" fmla="*/ 51 h 271"/>
              <a:gd name="T10" fmla="*/ 0 w 460"/>
              <a:gd name="T11" fmla="*/ 85 h 271"/>
              <a:gd name="T12" fmla="*/ 34 w 460"/>
              <a:gd name="T13" fmla="*/ 119 h 271"/>
              <a:gd name="T14" fmla="*/ 116 w 460"/>
              <a:gd name="T15" fmla="*/ 119 h 271"/>
              <a:gd name="T16" fmla="*/ 111 w 460"/>
              <a:gd name="T17" fmla="*/ 137 h 271"/>
              <a:gd name="T18" fmla="*/ 145 w 460"/>
              <a:gd name="T19" fmla="*/ 171 h 271"/>
              <a:gd name="T20" fmla="*/ 151 w 460"/>
              <a:gd name="T21" fmla="*/ 171 h 271"/>
              <a:gd name="T22" fmla="*/ 147 w 460"/>
              <a:gd name="T23" fmla="*/ 186 h 271"/>
              <a:gd name="T24" fmla="*/ 182 w 460"/>
              <a:gd name="T25" fmla="*/ 221 h 271"/>
              <a:gd name="T26" fmla="*/ 187 w 460"/>
              <a:gd name="T27" fmla="*/ 221 h 271"/>
              <a:gd name="T28" fmla="*/ 183 w 460"/>
              <a:gd name="T29" fmla="*/ 237 h 271"/>
              <a:gd name="T30" fmla="*/ 218 w 460"/>
              <a:gd name="T31" fmla="*/ 271 h 271"/>
              <a:gd name="T32" fmla="*/ 325 w 460"/>
              <a:gd name="T33" fmla="*/ 271 h 271"/>
              <a:gd name="T34" fmla="*/ 460 w 460"/>
              <a:gd name="T35" fmla="*/ 136 h 271"/>
              <a:gd name="T36" fmla="*/ 325 w 460"/>
              <a:gd name="T37" fmla="*/ 0 h 271"/>
              <a:gd name="T38" fmla="*/ 325 w 460"/>
              <a:gd name="T39" fmla="*/ 261 h 271"/>
              <a:gd name="T40" fmla="*/ 218 w 460"/>
              <a:gd name="T41" fmla="*/ 261 h 271"/>
              <a:gd name="T42" fmla="*/ 193 w 460"/>
              <a:gd name="T43" fmla="*/ 237 h 271"/>
              <a:gd name="T44" fmla="*/ 199 w 460"/>
              <a:gd name="T45" fmla="*/ 221 h 271"/>
              <a:gd name="T46" fmla="*/ 218 w 460"/>
              <a:gd name="T47" fmla="*/ 221 h 271"/>
              <a:gd name="T48" fmla="*/ 223 w 460"/>
              <a:gd name="T49" fmla="*/ 216 h 271"/>
              <a:gd name="T50" fmla="*/ 218 w 460"/>
              <a:gd name="T51" fmla="*/ 211 h 271"/>
              <a:gd name="T52" fmla="*/ 197 w 460"/>
              <a:gd name="T53" fmla="*/ 211 h 271"/>
              <a:gd name="T54" fmla="*/ 197 w 460"/>
              <a:gd name="T55" fmla="*/ 211 h 271"/>
              <a:gd name="T56" fmla="*/ 182 w 460"/>
              <a:gd name="T57" fmla="*/ 211 h 271"/>
              <a:gd name="T58" fmla="*/ 157 w 460"/>
              <a:gd name="T59" fmla="*/ 186 h 271"/>
              <a:gd name="T60" fmla="*/ 162 w 460"/>
              <a:gd name="T61" fmla="*/ 171 h 271"/>
              <a:gd name="T62" fmla="*/ 202 w 460"/>
              <a:gd name="T63" fmla="*/ 171 h 271"/>
              <a:gd name="T64" fmla="*/ 207 w 460"/>
              <a:gd name="T65" fmla="*/ 166 h 271"/>
              <a:gd name="T66" fmla="*/ 202 w 460"/>
              <a:gd name="T67" fmla="*/ 162 h 271"/>
              <a:gd name="T68" fmla="*/ 160 w 460"/>
              <a:gd name="T69" fmla="*/ 162 h 271"/>
              <a:gd name="T70" fmla="*/ 160 w 460"/>
              <a:gd name="T71" fmla="*/ 162 h 271"/>
              <a:gd name="T72" fmla="*/ 145 w 460"/>
              <a:gd name="T73" fmla="*/ 162 h 271"/>
              <a:gd name="T74" fmla="*/ 121 w 460"/>
              <a:gd name="T75" fmla="*/ 137 h 271"/>
              <a:gd name="T76" fmla="*/ 128 w 460"/>
              <a:gd name="T77" fmla="*/ 119 h 271"/>
              <a:gd name="T78" fmla="*/ 186 w 460"/>
              <a:gd name="T79" fmla="*/ 119 h 271"/>
              <a:gd name="T80" fmla="*/ 191 w 460"/>
              <a:gd name="T81" fmla="*/ 115 h 271"/>
              <a:gd name="T82" fmla="*/ 186 w 460"/>
              <a:gd name="T83" fmla="*/ 110 h 271"/>
              <a:gd name="T84" fmla="*/ 34 w 460"/>
              <a:gd name="T85" fmla="*/ 110 h 271"/>
              <a:gd name="T86" fmla="*/ 9 w 460"/>
              <a:gd name="T87" fmla="*/ 85 h 271"/>
              <a:gd name="T88" fmla="*/ 34 w 460"/>
              <a:gd name="T89" fmla="*/ 60 h 271"/>
              <a:gd name="T90" fmla="*/ 289 w 460"/>
              <a:gd name="T91" fmla="*/ 60 h 271"/>
              <a:gd name="T92" fmla="*/ 294 w 460"/>
              <a:gd name="T93" fmla="*/ 56 h 271"/>
              <a:gd name="T94" fmla="*/ 289 w 460"/>
              <a:gd name="T95" fmla="*/ 51 h 271"/>
              <a:gd name="T96" fmla="*/ 189 w 460"/>
              <a:gd name="T97" fmla="*/ 51 h 271"/>
              <a:gd name="T98" fmla="*/ 183 w 460"/>
              <a:gd name="T99" fmla="*/ 34 h 271"/>
              <a:gd name="T100" fmla="*/ 208 w 460"/>
              <a:gd name="T101" fmla="*/ 10 h 271"/>
              <a:gd name="T102" fmla="*/ 325 w 460"/>
              <a:gd name="T103" fmla="*/ 10 h 271"/>
              <a:gd name="T104" fmla="*/ 451 w 460"/>
              <a:gd name="T105" fmla="*/ 136 h 271"/>
              <a:gd name="T106" fmla="*/ 325 w 460"/>
              <a:gd name="T107" fmla="*/ 26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60" h="271">
                <a:moveTo>
                  <a:pt x="325" y="0"/>
                </a:moveTo>
                <a:cubicBezTo>
                  <a:pt x="208" y="0"/>
                  <a:pt x="208" y="0"/>
                  <a:pt x="208" y="0"/>
                </a:cubicBezTo>
                <a:cubicBezTo>
                  <a:pt x="189" y="0"/>
                  <a:pt x="174" y="16"/>
                  <a:pt x="174" y="34"/>
                </a:cubicBezTo>
                <a:cubicBezTo>
                  <a:pt x="174" y="40"/>
                  <a:pt x="175" y="46"/>
                  <a:pt x="178" y="51"/>
                </a:cubicBezTo>
                <a:cubicBezTo>
                  <a:pt x="34" y="51"/>
                  <a:pt x="34" y="51"/>
                  <a:pt x="34" y="51"/>
                </a:cubicBezTo>
                <a:cubicBezTo>
                  <a:pt x="15" y="51"/>
                  <a:pt x="0" y="66"/>
                  <a:pt x="0" y="85"/>
                </a:cubicBezTo>
                <a:cubicBezTo>
                  <a:pt x="0" y="104"/>
                  <a:pt x="15" y="119"/>
                  <a:pt x="34" y="119"/>
                </a:cubicBezTo>
                <a:cubicBezTo>
                  <a:pt x="116" y="119"/>
                  <a:pt x="116" y="119"/>
                  <a:pt x="116" y="119"/>
                </a:cubicBezTo>
                <a:cubicBezTo>
                  <a:pt x="113" y="125"/>
                  <a:pt x="111" y="131"/>
                  <a:pt x="111" y="137"/>
                </a:cubicBezTo>
                <a:cubicBezTo>
                  <a:pt x="111" y="156"/>
                  <a:pt x="127" y="171"/>
                  <a:pt x="145" y="171"/>
                </a:cubicBezTo>
                <a:cubicBezTo>
                  <a:pt x="151" y="171"/>
                  <a:pt x="151" y="171"/>
                  <a:pt x="151" y="171"/>
                </a:cubicBezTo>
                <a:cubicBezTo>
                  <a:pt x="149" y="176"/>
                  <a:pt x="147" y="181"/>
                  <a:pt x="147" y="186"/>
                </a:cubicBezTo>
                <a:cubicBezTo>
                  <a:pt x="147" y="205"/>
                  <a:pt x="163" y="221"/>
                  <a:pt x="182" y="221"/>
                </a:cubicBezTo>
                <a:cubicBezTo>
                  <a:pt x="187" y="221"/>
                  <a:pt x="187" y="221"/>
                  <a:pt x="187" y="221"/>
                </a:cubicBezTo>
                <a:cubicBezTo>
                  <a:pt x="185" y="226"/>
                  <a:pt x="183" y="231"/>
                  <a:pt x="183" y="237"/>
                </a:cubicBezTo>
                <a:cubicBezTo>
                  <a:pt x="183" y="256"/>
                  <a:pt x="199" y="271"/>
                  <a:pt x="218" y="271"/>
                </a:cubicBezTo>
                <a:cubicBezTo>
                  <a:pt x="325" y="271"/>
                  <a:pt x="325" y="271"/>
                  <a:pt x="325" y="271"/>
                </a:cubicBezTo>
                <a:cubicBezTo>
                  <a:pt x="400" y="271"/>
                  <a:pt x="460" y="210"/>
                  <a:pt x="460" y="136"/>
                </a:cubicBezTo>
                <a:cubicBezTo>
                  <a:pt x="460" y="61"/>
                  <a:pt x="400" y="0"/>
                  <a:pt x="325" y="0"/>
                </a:cubicBezTo>
                <a:close/>
                <a:moveTo>
                  <a:pt x="325" y="261"/>
                </a:moveTo>
                <a:cubicBezTo>
                  <a:pt x="218" y="261"/>
                  <a:pt x="218" y="261"/>
                  <a:pt x="218" y="261"/>
                </a:cubicBezTo>
                <a:cubicBezTo>
                  <a:pt x="204" y="261"/>
                  <a:pt x="193" y="250"/>
                  <a:pt x="193" y="237"/>
                </a:cubicBezTo>
                <a:cubicBezTo>
                  <a:pt x="193" y="231"/>
                  <a:pt x="195" y="225"/>
                  <a:pt x="199" y="221"/>
                </a:cubicBezTo>
                <a:cubicBezTo>
                  <a:pt x="218" y="221"/>
                  <a:pt x="218" y="221"/>
                  <a:pt x="218" y="221"/>
                </a:cubicBezTo>
                <a:cubicBezTo>
                  <a:pt x="221" y="221"/>
                  <a:pt x="223" y="219"/>
                  <a:pt x="223" y="216"/>
                </a:cubicBezTo>
                <a:cubicBezTo>
                  <a:pt x="223" y="213"/>
                  <a:pt x="221" y="211"/>
                  <a:pt x="218" y="211"/>
                </a:cubicBezTo>
                <a:cubicBezTo>
                  <a:pt x="197" y="211"/>
                  <a:pt x="197" y="211"/>
                  <a:pt x="197" y="211"/>
                </a:cubicBezTo>
                <a:cubicBezTo>
                  <a:pt x="197" y="211"/>
                  <a:pt x="197" y="211"/>
                  <a:pt x="197" y="211"/>
                </a:cubicBezTo>
                <a:cubicBezTo>
                  <a:pt x="182" y="211"/>
                  <a:pt x="182" y="211"/>
                  <a:pt x="182" y="211"/>
                </a:cubicBezTo>
                <a:cubicBezTo>
                  <a:pt x="168" y="211"/>
                  <a:pt x="157" y="200"/>
                  <a:pt x="157" y="186"/>
                </a:cubicBezTo>
                <a:cubicBezTo>
                  <a:pt x="157" y="181"/>
                  <a:pt x="159" y="175"/>
                  <a:pt x="162" y="171"/>
                </a:cubicBezTo>
                <a:cubicBezTo>
                  <a:pt x="202" y="171"/>
                  <a:pt x="202" y="171"/>
                  <a:pt x="202" y="171"/>
                </a:cubicBezTo>
                <a:cubicBezTo>
                  <a:pt x="204" y="171"/>
                  <a:pt x="207" y="169"/>
                  <a:pt x="207" y="166"/>
                </a:cubicBezTo>
                <a:cubicBezTo>
                  <a:pt x="207" y="164"/>
                  <a:pt x="204" y="162"/>
                  <a:pt x="202" y="162"/>
                </a:cubicBezTo>
                <a:cubicBezTo>
                  <a:pt x="160" y="162"/>
                  <a:pt x="160" y="162"/>
                  <a:pt x="160" y="162"/>
                </a:cubicBezTo>
                <a:cubicBezTo>
                  <a:pt x="160" y="162"/>
                  <a:pt x="160" y="161"/>
                  <a:pt x="160" y="162"/>
                </a:cubicBezTo>
                <a:cubicBezTo>
                  <a:pt x="145" y="162"/>
                  <a:pt x="145" y="162"/>
                  <a:pt x="145" y="162"/>
                </a:cubicBezTo>
                <a:cubicBezTo>
                  <a:pt x="132" y="162"/>
                  <a:pt x="121" y="150"/>
                  <a:pt x="121" y="137"/>
                </a:cubicBezTo>
                <a:cubicBezTo>
                  <a:pt x="121" y="130"/>
                  <a:pt x="123" y="124"/>
                  <a:pt x="128" y="119"/>
                </a:cubicBezTo>
                <a:cubicBezTo>
                  <a:pt x="186" y="119"/>
                  <a:pt x="186" y="119"/>
                  <a:pt x="186" y="119"/>
                </a:cubicBezTo>
                <a:cubicBezTo>
                  <a:pt x="189" y="119"/>
                  <a:pt x="191" y="117"/>
                  <a:pt x="191" y="115"/>
                </a:cubicBezTo>
                <a:cubicBezTo>
                  <a:pt x="191" y="112"/>
                  <a:pt x="189" y="110"/>
                  <a:pt x="186" y="110"/>
                </a:cubicBezTo>
                <a:cubicBezTo>
                  <a:pt x="34" y="110"/>
                  <a:pt x="34" y="110"/>
                  <a:pt x="34" y="110"/>
                </a:cubicBezTo>
                <a:cubicBezTo>
                  <a:pt x="20" y="110"/>
                  <a:pt x="9" y="99"/>
                  <a:pt x="9" y="85"/>
                </a:cubicBezTo>
                <a:cubicBezTo>
                  <a:pt x="9" y="72"/>
                  <a:pt x="20" y="60"/>
                  <a:pt x="34" y="60"/>
                </a:cubicBezTo>
                <a:cubicBezTo>
                  <a:pt x="289" y="60"/>
                  <a:pt x="289" y="60"/>
                  <a:pt x="289" y="60"/>
                </a:cubicBezTo>
                <a:cubicBezTo>
                  <a:pt x="292" y="60"/>
                  <a:pt x="294" y="58"/>
                  <a:pt x="294" y="56"/>
                </a:cubicBezTo>
                <a:cubicBezTo>
                  <a:pt x="294" y="53"/>
                  <a:pt x="292" y="51"/>
                  <a:pt x="289" y="51"/>
                </a:cubicBezTo>
                <a:cubicBezTo>
                  <a:pt x="189" y="51"/>
                  <a:pt x="189" y="51"/>
                  <a:pt x="189" y="51"/>
                </a:cubicBezTo>
                <a:cubicBezTo>
                  <a:pt x="185" y="46"/>
                  <a:pt x="183" y="41"/>
                  <a:pt x="183" y="34"/>
                </a:cubicBezTo>
                <a:cubicBezTo>
                  <a:pt x="183" y="21"/>
                  <a:pt x="194" y="10"/>
                  <a:pt x="208" y="10"/>
                </a:cubicBezTo>
                <a:cubicBezTo>
                  <a:pt x="325" y="10"/>
                  <a:pt x="325" y="10"/>
                  <a:pt x="325" y="10"/>
                </a:cubicBezTo>
                <a:cubicBezTo>
                  <a:pt x="394" y="10"/>
                  <a:pt x="451" y="66"/>
                  <a:pt x="451" y="136"/>
                </a:cubicBezTo>
                <a:cubicBezTo>
                  <a:pt x="451" y="205"/>
                  <a:pt x="394" y="261"/>
                  <a:pt x="325" y="26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4" name="Freeform 45"/>
          <p:cNvSpPr>
            <a:spLocks noEditPoints="1"/>
          </p:cNvSpPr>
          <p:nvPr/>
        </p:nvSpPr>
        <p:spPr bwMode="auto">
          <a:xfrm rot="16200000">
            <a:off x="3434343" y="1171574"/>
            <a:ext cx="497315" cy="271216"/>
          </a:xfrm>
          <a:custGeom>
            <a:avLst/>
            <a:gdLst>
              <a:gd name="T0" fmla="*/ 325 w 460"/>
              <a:gd name="T1" fmla="*/ 0 h 271"/>
              <a:gd name="T2" fmla="*/ 208 w 460"/>
              <a:gd name="T3" fmla="*/ 0 h 271"/>
              <a:gd name="T4" fmla="*/ 174 w 460"/>
              <a:gd name="T5" fmla="*/ 34 h 271"/>
              <a:gd name="T6" fmla="*/ 178 w 460"/>
              <a:gd name="T7" fmla="*/ 51 h 271"/>
              <a:gd name="T8" fmla="*/ 34 w 460"/>
              <a:gd name="T9" fmla="*/ 51 h 271"/>
              <a:gd name="T10" fmla="*/ 0 w 460"/>
              <a:gd name="T11" fmla="*/ 85 h 271"/>
              <a:gd name="T12" fmla="*/ 34 w 460"/>
              <a:gd name="T13" fmla="*/ 119 h 271"/>
              <a:gd name="T14" fmla="*/ 116 w 460"/>
              <a:gd name="T15" fmla="*/ 119 h 271"/>
              <a:gd name="T16" fmla="*/ 111 w 460"/>
              <a:gd name="T17" fmla="*/ 137 h 271"/>
              <a:gd name="T18" fmla="*/ 145 w 460"/>
              <a:gd name="T19" fmla="*/ 171 h 271"/>
              <a:gd name="T20" fmla="*/ 151 w 460"/>
              <a:gd name="T21" fmla="*/ 171 h 271"/>
              <a:gd name="T22" fmla="*/ 147 w 460"/>
              <a:gd name="T23" fmla="*/ 186 h 271"/>
              <a:gd name="T24" fmla="*/ 182 w 460"/>
              <a:gd name="T25" fmla="*/ 221 h 271"/>
              <a:gd name="T26" fmla="*/ 187 w 460"/>
              <a:gd name="T27" fmla="*/ 221 h 271"/>
              <a:gd name="T28" fmla="*/ 183 w 460"/>
              <a:gd name="T29" fmla="*/ 237 h 271"/>
              <a:gd name="T30" fmla="*/ 218 w 460"/>
              <a:gd name="T31" fmla="*/ 271 h 271"/>
              <a:gd name="T32" fmla="*/ 325 w 460"/>
              <a:gd name="T33" fmla="*/ 271 h 271"/>
              <a:gd name="T34" fmla="*/ 460 w 460"/>
              <a:gd name="T35" fmla="*/ 136 h 271"/>
              <a:gd name="T36" fmla="*/ 325 w 460"/>
              <a:gd name="T37" fmla="*/ 0 h 271"/>
              <a:gd name="T38" fmla="*/ 325 w 460"/>
              <a:gd name="T39" fmla="*/ 261 h 271"/>
              <a:gd name="T40" fmla="*/ 218 w 460"/>
              <a:gd name="T41" fmla="*/ 261 h 271"/>
              <a:gd name="T42" fmla="*/ 193 w 460"/>
              <a:gd name="T43" fmla="*/ 237 h 271"/>
              <a:gd name="T44" fmla="*/ 199 w 460"/>
              <a:gd name="T45" fmla="*/ 221 h 271"/>
              <a:gd name="T46" fmla="*/ 218 w 460"/>
              <a:gd name="T47" fmla="*/ 221 h 271"/>
              <a:gd name="T48" fmla="*/ 223 w 460"/>
              <a:gd name="T49" fmla="*/ 216 h 271"/>
              <a:gd name="T50" fmla="*/ 218 w 460"/>
              <a:gd name="T51" fmla="*/ 211 h 271"/>
              <a:gd name="T52" fmla="*/ 197 w 460"/>
              <a:gd name="T53" fmla="*/ 211 h 271"/>
              <a:gd name="T54" fmla="*/ 197 w 460"/>
              <a:gd name="T55" fmla="*/ 211 h 271"/>
              <a:gd name="T56" fmla="*/ 182 w 460"/>
              <a:gd name="T57" fmla="*/ 211 h 271"/>
              <a:gd name="T58" fmla="*/ 157 w 460"/>
              <a:gd name="T59" fmla="*/ 186 h 271"/>
              <a:gd name="T60" fmla="*/ 162 w 460"/>
              <a:gd name="T61" fmla="*/ 171 h 271"/>
              <a:gd name="T62" fmla="*/ 202 w 460"/>
              <a:gd name="T63" fmla="*/ 171 h 271"/>
              <a:gd name="T64" fmla="*/ 207 w 460"/>
              <a:gd name="T65" fmla="*/ 166 h 271"/>
              <a:gd name="T66" fmla="*/ 202 w 460"/>
              <a:gd name="T67" fmla="*/ 162 h 271"/>
              <a:gd name="T68" fmla="*/ 160 w 460"/>
              <a:gd name="T69" fmla="*/ 162 h 271"/>
              <a:gd name="T70" fmla="*/ 160 w 460"/>
              <a:gd name="T71" fmla="*/ 162 h 271"/>
              <a:gd name="T72" fmla="*/ 145 w 460"/>
              <a:gd name="T73" fmla="*/ 162 h 271"/>
              <a:gd name="T74" fmla="*/ 121 w 460"/>
              <a:gd name="T75" fmla="*/ 137 h 271"/>
              <a:gd name="T76" fmla="*/ 128 w 460"/>
              <a:gd name="T77" fmla="*/ 119 h 271"/>
              <a:gd name="T78" fmla="*/ 186 w 460"/>
              <a:gd name="T79" fmla="*/ 119 h 271"/>
              <a:gd name="T80" fmla="*/ 191 w 460"/>
              <a:gd name="T81" fmla="*/ 115 h 271"/>
              <a:gd name="T82" fmla="*/ 186 w 460"/>
              <a:gd name="T83" fmla="*/ 110 h 271"/>
              <a:gd name="T84" fmla="*/ 34 w 460"/>
              <a:gd name="T85" fmla="*/ 110 h 271"/>
              <a:gd name="T86" fmla="*/ 9 w 460"/>
              <a:gd name="T87" fmla="*/ 85 h 271"/>
              <a:gd name="T88" fmla="*/ 34 w 460"/>
              <a:gd name="T89" fmla="*/ 60 h 271"/>
              <a:gd name="T90" fmla="*/ 289 w 460"/>
              <a:gd name="T91" fmla="*/ 60 h 271"/>
              <a:gd name="T92" fmla="*/ 294 w 460"/>
              <a:gd name="T93" fmla="*/ 56 h 271"/>
              <a:gd name="T94" fmla="*/ 289 w 460"/>
              <a:gd name="T95" fmla="*/ 51 h 271"/>
              <a:gd name="T96" fmla="*/ 189 w 460"/>
              <a:gd name="T97" fmla="*/ 51 h 271"/>
              <a:gd name="T98" fmla="*/ 183 w 460"/>
              <a:gd name="T99" fmla="*/ 34 h 271"/>
              <a:gd name="T100" fmla="*/ 208 w 460"/>
              <a:gd name="T101" fmla="*/ 10 h 271"/>
              <a:gd name="T102" fmla="*/ 325 w 460"/>
              <a:gd name="T103" fmla="*/ 10 h 271"/>
              <a:gd name="T104" fmla="*/ 451 w 460"/>
              <a:gd name="T105" fmla="*/ 136 h 271"/>
              <a:gd name="T106" fmla="*/ 325 w 460"/>
              <a:gd name="T107" fmla="*/ 26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60" h="271">
                <a:moveTo>
                  <a:pt x="325" y="0"/>
                </a:moveTo>
                <a:cubicBezTo>
                  <a:pt x="208" y="0"/>
                  <a:pt x="208" y="0"/>
                  <a:pt x="208" y="0"/>
                </a:cubicBezTo>
                <a:cubicBezTo>
                  <a:pt x="189" y="0"/>
                  <a:pt x="174" y="16"/>
                  <a:pt x="174" y="34"/>
                </a:cubicBezTo>
                <a:cubicBezTo>
                  <a:pt x="174" y="40"/>
                  <a:pt x="175" y="46"/>
                  <a:pt x="178" y="51"/>
                </a:cubicBezTo>
                <a:cubicBezTo>
                  <a:pt x="34" y="51"/>
                  <a:pt x="34" y="51"/>
                  <a:pt x="34" y="51"/>
                </a:cubicBezTo>
                <a:cubicBezTo>
                  <a:pt x="15" y="51"/>
                  <a:pt x="0" y="66"/>
                  <a:pt x="0" y="85"/>
                </a:cubicBezTo>
                <a:cubicBezTo>
                  <a:pt x="0" y="104"/>
                  <a:pt x="15" y="119"/>
                  <a:pt x="34" y="119"/>
                </a:cubicBezTo>
                <a:cubicBezTo>
                  <a:pt x="116" y="119"/>
                  <a:pt x="116" y="119"/>
                  <a:pt x="116" y="119"/>
                </a:cubicBezTo>
                <a:cubicBezTo>
                  <a:pt x="113" y="125"/>
                  <a:pt x="111" y="131"/>
                  <a:pt x="111" y="137"/>
                </a:cubicBezTo>
                <a:cubicBezTo>
                  <a:pt x="111" y="156"/>
                  <a:pt x="127" y="171"/>
                  <a:pt x="145" y="171"/>
                </a:cubicBezTo>
                <a:cubicBezTo>
                  <a:pt x="151" y="171"/>
                  <a:pt x="151" y="171"/>
                  <a:pt x="151" y="171"/>
                </a:cubicBezTo>
                <a:cubicBezTo>
                  <a:pt x="149" y="176"/>
                  <a:pt x="147" y="181"/>
                  <a:pt x="147" y="186"/>
                </a:cubicBezTo>
                <a:cubicBezTo>
                  <a:pt x="147" y="205"/>
                  <a:pt x="163" y="221"/>
                  <a:pt x="182" y="221"/>
                </a:cubicBezTo>
                <a:cubicBezTo>
                  <a:pt x="187" y="221"/>
                  <a:pt x="187" y="221"/>
                  <a:pt x="187" y="221"/>
                </a:cubicBezTo>
                <a:cubicBezTo>
                  <a:pt x="185" y="226"/>
                  <a:pt x="183" y="231"/>
                  <a:pt x="183" y="237"/>
                </a:cubicBezTo>
                <a:cubicBezTo>
                  <a:pt x="183" y="256"/>
                  <a:pt x="199" y="271"/>
                  <a:pt x="218" y="271"/>
                </a:cubicBezTo>
                <a:cubicBezTo>
                  <a:pt x="325" y="271"/>
                  <a:pt x="325" y="271"/>
                  <a:pt x="325" y="271"/>
                </a:cubicBezTo>
                <a:cubicBezTo>
                  <a:pt x="400" y="271"/>
                  <a:pt x="460" y="210"/>
                  <a:pt x="460" y="136"/>
                </a:cubicBezTo>
                <a:cubicBezTo>
                  <a:pt x="460" y="61"/>
                  <a:pt x="400" y="0"/>
                  <a:pt x="325" y="0"/>
                </a:cubicBezTo>
                <a:close/>
                <a:moveTo>
                  <a:pt x="325" y="261"/>
                </a:moveTo>
                <a:cubicBezTo>
                  <a:pt x="218" y="261"/>
                  <a:pt x="218" y="261"/>
                  <a:pt x="218" y="261"/>
                </a:cubicBezTo>
                <a:cubicBezTo>
                  <a:pt x="204" y="261"/>
                  <a:pt x="193" y="250"/>
                  <a:pt x="193" y="237"/>
                </a:cubicBezTo>
                <a:cubicBezTo>
                  <a:pt x="193" y="231"/>
                  <a:pt x="195" y="225"/>
                  <a:pt x="199" y="221"/>
                </a:cubicBezTo>
                <a:cubicBezTo>
                  <a:pt x="218" y="221"/>
                  <a:pt x="218" y="221"/>
                  <a:pt x="218" y="221"/>
                </a:cubicBezTo>
                <a:cubicBezTo>
                  <a:pt x="221" y="221"/>
                  <a:pt x="223" y="219"/>
                  <a:pt x="223" y="216"/>
                </a:cubicBezTo>
                <a:cubicBezTo>
                  <a:pt x="223" y="213"/>
                  <a:pt x="221" y="211"/>
                  <a:pt x="218" y="211"/>
                </a:cubicBezTo>
                <a:cubicBezTo>
                  <a:pt x="197" y="211"/>
                  <a:pt x="197" y="211"/>
                  <a:pt x="197" y="211"/>
                </a:cubicBezTo>
                <a:cubicBezTo>
                  <a:pt x="197" y="211"/>
                  <a:pt x="197" y="211"/>
                  <a:pt x="197" y="211"/>
                </a:cubicBezTo>
                <a:cubicBezTo>
                  <a:pt x="182" y="211"/>
                  <a:pt x="182" y="211"/>
                  <a:pt x="182" y="211"/>
                </a:cubicBezTo>
                <a:cubicBezTo>
                  <a:pt x="168" y="211"/>
                  <a:pt x="157" y="200"/>
                  <a:pt x="157" y="186"/>
                </a:cubicBezTo>
                <a:cubicBezTo>
                  <a:pt x="157" y="181"/>
                  <a:pt x="159" y="175"/>
                  <a:pt x="162" y="171"/>
                </a:cubicBezTo>
                <a:cubicBezTo>
                  <a:pt x="202" y="171"/>
                  <a:pt x="202" y="171"/>
                  <a:pt x="202" y="171"/>
                </a:cubicBezTo>
                <a:cubicBezTo>
                  <a:pt x="204" y="171"/>
                  <a:pt x="207" y="169"/>
                  <a:pt x="207" y="166"/>
                </a:cubicBezTo>
                <a:cubicBezTo>
                  <a:pt x="207" y="164"/>
                  <a:pt x="204" y="162"/>
                  <a:pt x="202" y="162"/>
                </a:cubicBezTo>
                <a:cubicBezTo>
                  <a:pt x="160" y="162"/>
                  <a:pt x="160" y="162"/>
                  <a:pt x="160" y="162"/>
                </a:cubicBezTo>
                <a:cubicBezTo>
                  <a:pt x="160" y="162"/>
                  <a:pt x="160" y="161"/>
                  <a:pt x="160" y="162"/>
                </a:cubicBezTo>
                <a:cubicBezTo>
                  <a:pt x="145" y="162"/>
                  <a:pt x="145" y="162"/>
                  <a:pt x="145" y="162"/>
                </a:cubicBezTo>
                <a:cubicBezTo>
                  <a:pt x="132" y="162"/>
                  <a:pt x="121" y="150"/>
                  <a:pt x="121" y="137"/>
                </a:cubicBezTo>
                <a:cubicBezTo>
                  <a:pt x="121" y="130"/>
                  <a:pt x="123" y="124"/>
                  <a:pt x="128" y="119"/>
                </a:cubicBezTo>
                <a:cubicBezTo>
                  <a:pt x="186" y="119"/>
                  <a:pt x="186" y="119"/>
                  <a:pt x="186" y="119"/>
                </a:cubicBezTo>
                <a:cubicBezTo>
                  <a:pt x="189" y="119"/>
                  <a:pt x="191" y="117"/>
                  <a:pt x="191" y="115"/>
                </a:cubicBezTo>
                <a:cubicBezTo>
                  <a:pt x="191" y="112"/>
                  <a:pt x="189" y="110"/>
                  <a:pt x="186" y="110"/>
                </a:cubicBezTo>
                <a:cubicBezTo>
                  <a:pt x="34" y="110"/>
                  <a:pt x="34" y="110"/>
                  <a:pt x="34" y="110"/>
                </a:cubicBezTo>
                <a:cubicBezTo>
                  <a:pt x="20" y="110"/>
                  <a:pt x="9" y="99"/>
                  <a:pt x="9" y="85"/>
                </a:cubicBezTo>
                <a:cubicBezTo>
                  <a:pt x="9" y="72"/>
                  <a:pt x="20" y="60"/>
                  <a:pt x="34" y="60"/>
                </a:cubicBezTo>
                <a:cubicBezTo>
                  <a:pt x="289" y="60"/>
                  <a:pt x="289" y="60"/>
                  <a:pt x="289" y="60"/>
                </a:cubicBezTo>
                <a:cubicBezTo>
                  <a:pt x="292" y="60"/>
                  <a:pt x="294" y="58"/>
                  <a:pt x="294" y="56"/>
                </a:cubicBezTo>
                <a:cubicBezTo>
                  <a:pt x="294" y="53"/>
                  <a:pt x="292" y="51"/>
                  <a:pt x="289" y="51"/>
                </a:cubicBezTo>
                <a:cubicBezTo>
                  <a:pt x="189" y="51"/>
                  <a:pt x="189" y="51"/>
                  <a:pt x="189" y="51"/>
                </a:cubicBezTo>
                <a:cubicBezTo>
                  <a:pt x="185" y="46"/>
                  <a:pt x="183" y="41"/>
                  <a:pt x="183" y="34"/>
                </a:cubicBezTo>
                <a:cubicBezTo>
                  <a:pt x="183" y="21"/>
                  <a:pt x="194" y="10"/>
                  <a:pt x="208" y="10"/>
                </a:cubicBezTo>
                <a:cubicBezTo>
                  <a:pt x="325" y="10"/>
                  <a:pt x="325" y="10"/>
                  <a:pt x="325" y="10"/>
                </a:cubicBezTo>
                <a:cubicBezTo>
                  <a:pt x="394" y="10"/>
                  <a:pt x="451" y="66"/>
                  <a:pt x="451" y="136"/>
                </a:cubicBezTo>
                <a:cubicBezTo>
                  <a:pt x="451" y="205"/>
                  <a:pt x="394" y="261"/>
                  <a:pt x="325" y="26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5" name="Freeform 45"/>
          <p:cNvSpPr>
            <a:spLocks noEditPoints="1"/>
          </p:cNvSpPr>
          <p:nvPr/>
        </p:nvSpPr>
        <p:spPr bwMode="auto">
          <a:xfrm rot="16200000">
            <a:off x="6341882" y="1173495"/>
            <a:ext cx="497315" cy="271216"/>
          </a:xfrm>
          <a:custGeom>
            <a:avLst/>
            <a:gdLst>
              <a:gd name="T0" fmla="*/ 325 w 460"/>
              <a:gd name="T1" fmla="*/ 0 h 271"/>
              <a:gd name="T2" fmla="*/ 208 w 460"/>
              <a:gd name="T3" fmla="*/ 0 h 271"/>
              <a:gd name="T4" fmla="*/ 174 w 460"/>
              <a:gd name="T5" fmla="*/ 34 h 271"/>
              <a:gd name="T6" fmla="*/ 178 w 460"/>
              <a:gd name="T7" fmla="*/ 51 h 271"/>
              <a:gd name="T8" fmla="*/ 34 w 460"/>
              <a:gd name="T9" fmla="*/ 51 h 271"/>
              <a:gd name="T10" fmla="*/ 0 w 460"/>
              <a:gd name="T11" fmla="*/ 85 h 271"/>
              <a:gd name="T12" fmla="*/ 34 w 460"/>
              <a:gd name="T13" fmla="*/ 119 h 271"/>
              <a:gd name="T14" fmla="*/ 116 w 460"/>
              <a:gd name="T15" fmla="*/ 119 h 271"/>
              <a:gd name="T16" fmla="*/ 111 w 460"/>
              <a:gd name="T17" fmla="*/ 137 h 271"/>
              <a:gd name="T18" fmla="*/ 145 w 460"/>
              <a:gd name="T19" fmla="*/ 171 h 271"/>
              <a:gd name="T20" fmla="*/ 151 w 460"/>
              <a:gd name="T21" fmla="*/ 171 h 271"/>
              <a:gd name="T22" fmla="*/ 147 w 460"/>
              <a:gd name="T23" fmla="*/ 186 h 271"/>
              <a:gd name="T24" fmla="*/ 182 w 460"/>
              <a:gd name="T25" fmla="*/ 221 h 271"/>
              <a:gd name="T26" fmla="*/ 187 w 460"/>
              <a:gd name="T27" fmla="*/ 221 h 271"/>
              <a:gd name="T28" fmla="*/ 183 w 460"/>
              <a:gd name="T29" fmla="*/ 237 h 271"/>
              <a:gd name="T30" fmla="*/ 218 w 460"/>
              <a:gd name="T31" fmla="*/ 271 h 271"/>
              <a:gd name="T32" fmla="*/ 325 w 460"/>
              <a:gd name="T33" fmla="*/ 271 h 271"/>
              <a:gd name="T34" fmla="*/ 460 w 460"/>
              <a:gd name="T35" fmla="*/ 136 h 271"/>
              <a:gd name="T36" fmla="*/ 325 w 460"/>
              <a:gd name="T37" fmla="*/ 0 h 271"/>
              <a:gd name="T38" fmla="*/ 325 w 460"/>
              <a:gd name="T39" fmla="*/ 261 h 271"/>
              <a:gd name="T40" fmla="*/ 218 w 460"/>
              <a:gd name="T41" fmla="*/ 261 h 271"/>
              <a:gd name="T42" fmla="*/ 193 w 460"/>
              <a:gd name="T43" fmla="*/ 237 h 271"/>
              <a:gd name="T44" fmla="*/ 199 w 460"/>
              <a:gd name="T45" fmla="*/ 221 h 271"/>
              <a:gd name="T46" fmla="*/ 218 w 460"/>
              <a:gd name="T47" fmla="*/ 221 h 271"/>
              <a:gd name="T48" fmla="*/ 223 w 460"/>
              <a:gd name="T49" fmla="*/ 216 h 271"/>
              <a:gd name="T50" fmla="*/ 218 w 460"/>
              <a:gd name="T51" fmla="*/ 211 h 271"/>
              <a:gd name="T52" fmla="*/ 197 w 460"/>
              <a:gd name="T53" fmla="*/ 211 h 271"/>
              <a:gd name="T54" fmla="*/ 197 w 460"/>
              <a:gd name="T55" fmla="*/ 211 h 271"/>
              <a:gd name="T56" fmla="*/ 182 w 460"/>
              <a:gd name="T57" fmla="*/ 211 h 271"/>
              <a:gd name="T58" fmla="*/ 157 w 460"/>
              <a:gd name="T59" fmla="*/ 186 h 271"/>
              <a:gd name="T60" fmla="*/ 162 w 460"/>
              <a:gd name="T61" fmla="*/ 171 h 271"/>
              <a:gd name="T62" fmla="*/ 202 w 460"/>
              <a:gd name="T63" fmla="*/ 171 h 271"/>
              <a:gd name="T64" fmla="*/ 207 w 460"/>
              <a:gd name="T65" fmla="*/ 166 h 271"/>
              <a:gd name="T66" fmla="*/ 202 w 460"/>
              <a:gd name="T67" fmla="*/ 162 h 271"/>
              <a:gd name="T68" fmla="*/ 160 w 460"/>
              <a:gd name="T69" fmla="*/ 162 h 271"/>
              <a:gd name="T70" fmla="*/ 160 w 460"/>
              <a:gd name="T71" fmla="*/ 162 h 271"/>
              <a:gd name="T72" fmla="*/ 145 w 460"/>
              <a:gd name="T73" fmla="*/ 162 h 271"/>
              <a:gd name="T74" fmla="*/ 121 w 460"/>
              <a:gd name="T75" fmla="*/ 137 h 271"/>
              <a:gd name="T76" fmla="*/ 128 w 460"/>
              <a:gd name="T77" fmla="*/ 119 h 271"/>
              <a:gd name="T78" fmla="*/ 186 w 460"/>
              <a:gd name="T79" fmla="*/ 119 h 271"/>
              <a:gd name="T80" fmla="*/ 191 w 460"/>
              <a:gd name="T81" fmla="*/ 115 h 271"/>
              <a:gd name="T82" fmla="*/ 186 w 460"/>
              <a:gd name="T83" fmla="*/ 110 h 271"/>
              <a:gd name="T84" fmla="*/ 34 w 460"/>
              <a:gd name="T85" fmla="*/ 110 h 271"/>
              <a:gd name="T86" fmla="*/ 9 w 460"/>
              <a:gd name="T87" fmla="*/ 85 h 271"/>
              <a:gd name="T88" fmla="*/ 34 w 460"/>
              <a:gd name="T89" fmla="*/ 60 h 271"/>
              <a:gd name="T90" fmla="*/ 289 w 460"/>
              <a:gd name="T91" fmla="*/ 60 h 271"/>
              <a:gd name="T92" fmla="*/ 294 w 460"/>
              <a:gd name="T93" fmla="*/ 56 h 271"/>
              <a:gd name="T94" fmla="*/ 289 w 460"/>
              <a:gd name="T95" fmla="*/ 51 h 271"/>
              <a:gd name="T96" fmla="*/ 189 w 460"/>
              <a:gd name="T97" fmla="*/ 51 h 271"/>
              <a:gd name="T98" fmla="*/ 183 w 460"/>
              <a:gd name="T99" fmla="*/ 34 h 271"/>
              <a:gd name="T100" fmla="*/ 208 w 460"/>
              <a:gd name="T101" fmla="*/ 10 h 271"/>
              <a:gd name="T102" fmla="*/ 325 w 460"/>
              <a:gd name="T103" fmla="*/ 10 h 271"/>
              <a:gd name="T104" fmla="*/ 451 w 460"/>
              <a:gd name="T105" fmla="*/ 136 h 271"/>
              <a:gd name="T106" fmla="*/ 325 w 460"/>
              <a:gd name="T107" fmla="*/ 26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60" h="271">
                <a:moveTo>
                  <a:pt x="325" y="0"/>
                </a:moveTo>
                <a:cubicBezTo>
                  <a:pt x="208" y="0"/>
                  <a:pt x="208" y="0"/>
                  <a:pt x="208" y="0"/>
                </a:cubicBezTo>
                <a:cubicBezTo>
                  <a:pt x="189" y="0"/>
                  <a:pt x="174" y="16"/>
                  <a:pt x="174" y="34"/>
                </a:cubicBezTo>
                <a:cubicBezTo>
                  <a:pt x="174" y="40"/>
                  <a:pt x="175" y="46"/>
                  <a:pt x="178" y="51"/>
                </a:cubicBezTo>
                <a:cubicBezTo>
                  <a:pt x="34" y="51"/>
                  <a:pt x="34" y="51"/>
                  <a:pt x="34" y="51"/>
                </a:cubicBezTo>
                <a:cubicBezTo>
                  <a:pt x="15" y="51"/>
                  <a:pt x="0" y="66"/>
                  <a:pt x="0" y="85"/>
                </a:cubicBezTo>
                <a:cubicBezTo>
                  <a:pt x="0" y="104"/>
                  <a:pt x="15" y="119"/>
                  <a:pt x="34" y="119"/>
                </a:cubicBezTo>
                <a:cubicBezTo>
                  <a:pt x="116" y="119"/>
                  <a:pt x="116" y="119"/>
                  <a:pt x="116" y="119"/>
                </a:cubicBezTo>
                <a:cubicBezTo>
                  <a:pt x="113" y="125"/>
                  <a:pt x="111" y="131"/>
                  <a:pt x="111" y="137"/>
                </a:cubicBezTo>
                <a:cubicBezTo>
                  <a:pt x="111" y="156"/>
                  <a:pt x="127" y="171"/>
                  <a:pt x="145" y="171"/>
                </a:cubicBezTo>
                <a:cubicBezTo>
                  <a:pt x="151" y="171"/>
                  <a:pt x="151" y="171"/>
                  <a:pt x="151" y="171"/>
                </a:cubicBezTo>
                <a:cubicBezTo>
                  <a:pt x="149" y="176"/>
                  <a:pt x="147" y="181"/>
                  <a:pt x="147" y="186"/>
                </a:cubicBezTo>
                <a:cubicBezTo>
                  <a:pt x="147" y="205"/>
                  <a:pt x="163" y="221"/>
                  <a:pt x="182" y="221"/>
                </a:cubicBezTo>
                <a:cubicBezTo>
                  <a:pt x="187" y="221"/>
                  <a:pt x="187" y="221"/>
                  <a:pt x="187" y="221"/>
                </a:cubicBezTo>
                <a:cubicBezTo>
                  <a:pt x="185" y="226"/>
                  <a:pt x="183" y="231"/>
                  <a:pt x="183" y="237"/>
                </a:cubicBezTo>
                <a:cubicBezTo>
                  <a:pt x="183" y="256"/>
                  <a:pt x="199" y="271"/>
                  <a:pt x="218" y="271"/>
                </a:cubicBezTo>
                <a:cubicBezTo>
                  <a:pt x="325" y="271"/>
                  <a:pt x="325" y="271"/>
                  <a:pt x="325" y="271"/>
                </a:cubicBezTo>
                <a:cubicBezTo>
                  <a:pt x="400" y="271"/>
                  <a:pt x="460" y="210"/>
                  <a:pt x="460" y="136"/>
                </a:cubicBezTo>
                <a:cubicBezTo>
                  <a:pt x="460" y="61"/>
                  <a:pt x="400" y="0"/>
                  <a:pt x="325" y="0"/>
                </a:cubicBezTo>
                <a:close/>
                <a:moveTo>
                  <a:pt x="325" y="261"/>
                </a:moveTo>
                <a:cubicBezTo>
                  <a:pt x="218" y="261"/>
                  <a:pt x="218" y="261"/>
                  <a:pt x="218" y="261"/>
                </a:cubicBezTo>
                <a:cubicBezTo>
                  <a:pt x="204" y="261"/>
                  <a:pt x="193" y="250"/>
                  <a:pt x="193" y="237"/>
                </a:cubicBezTo>
                <a:cubicBezTo>
                  <a:pt x="193" y="231"/>
                  <a:pt x="195" y="225"/>
                  <a:pt x="199" y="221"/>
                </a:cubicBezTo>
                <a:cubicBezTo>
                  <a:pt x="218" y="221"/>
                  <a:pt x="218" y="221"/>
                  <a:pt x="218" y="221"/>
                </a:cubicBezTo>
                <a:cubicBezTo>
                  <a:pt x="221" y="221"/>
                  <a:pt x="223" y="219"/>
                  <a:pt x="223" y="216"/>
                </a:cubicBezTo>
                <a:cubicBezTo>
                  <a:pt x="223" y="213"/>
                  <a:pt x="221" y="211"/>
                  <a:pt x="218" y="211"/>
                </a:cubicBezTo>
                <a:cubicBezTo>
                  <a:pt x="197" y="211"/>
                  <a:pt x="197" y="211"/>
                  <a:pt x="197" y="211"/>
                </a:cubicBezTo>
                <a:cubicBezTo>
                  <a:pt x="197" y="211"/>
                  <a:pt x="197" y="211"/>
                  <a:pt x="197" y="211"/>
                </a:cubicBezTo>
                <a:cubicBezTo>
                  <a:pt x="182" y="211"/>
                  <a:pt x="182" y="211"/>
                  <a:pt x="182" y="211"/>
                </a:cubicBezTo>
                <a:cubicBezTo>
                  <a:pt x="168" y="211"/>
                  <a:pt x="157" y="200"/>
                  <a:pt x="157" y="186"/>
                </a:cubicBezTo>
                <a:cubicBezTo>
                  <a:pt x="157" y="181"/>
                  <a:pt x="159" y="175"/>
                  <a:pt x="162" y="171"/>
                </a:cubicBezTo>
                <a:cubicBezTo>
                  <a:pt x="202" y="171"/>
                  <a:pt x="202" y="171"/>
                  <a:pt x="202" y="171"/>
                </a:cubicBezTo>
                <a:cubicBezTo>
                  <a:pt x="204" y="171"/>
                  <a:pt x="207" y="169"/>
                  <a:pt x="207" y="166"/>
                </a:cubicBezTo>
                <a:cubicBezTo>
                  <a:pt x="207" y="164"/>
                  <a:pt x="204" y="162"/>
                  <a:pt x="202" y="162"/>
                </a:cubicBezTo>
                <a:cubicBezTo>
                  <a:pt x="160" y="162"/>
                  <a:pt x="160" y="162"/>
                  <a:pt x="160" y="162"/>
                </a:cubicBezTo>
                <a:cubicBezTo>
                  <a:pt x="160" y="162"/>
                  <a:pt x="160" y="161"/>
                  <a:pt x="160" y="162"/>
                </a:cubicBezTo>
                <a:cubicBezTo>
                  <a:pt x="145" y="162"/>
                  <a:pt x="145" y="162"/>
                  <a:pt x="145" y="162"/>
                </a:cubicBezTo>
                <a:cubicBezTo>
                  <a:pt x="132" y="162"/>
                  <a:pt x="121" y="150"/>
                  <a:pt x="121" y="137"/>
                </a:cubicBezTo>
                <a:cubicBezTo>
                  <a:pt x="121" y="130"/>
                  <a:pt x="123" y="124"/>
                  <a:pt x="128" y="119"/>
                </a:cubicBezTo>
                <a:cubicBezTo>
                  <a:pt x="186" y="119"/>
                  <a:pt x="186" y="119"/>
                  <a:pt x="186" y="119"/>
                </a:cubicBezTo>
                <a:cubicBezTo>
                  <a:pt x="189" y="119"/>
                  <a:pt x="191" y="117"/>
                  <a:pt x="191" y="115"/>
                </a:cubicBezTo>
                <a:cubicBezTo>
                  <a:pt x="191" y="112"/>
                  <a:pt x="189" y="110"/>
                  <a:pt x="186" y="110"/>
                </a:cubicBezTo>
                <a:cubicBezTo>
                  <a:pt x="34" y="110"/>
                  <a:pt x="34" y="110"/>
                  <a:pt x="34" y="110"/>
                </a:cubicBezTo>
                <a:cubicBezTo>
                  <a:pt x="20" y="110"/>
                  <a:pt x="9" y="99"/>
                  <a:pt x="9" y="85"/>
                </a:cubicBezTo>
                <a:cubicBezTo>
                  <a:pt x="9" y="72"/>
                  <a:pt x="20" y="60"/>
                  <a:pt x="34" y="60"/>
                </a:cubicBezTo>
                <a:cubicBezTo>
                  <a:pt x="289" y="60"/>
                  <a:pt x="289" y="60"/>
                  <a:pt x="289" y="60"/>
                </a:cubicBezTo>
                <a:cubicBezTo>
                  <a:pt x="292" y="60"/>
                  <a:pt x="294" y="58"/>
                  <a:pt x="294" y="56"/>
                </a:cubicBezTo>
                <a:cubicBezTo>
                  <a:pt x="294" y="53"/>
                  <a:pt x="292" y="51"/>
                  <a:pt x="289" y="51"/>
                </a:cubicBezTo>
                <a:cubicBezTo>
                  <a:pt x="189" y="51"/>
                  <a:pt x="189" y="51"/>
                  <a:pt x="189" y="51"/>
                </a:cubicBezTo>
                <a:cubicBezTo>
                  <a:pt x="185" y="46"/>
                  <a:pt x="183" y="41"/>
                  <a:pt x="183" y="34"/>
                </a:cubicBezTo>
                <a:cubicBezTo>
                  <a:pt x="183" y="21"/>
                  <a:pt x="194" y="10"/>
                  <a:pt x="208" y="10"/>
                </a:cubicBezTo>
                <a:cubicBezTo>
                  <a:pt x="325" y="10"/>
                  <a:pt x="325" y="10"/>
                  <a:pt x="325" y="10"/>
                </a:cubicBezTo>
                <a:cubicBezTo>
                  <a:pt x="394" y="10"/>
                  <a:pt x="451" y="66"/>
                  <a:pt x="451" y="136"/>
                </a:cubicBezTo>
                <a:cubicBezTo>
                  <a:pt x="451" y="205"/>
                  <a:pt x="394" y="261"/>
                  <a:pt x="325" y="26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5971190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Eskirgan va yangi so‘zlar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4158200" cy="351218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Tilimizning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ma’lum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davrida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qo‘llanilib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hozirgi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kunda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foydalanilmaydigan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so‘zlarga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eskirgan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so‘zlar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deyiladi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uz-Latn-UZ" sz="2400" dirty="0" smtClean="0">
              <a:solidFill>
                <a:schemeClr val="tx1"/>
              </a:solidFill>
            </a:endParaRP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Hozirgi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kunda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yangilik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belgi</a:t>
            </a:r>
            <a:r>
              <a:rPr lang="uz-Latn-UZ" sz="2400" dirty="0" smtClean="0">
                <a:solidFill>
                  <a:schemeClr val="tx1"/>
                </a:solidFill>
              </a:rPr>
              <a:t>-</a:t>
            </a:r>
            <a:r>
              <a:rPr lang="en-US" sz="2400" dirty="0" err="1" smtClean="0">
                <a:solidFill>
                  <a:schemeClr val="tx1"/>
                </a:solidFill>
              </a:rPr>
              <a:t>sini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saqlab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turgan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so‘zlarga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yangi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so‘zlar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deyiladi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0605" y="1141549"/>
            <a:ext cx="3967753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yuzboshi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mingboshi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falakiyot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riyoziyot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handasa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537" y="2398177"/>
            <a:ext cx="1399821" cy="11355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371" y="2689041"/>
            <a:ext cx="1001895" cy="7650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806" y="2898772"/>
            <a:ext cx="762566" cy="748392"/>
          </a:xfrm>
          <a:prstGeom prst="rect">
            <a:avLst/>
          </a:prstGeom>
        </p:spPr>
      </p:pic>
      <p:pic>
        <p:nvPicPr>
          <p:cNvPr id="2050" name="Picture 2" descr="Klaviatura - Клавиатура black | | Alinino.az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235" y="3647440"/>
            <a:ext cx="2885440" cy="95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27946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Atamalar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69330" y="995680"/>
            <a:ext cx="8308910" cy="1290320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z-Latn-UZ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Ma’lum bir fan yoki kasb-hunar doirasida aniq bir ma’noni ifodalash uchun qo‘llanilgan so‘zlarga </a:t>
            </a:r>
            <a:r>
              <a:rPr kumimoji="0" lang="uz-Latn-U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atama</a:t>
            </a:r>
            <a:r>
              <a:rPr kumimoji="0" lang="uz-Latn-U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z-Latn-UZ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deyiladi.</a:t>
            </a: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720" y="2888776"/>
            <a:ext cx="2706497" cy="1988809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1030" name="Picture 6" descr="Espacio De Trabajo Del Laboratorio De Biología Y Equipo De La Ciencia  Ilustración del Vector - Ilustración de laboratorio, biología: 7320988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09" b="20119"/>
          <a:stretch/>
        </p:blipFill>
        <p:spPr bwMode="auto">
          <a:xfrm>
            <a:off x="619759" y="3962554"/>
            <a:ext cx="2615057" cy="915031"/>
          </a:xfrm>
          <a:prstGeom prst="rect">
            <a:avLst/>
          </a:prstGeom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1032" name="Picture 8" descr="slide_1 - Краевое государственное бюджетное образовательное учреждение для  обучающихся, воспитанников с ограниченными возможностями здоровья  «Рубцовская общеобразовательная школа-интернат №1»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00"/>
          <a:stretch/>
        </p:blipFill>
        <p:spPr bwMode="auto">
          <a:xfrm>
            <a:off x="619760" y="2901838"/>
            <a:ext cx="2615057" cy="1073101"/>
          </a:xfrm>
          <a:prstGeom prst="rect">
            <a:avLst/>
          </a:prstGeom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12" name="Pentagon 7">
            <a:extLst>
              <a:ext uri="{FF2B5EF4-FFF2-40B4-BE49-F238E27FC236}">
                <a16:creationId xmlns="" xmlns:a16="http://schemas.microsoft.com/office/drawing/2014/main" id="{20BD4CE1-D9E9-4B4D-92EC-11D8A837DEAC}"/>
              </a:ext>
            </a:extLst>
          </p:cNvPr>
          <p:cNvSpPr/>
          <p:nvPr/>
        </p:nvSpPr>
        <p:spPr>
          <a:xfrm>
            <a:off x="599440" y="2286000"/>
            <a:ext cx="3210560" cy="615838"/>
          </a:xfrm>
          <a:prstGeom prst="homePlat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57589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Ilmiy atamalar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Pentagon 7">
            <a:extLst>
              <a:ext uri="{FF2B5EF4-FFF2-40B4-BE49-F238E27FC236}">
                <a16:creationId xmlns="" xmlns:a16="http://schemas.microsoft.com/office/drawing/2014/main" id="{20BD4CE1-D9E9-4B4D-92EC-11D8A837DEAC}"/>
              </a:ext>
            </a:extLst>
          </p:cNvPr>
          <p:cNvSpPr/>
          <p:nvPr/>
        </p:nvSpPr>
        <p:spPr>
          <a:xfrm flipH="1">
            <a:off x="4917439" y="2272938"/>
            <a:ext cx="3305937" cy="615838"/>
          </a:xfrm>
          <a:prstGeom prst="homePlat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57589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800" kern="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Kasbiy</a:t>
            </a:r>
            <a:r>
              <a:rPr kumimoji="0" lang="uz-Latn-UZ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atamalar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98294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8967" y="156747"/>
            <a:ext cx="7495176" cy="641980"/>
          </a:xfrm>
          <a:prstGeom prst="rect">
            <a:avLst/>
          </a:prstGeom>
        </p:spPr>
        <p:txBody>
          <a:bodyPr vert="horz" wrap="square" lIns="0" tIns="26171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uz-Latn-UZ" sz="4000" dirty="0" smtClean="0"/>
              <a:t>Shevaga xos so‘zlar</a:t>
            </a:r>
            <a:endParaRPr sz="4000" dirty="0"/>
          </a:p>
        </p:txBody>
      </p:sp>
      <p:sp>
        <p:nvSpPr>
          <p:cNvPr id="5" name="Freeform 6">
            <a:extLst>
              <a:ext uri="{FF2B5EF4-FFF2-40B4-BE49-F238E27FC236}">
                <a16:creationId xmlns="" xmlns:a16="http://schemas.microsoft.com/office/drawing/2014/main" id="{99C983BF-A929-4C65-AC7A-4CB2288E9936}"/>
              </a:ext>
            </a:extLst>
          </p:cNvPr>
          <p:cNvSpPr>
            <a:spLocks/>
          </p:cNvSpPr>
          <p:nvPr/>
        </p:nvSpPr>
        <p:spPr bwMode="auto">
          <a:xfrm rot="547283">
            <a:off x="167431" y="984895"/>
            <a:ext cx="2333362" cy="2054997"/>
          </a:xfrm>
          <a:custGeom>
            <a:avLst/>
            <a:gdLst>
              <a:gd name="T0" fmla="*/ 340 w 423"/>
              <a:gd name="T1" fmla="*/ 339 h 419"/>
              <a:gd name="T2" fmla="*/ 423 w 423"/>
              <a:gd name="T3" fmla="*/ 182 h 419"/>
              <a:gd name="T4" fmla="*/ 210 w 423"/>
              <a:gd name="T5" fmla="*/ 10 h 419"/>
              <a:gd name="T6" fmla="*/ 0 w 423"/>
              <a:gd name="T7" fmla="*/ 197 h 419"/>
              <a:gd name="T8" fmla="*/ 210 w 423"/>
              <a:gd name="T9" fmla="*/ 384 h 419"/>
              <a:gd name="T10" fmla="*/ 262 w 423"/>
              <a:gd name="T11" fmla="*/ 377 h 419"/>
              <a:gd name="T12" fmla="*/ 382 w 423"/>
              <a:gd name="T13" fmla="*/ 419 h 419"/>
              <a:gd name="T14" fmla="*/ 340 w 423"/>
              <a:gd name="T15" fmla="*/ 339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3" h="419">
                <a:moveTo>
                  <a:pt x="340" y="339"/>
                </a:moveTo>
                <a:cubicBezTo>
                  <a:pt x="390" y="300"/>
                  <a:pt x="423" y="242"/>
                  <a:pt x="423" y="182"/>
                </a:cubicBezTo>
                <a:cubicBezTo>
                  <a:pt x="423" y="79"/>
                  <a:pt x="332" y="0"/>
                  <a:pt x="210" y="10"/>
                </a:cubicBezTo>
                <a:cubicBezTo>
                  <a:pt x="95" y="20"/>
                  <a:pt x="0" y="94"/>
                  <a:pt x="0" y="197"/>
                </a:cubicBezTo>
                <a:cubicBezTo>
                  <a:pt x="0" y="300"/>
                  <a:pt x="94" y="384"/>
                  <a:pt x="210" y="384"/>
                </a:cubicBezTo>
                <a:cubicBezTo>
                  <a:pt x="228" y="384"/>
                  <a:pt x="245" y="381"/>
                  <a:pt x="262" y="377"/>
                </a:cubicBezTo>
                <a:cubicBezTo>
                  <a:pt x="291" y="391"/>
                  <a:pt x="337" y="409"/>
                  <a:pt x="382" y="419"/>
                </a:cubicBezTo>
                <a:cubicBezTo>
                  <a:pt x="363" y="400"/>
                  <a:pt x="350" y="370"/>
                  <a:pt x="340" y="339"/>
                </a:cubicBezTo>
                <a:close/>
              </a:path>
            </a:pathLst>
          </a:cu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="" xmlns:a16="http://schemas.microsoft.com/office/drawing/2014/main" id="{EF0EBD42-4F00-4C78-98B6-752B39E0F28E}"/>
              </a:ext>
            </a:extLst>
          </p:cNvPr>
          <p:cNvSpPr>
            <a:spLocks/>
          </p:cNvSpPr>
          <p:nvPr/>
        </p:nvSpPr>
        <p:spPr bwMode="auto">
          <a:xfrm rot="585448">
            <a:off x="2032017" y="1207475"/>
            <a:ext cx="2073417" cy="1841317"/>
          </a:xfrm>
          <a:custGeom>
            <a:avLst/>
            <a:gdLst>
              <a:gd name="T0" fmla="*/ 348 w 412"/>
              <a:gd name="T1" fmla="*/ 332 h 418"/>
              <a:gd name="T2" fmla="*/ 407 w 412"/>
              <a:gd name="T3" fmla="*/ 180 h 418"/>
              <a:gd name="T4" fmla="*/ 205 w 412"/>
              <a:gd name="T5" fmla="*/ 10 h 418"/>
              <a:gd name="T6" fmla="*/ 0 w 412"/>
              <a:gd name="T7" fmla="*/ 201 h 418"/>
              <a:gd name="T8" fmla="*/ 205 w 412"/>
              <a:gd name="T9" fmla="*/ 392 h 418"/>
              <a:gd name="T10" fmla="*/ 288 w 412"/>
              <a:gd name="T11" fmla="*/ 370 h 418"/>
              <a:gd name="T12" fmla="*/ 384 w 412"/>
              <a:gd name="T13" fmla="*/ 418 h 418"/>
              <a:gd name="T14" fmla="*/ 348 w 412"/>
              <a:gd name="T15" fmla="*/ 332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2" h="418">
                <a:moveTo>
                  <a:pt x="348" y="332"/>
                </a:moveTo>
                <a:cubicBezTo>
                  <a:pt x="392" y="291"/>
                  <a:pt x="412" y="236"/>
                  <a:pt x="407" y="180"/>
                </a:cubicBezTo>
                <a:cubicBezTo>
                  <a:pt x="398" y="90"/>
                  <a:pt x="337" y="21"/>
                  <a:pt x="205" y="10"/>
                </a:cubicBezTo>
                <a:cubicBezTo>
                  <a:pt x="82" y="0"/>
                  <a:pt x="0" y="96"/>
                  <a:pt x="0" y="201"/>
                </a:cubicBezTo>
                <a:cubicBezTo>
                  <a:pt x="0" y="307"/>
                  <a:pt x="93" y="405"/>
                  <a:pt x="205" y="392"/>
                </a:cubicBezTo>
                <a:cubicBezTo>
                  <a:pt x="236" y="389"/>
                  <a:pt x="264" y="381"/>
                  <a:pt x="288" y="370"/>
                </a:cubicBezTo>
                <a:cubicBezTo>
                  <a:pt x="318" y="390"/>
                  <a:pt x="356" y="412"/>
                  <a:pt x="384" y="418"/>
                </a:cubicBezTo>
                <a:cubicBezTo>
                  <a:pt x="365" y="399"/>
                  <a:pt x="354" y="363"/>
                  <a:pt x="348" y="332"/>
                </a:cubicBezTo>
                <a:close/>
              </a:path>
            </a:pathLst>
          </a:cu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="" xmlns:a16="http://schemas.microsoft.com/office/drawing/2014/main" id="{605E5163-2B4F-417D-A984-C2E140773869}"/>
              </a:ext>
            </a:extLst>
          </p:cNvPr>
          <p:cNvSpPr>
            <a:spLocks/>
          </p:cNvSpPr>
          <p:nvPr/>
        </p:nvSpPr>
        <p:spPr bwMode="auto">
          <a:xfrm rot="21064990" flipH="1">
            <a:off x="3820935" y="1124502"/>
            <a:ext cx="1916073" cy="2055039"/>
          </a:xfrm>
          <a:custGeom>
            <a:avLst/>
            <a:gdLst>
              <a:gd name="T0" fmla="*/ 428 w 428"/>
              <a:gd name="T1" fmla="*/ 205 h 495"/>
              <a:gd name="T2" fmla="*/ 213 w 428"/>
              <a:gd name="T3" fmla="*/ 12 h 495"/>
              <a:gd name="T4" fmla="*/ 0 w 428"/>
              <a:gd name="T5" fmla="*/ 211 h 495"/>
              <a:gd name="T6" fmla="*/ 213 w 428"/>
              <a:gd name="T7" fmla="*/ 410 h 495"/>
              <a:gd name="T8" fmla="*/ 213 w 428"/>
              <a:gd name="T9" fmla="*/ 410 h 495"/>
              <a:gd name="T10" fmla="*/ 280 w 428"/>
              <a:gd name="T11" fmla="*/ 495 h 495"/>
              <a:gd name="T12" fmla="*/ 282 w 428"/>
              <a:gd name="T13" fmla="*/ 397 h 495"/>
              <a:gd name="T14" fmla="*/ 428 w 428"/>
              <a:gd name="T15" fmla="*/ 205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8" h="495">
                <a:moveTo>
                  <a:pt x="428" y="205"/>
                </a:moveTo>
                <a:cubicBezTo>
                  <a:pt x="428" y="95"/>
                  <a:pt x="368" y="28"/>
                  <a:pt x="213" y="12"/>
                </a:cubicBezTo>
                <a:cubicBezTo>
                  <a:pt x="96" y="0"/>
                  <a:pt x="0" y="101"/>
                  <a:pt x="0" y="211"/>
                </a:cubicBezTo>
                <a:cubicBezTo>
                  <a:pt x="0" y="321"/>
                  <a:pt x="96" y="420"/>
                  <a:pt x="213" y="410"/>
                </a:cubicBezTo>
                <a:cubicBezTo>
                  <a:pt x="213" y="410"/>
                  <a:pt x="213" y="410"/>
                  <a:pt x="213" y="410"/>
                </a:cubicBezTo>
                <a:cubicBezTo>
                  <a:pt x="233" y="444"/>
                  <a:pt x="256" y="475"/>
                  <a:pt x="280" y="495"/>
                </a:cubicBezTo>
                <a:cubicBezTo>
                  <a:pt x="277" y="464"/>
                  <a:pt x="277" y="433"/>
                  <a:pt x="282" y="397"/>
                </a:cubicBezTo>
                <a:cubicBezTo>
                  <a:pt x="378" y="368"/>
                  <a:pt x="428" y="296"/>
                  <a:pt x="428" y="205"/>
                </a:cubicBezTo>
                <a:close/>
              </a:path>
            </a:pathLst>
          </a:cu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="" xmlns:a16="http://schemas.microsoft.com/office/drawing/2014/main" id="{9A5E763E-7525-43BD-8E7A-ADD40A69091B}"/>
              </a:ext>
            </a:extLst>
          </p:cNvPr>
          <p:cNvSpPr>
            <a:spLocks/>
          </p:cNvSpPr>
          <p:nvPr/>
        </p:nvSpPr>
        <p:spPr bwMode="auto">
          <a:xfrm rot="20266849">
            <a:off x="7122160" y="1251503"/>
            <a:ext cx="1895757" cy="1499559"/>
          </a:xfrm>
          <a:custGeom>
            <a:avLst/>
            <a:gdLst>
              <a:gd name="T0" fmla="*/ 232 w 458"/>
              <a:gd name="T1" fmla="*/ 0 h 408"/>
              <a:gd name="T2" fmla="*/ 15 w 458"/>
              <a:gd name="T3" fmla="*/ 178 h 408"/>
              <a:gd name="T4" fmla="*/ 62 w 458"/>
              <a:gd name="T5" fmla="*/ 315 h 408"/>
              <a:gd name="T6" fmla="*/ 0 w 458"/>
              <a:gd name="T7" fmla="*/ 377 h 408"/>
              <a:gd name="T8" fmla="*/ 113 w 458"/>
              <a:gd name="T9" fmla="*/ 367 h 408"/>
              <a:gd name="T10" fmla="*/ 232 w 458"/>
              <a:gd name="T11" fmla="*/ 408 h 408"/>
              <a:gd name="T12" fmla="*/ 458 w 458"/>
              <a:gd name="T13" fmla="*/ 225 h 408"/>
              <a:gd name="T14" fmla="*/ 232 w 458"/>
              <a:gd name="T15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8" h="408">
                <a:moveTo>
                  <a:pt x="232" y="0"/>
                </a:moveTo>
                <a:cubicBezTo>
                  <a:pt x="111" y="0"/>
                  <a:pt x="15" y="65"/>
                  <a:pt x="15" y="178"/>
                </a:cubicBezTo>
                <a:cubicBezTo>
                  <a:pt x="15" y="226"/>
                  <a:pt x="33" y="275"/>
                  <a:pt x="62" y="315"/>
                </a:cubicBezTo>
                <a:cubicBezTo>
                  <a:pt x="45" y="340"/>
                  <a:pt x="22" y="363"/>
                  <a:pt x="0" y="377"/>
                </a:cubicBezTo>
                <a:cubicBezTo>
                  <a:pt x="31" y="382"/>
                  <a:pt x="77" y="375"/>
                  <a:pt x="113" y="367"/>
                </a:cubicBezTo>
                <a:cubicBezTo>
                  <a:pt x="147" y="392"/>
                  <a:pt x="188" y="408"/>
                  <a:pt x="232" y="408"/>
                </a:cubicBezTo>
                <a:cubicBezTo>
                  <a:pt x="353" y="408"/>
                  <a:pt x="458" y="337"/>
                  <a:pt x="458" y="225"/>
                </a:cubicBezTo>
                <a:cubicBezTo>
                  <a:pt x="458" y="112"/>
                  <a:pt x="353" y="0"/>
                  <a:pt x="232" y="0"/>
                </a:cubicBezTo>
                <a:close/>
              </a:path>
            </a:pathLst>
          </a:cu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10">
            <a:extLst>
              <a:ext uri="{FF2B5EF4-FFF2-40B4-BE49-F238E27FC236}">
                <a16:creationId xmlns="" xmlns:a16="http://schemas.microsoft.com/office/drawing/2014/main" id="{52B0E211-CFB3-4907-94FE-D1FA63612C5C}"/>
              </a:ext>
            </a:extLst>
          </p:cNvPr>
          <p:cNvSpPr>
            <a:spLocks/>
          </p:cNvSpPr>
          <p:nvPr/>
        </p:nvSpPr>
        <p:spPr bwMode="auto">
          <a:xfrm rot="373509">
            <a:off x="5461629" y="1202681"/>
            <a:ext cx="1922447" cy="2031028"/>
          </a:xfrm>
          <a:custGeom>
            <a:avLst/>
            <a:gdLst>
              <a:gd name="T0" fmla="*/ 203 w 405"/>
              <a:gd name="T1" fmla="*/ 0 h 461"/>
              <a:gd name="T2" fmla="*/ 0 w 405"/>
              <a:gd name="T3" fmla="*/ 189 h 461"/>
              <a:gd name="T4" fmla="*/ 118 w 405"/>
              <a:gd name="T5" fmla="*/ 361 h 461"/>
              <a:gd name="T6" fmla="*/ 108 w 405"/>
              <a:gd name="T7" fmla="*/ 461 h 461"/>
              <a:gd name="T8" fmla="*/ 197 w 405"/>
              <a:gd name="T9" fmla="*/ 378 h 461"/>
              <a:gd name="T10" fmla="*/ 203 w 405"/>
              <a:gd name="T11" fmla="*/ 378 h 461"/>
              <a:gd name="T12" fmla="*/ 405 w 405"/>
              <a:gd name="T13" fmla="*/ 189 h 461"/>
              <a:gd name="T14" fmla="*/ 203 w 405"/>
              <a:gd name="T15" fmla="*/ 0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5" h="461">
                <a:moveTo>
                  <a:pt x="203" y="0"/>
                </a:moveTo>
                <a:cubicBezTo>
                  <a:pt x="91" y="0"/>
                  <a:pt x="0" y="85"/>
                  <a:pt x="0" y="189"/>
                </a:cubicBezTo>
                <a:cubicBezTo>
                  <a:pt x="0" y="265"/>
                  <a:pt x="49" y="331"/>
                  <a:pt x="118" y="361"/>
                </a:cubicBezTo>
                <a:cubicBezTo>
                  <a:pt x="121" y="394"/>
                  <a:pt x="117" y="431"/>
                  <a:pt x="108" y="461"/>
                </a:cubicBezTo>
                <a:cubicBezTo>
                  <a:pt x="137" y="445"/>
                  <a:pt x="172" y="407"/>
                  <a:pt x="197" y="378"/>
                </a:cubicBezTo>
                <a:cubicBezTo>
                  <a:pt x="199" y="378"/>
                  <a:pt x="201" y="378"/>
                  <a:pt x="203" y="378"/>
                </a:cubicBezTo>
                <a:cubicBezTo>
                  <a:pt x="314" y="378"/>
                  <a:pt x="405" y="293"/>
                  <a:pt x="405" y="189"/>
                </a:cubicBezTo>
                <a:cubicBezTo>
                  <a:pt x="405" y="85"/>
                  <a:pt x="314" y="0"/>
                  <a:pt x="203" y="0"/>
                </a:cubicBezTo>
                <a:close/>
              </a:path>
            </a:pathLst>
          </a:cu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B3624DD-DC72-4D29-B823-4FF8F8FA6612}"/>
              </a:ext>
            </a:extLst>
          </p:cNvPr>
          <p:cNvSpPr txBox="1"/>
          <p:nvPr/>
        </p:nvSpPr>
        <p:spPr>
          <a:xfrm>
            <a:off x="2413589" y="1628801"/>
            <a:ext cx="1611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3"/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taka</a:t>
            </a: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886B989-23A4-4136-8CF3-5AB0701CE667}"/>
              </a:ext>
            </a:extLst>
          </p:cNvPr>
          <p:cNvSpPr txBox="1"/>
          <p:nvPr/>
        </p:nvSpPr>
        <p:spPr>
          <a:xfrm>
            <a:off x="594209" y="1628801"/>
            <a:ext cx="1300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3"/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shoti</a:t>
            </a: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BAC8496-A443-448B-B912-053033D343A2}"/>
              </a:ext>
            </a:extLst>
          </p:cNvPr>
          <p:cNvSpPr txBox="1"/>
          <p:nvPr/>
        </p:nvSpPr>
        <p:spPr>
          <a:xfrm>
            <a:off x="4020458" y="1657734"/>
            <a:ext cx="1584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3"/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gavora</a:t>
            </a: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D54B0AB-5B3E-4B63-8BDF-F0E8C2478350}"/>
              </a:ext>
            </a:extLst>
          </p:cNvPr>
          <p:cNvSpPr txBox="1"/>
          <p:nvPr/>
        </p:nvSpPr>
        <p:spPr>
          <a:xfrm>
            <a:off x="5936594" y="1628801"/>
            <a:ext cx="1120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3"/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inak</a:t>
            </a: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2872568-619C-460F-A7ED-B5E6DADAB605}"/>
              </a:ext>
            </a:extLst>
          </p:cNvPr>
          <p:cNvSpPr txBox="1"/>
          <p:nvPr/>
        </p:nvSpPr>
        <p:spPr>
          <a:xfrm>
            <a:off x="7577989" y="1604913"/>
            <a:ext cx="15916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3"/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kevotti</a:t>
            </a: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4">
            <a:extLst>
              <a:ext uri="{FF2B5EF4-FFF2-40B4-BE49-F238E27FC236}">
                <a16:creationId xmlns="" xmlns:a16="http://schemas.microsoft.com/office/drawing/2014/main" id="{9CA17846-151C-4867-A43B-DECD3F80DB4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894971" y="3257467"/>
            <a:ext cx="663684" cy="1317464"/>
            <a:chOff x="1506" y="3505"/>
            <a:chExt cx="871" cy="1729"/>
          </a:xfrm>
          <a:solidFill>
            <a:schemeClr val="accent1"/>
          </a:solidFill>
        </p:grpSpPr>
        <p:sp>
          <p:nvSpPr>
            <p:cNvPr id="16" name="Freeform 5">
              <a:extLst>
                <a:ext uri="{FF2B5EF4-FFF2-40B4-BE49-F238E27FC236}">
                  <a16:creationId xmlns="" xmlns:a16="http://schemas.microsoft.com/office/drawing/2014/main" id="{E32BDC79-14C8-4EE1-B9E4-E34C6E863E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="" xmlns:a16="http://schemas.microsoft.com/office/drawing/2014/main" id="{8CE8B122-D7FD-4808-9478-D320DFF353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="" xmlns:a16="http://schemas.microsoft.com/office/drawing/2014/main" id="{DBD3B164-A542-4B0F-8F64-59FFBD4EE91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546787" y="3257469"/>
            <a:ext cx="663684" cy="1317464"/>
            <a:chOff x="1506" y="3505"/>
            <a:chExt cx="871" cy="1729"/>
          </a:xfrm>
          <a:solidFill>
            <a:schemeClr val="accent4"/>
          </a:solidFill>
        </p:grpSpPr>
        <p:sp>
          <p:nvSpPr>
            <p:cNvPr id="19" name="Freeform 5">
              <a:extLst>
                <a:ext uri="{FF2B5EF4-FFF2-40B4-BE49-F238E27FC236}">
                  <a16:creationId xmlns="" xmlns:a16="http://schemas.microsoft.com/office/drawing/2014/main" id="{FBAEA30C-A037-4953-9A81-31EB086E77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6">
              <a:extLst>
                <a:ext uri="{FF2B5EF4-FFF2-40B4-BE49-F238E27FC236}">
                  <a16:creationId xmlns="" xmlns:a16="http://schemas.microsoft.com/office/drawing/2014/main" id="{04D8AF80-A24F-4214-B272-A48649AE67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4">
            <a:extLst>
              <a:ext uri="{FF2B5EF4-FFF2-40B4-BE49-F238E27FC236}">
                <a16:creationId xmlns="" xmlns:a16="http://schemas.microsoft.com/office/drawing/2014/main" id="{04A454F0-04B0-4AA8-A711-320D37B2A53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72693" y="3257469"/>
            <a:ext cx="663684" cy="1317464"/>
            <a:chOff x="1506" y="3505"/>
            <a:chExt cx="871" cy="1729"/>
          </a:xfrm>
          <a:solidFill>
            <a:schemeClr val="accent5"/>
          </a:solidFill>
        </p:grpSpPr>
        <p:sp>
          <p:nvSpPr>
            <p:cNvPr id="22" name="Freeform 5">
              <a:extLst>
                <a:ext uri="{FF2B5EF4-FFF2-40B4-BE49-F238E27FC236}">
                  <a16:creationId xmlns="" xmlns:a16="http://schemas.microsoft.com/office/drawing/2014/main" id="{A6EAD0EB-4F1C-4797-B1E8-46D128A63D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6">
              <a:extLst>
                <a:ext uri="{FF2B5EF4-FFF2-40B4-BE49-F238E27FC236}">
                  <a16:creationId xmlns="" xmlns:a16="http://schemas.microsoft.com/office/drawing/2014/main" id="{D4BC25E2-BE7B-4DA9-8D36-9347E13B7A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4">
            <a:extLst>
              <a:ext uri="{FF2B5EF4-FFF2-40B4-BE49-F238E27FC236}">
                <a16:creationId xmlns="" xmlns:a16="http://schemas.microsoft.com/office/drawing/2014/main" id="{F5A5B162-B0A2-47C9-8701-E2279CBDF38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98601" y="3257469"/>
            <a:ext cx="663684" cy="1317464"/>
            <a:chOff x="1506" y="3505"/>
            <a:chExt cx="871" cy="1729"/>
          </a:xfrm>
          <a:solidFill>
            <a:schemeClr val="accent6"/>
          </a:solidFill>
        </p:grpSpPr>
        <p:sp>
          <p:nvSpPr>
            <p:cNvPr id="25" name="Freeform 5">
              <a:extLst>
                <a:ext uri="{FF2B5EF4-FFF2-40B4-BE49-F238E27FC236}">
                  <a16:creationId xmlns="" xmlns:a16="http://schemas.microsoft.com/office/drawing/2014/main" id="{F9D330F1-CFBA-4882-B413-B4D778FDF4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="" xmlns:a16="http://schemas.microsoft.com/office/drawing/2014/main" id="{97534BF9-2094-4C00-8907-BE03121512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="" xmlns:a16="http://schemas.microsoft.com/office/drawing/2014/main" id="{1F8AD159-6F87-4302-849D-5DA5FB6C7E7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50412" y="3257467"/>
            <a:ext cx="663684" cy="1317464"/>
            <a:chOff x="1506" y="3505"/>
            <a:chExt cx="871" cy="1729"/>
          </a:xfrm>
          <a:solidFill>
            <a:schemeClr val="bg2"/>
          </a:solidFill>
        </p:grpSpPr>
        <p:sp>
          <p:nvSpPr>
            <p:cNvPr id="28" name="Freeform 5">
              <a:extLst>
                <a:ext uri="{FF2B5EF4-FFF2-40B4-BE49-F238E27FC236}">
                  <a16:creationId xmlns="" xmlns:a16="http://schemas.microsoft.com/office/drawing/2014/main" id="{C0D117F7-6F40-4E9B-897C-292F3E2FAF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6">
              <a:extLst>
                <a:ext uri="{FF2B5EF4-FFF2-40B4-BE49-F238E27FC236}">
                  <a16:creationId xmlns="" xmlns:a16="http://schemas.microsoft.com/office/drawing/2014/main" id="{11A1E254-D3BE-4963-AF98-895191A154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4">
            <a:extLst>
              <a:ext uri="{FF2B5EF4-FFF2-40B4-BE49-F238E27FC236}">
                <a16:creationId xmlns="" xmlns:a16="http://schemas.microsoft.com/office/drawing/2014/main" id="{FF2E5B8B-4983-4AA0-A5E7-E6F1185C828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24507" y="3257469"/>
            <a:ext cx="663684" cy="1317464"/>
            <a:chOff x="1506" y="3505"/>
            <a:chExt cx="871" cy="1729"/>
          </a:xfrm>
          <a:solidFill>
            <a:schemeClr val="tx2"/>
          </a:solidFill>
        </p:grpSpPr>
        <p:sp>
          <p:nvSpPr>
            <p:cNvPr id="31" name="Freeform 5">
              <a:extLst>
                <a:ext uri="{FF2B5EF4-FFF2-40B4-BE49-F238E27FC236}">
                  <a16:creationId xmlns="" xmlns:a16="http://schemas.microsoft.com/office/drawing/2014/main" id="{C81578E0-EB4E-44EE-9D85-5D013433A1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="" xmlns:a16="http://schemas.microsoft.com/office/drawing/2014/main" id="{0DF53F21-8F3C-4873-87E6-C274F198BB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4">
            <a:extLst>
              <a:ext uri="{FF2B5EF4-FFF2-40B4-BE49-F238E27FC236}">
                <a16:creationId xmlns="" xmlns:a16="http://schemas.microsoft.com/office/drawing/2014/main" id="{C2F703E9-531C-47F7-909B-5DA5DFE630F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720881" y="3257469"/>
            <a:ext cx="663684" cy="1317464"/>
            <a:chOff x="1506" y="3505"/>
            <a:chExt cx="871" cy="1729"/>
          </a:xfrm>
          <a:solidFill>
            <a:schemeClr val="accent2"/>
          </a:solidFill>
        </p:grpSpPr>
        <p:sp>
          <p:nvSpPr>
            <p:cNvPr id="34" name="Freeform 5">
              <a:extLst>
                <a:ext uri="{FF2B5EF4-FFF2-40B4-BE49-F238E27FC236}">
                  <a16:creationId xmlns="" xmlns:a16="http://schemas.microsoft.com/office/drawing/2014/main" id="{0BDC17BE-59C8-4A9B-8AC0-A56859B184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6">
              <a:extLst>
                <a:ext uri="{FF2B5EF4-FFF2-40B4-BE49-F238E27FC236}">
                  <a16:creationId xmlns="" xmlns:a16="http://schemas.microsoft.com/office/drawing/2014/main" id="{2BD61CA1-429A-478C-BB27-3BA68F8668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749251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Iboralar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64159" y="1142502"/>
            <a:ext cx="4924109" cy="3693319"/>
          </a:xfrm>
        </p:spPr>
        <p:txBody>
          <a:bodyPr/>
          <a:lstStyle/>
          <a:p>
            <a:r>
              <a:rPr lang="ru-RU" sz="2600" dirty="0" smtClean="0">
                <a:solidFill>
                  <a:schemeClr val="tx1"/>
                </a:solidFill>
              </a:rPr>
              <a:t>     </a:t>
            </a:r>
            <a:r>
              <a:rPr lang="en-US" sz="2600" dirty="0" err="1" smtClean="0">
                <a:solidFill>
                  <a:schemeClr val="tx1"/>
                </a:solidFill>
              </a:rPr>
              <a:t>Ma’nosi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bir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so‘zga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teng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keladigan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so‘zlar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birikmasi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yoki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gaplar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ibora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deyiladi</a:t>
            </a:r>
            <a:r>
              <a:rPr lang="en-US" sz="2600" dirty="0">
                <a:solidFill>
                  <a:schemeClr val="tx1"/>
                </a:solidFill>
              </a:rPr>
              <a:t>. </a:t>
            </a:r>
            <a:r>
              <a:rPr lang="en-US" sz="2600" dirty="0" err="1">
                <a:solidFill>
                  <a:schemeClr val="tx1"/>
                </a:solidFill>
              </a:rPr>
              <a:t>Masalan</a:t>
            </a:r>
            <a:r>
              <a:rPr lang="en-US" sz="2600" dirty="0">
                <a:solidFill>
                  <a:schemeClr val="tx1"/>
                </a:solidFill>
              </a:rPr>
              <a:t>: </a:t>
            </a:r>
            <a:r>
              <a:rPr lang="en-US" sz="2600" dirty="0" err="1">
                <a:solidFill>
                  <a:schemeClr val="tx1"/>
                </a:solidFill>
              </a:rPr>
              <a:t>dimog‘i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chog</a:t>
            </a:r>
            <a:r>
              <a:rPr lang="en-US" sz="2600" dirty="0">
                <a:solidFill>
                  <a:schemeClr val="tx1"/>
                </a:solidFill>
              </a:rPr>
              <a:t>‘ </a:t>
            </a:r>
            <a:r>
              <a:rPr lang="en-US" sz="2600" dirty="0" err="1">
                <a:solidFill>
                  <a:schemeClr val="tx1"/>
                </a:solidFill>
              </a:rPr>
              <a:t>bo‘ldi</a:t>
            </a:r>
            <a:r>
              <a:rPr lang="en-US" sz="2600" dirty="0">
                <a:solidFill>
                  <a:schemeClr val="tx1"/>
                </a:solidFill>
              </a:rPr>
              <a:t> (</a:t>
            </a:r>
            <a:r>
              <a:rPr lang="en-US" sz="2600" dirty="0" err="1">
                <a:solidFill>
                  <a:schemeClr val="tx1"/>
                </a:solidFill>
              </a:rPr>
              <a:t>xursand</a:t>
            </a:r>
            <a:r>
              <a:rPr lang="en-US" sz="2600" dirty="0">
                <a:solidFill>
                  <a:schemeClr val="tx1"/>
                </a:solidFill>
              </a:rPr>
              <a:t>), </a:t>
            </a:r>
            <a:r>
              <a:rPr lang="en-US" sz="2600" dirty="0" err="1">
                <a:solidFill>
                  <a:schemeClr val="tx1"/>
                </a:solidFill>
              </a:rPr>
              <a:t>yuzini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yerga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qaratmoq</a:t>
            </a:r>
            <a:r>
              <a:rPr lang="en-US" sz="2600" dirty="0">
                <a:solidFill>
                  <a:schemeClr val="tx1"/>
                </a:solidFill>
              </a:rPr>
              <a:t> (</a:t>
            </a:r>
            <a:r>
              <a:rPr lang="en-US" sz="2600" dirty="0" err="1">
                <a:solidFill>
                  <a:schemeClr val="tx1"/>
                </a:solidFill>
              </a:rPr>
              <a:t>uyaltirmoq</a:t>
            </a:r>
            <a:r>
              <a:rPr lang="en-US" sz="2600" dirty="0">
                <a:solidFill>
                  <a:schemeClr val="tx1"/>
                </a:solidFill>
              </a:rPr>
              <a:t>), </a:t>
            </a:r>
            <a:r>
              <a:rPr lang="en-US" sz="2600" dirty="0" err="1">
                <a:solidFill>
                  <a:schemeClr val="tx1"/>
                </a:solidFill>
              </a:rPr>
              <a:t>qo‘li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baland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kelmoq</a:t>
            </a:r>
            <a:r>
              <a:rPr lang="en-US" sz="2600" dirty="0">
                <a:solidFill>
                  <a:schemeClr val="tx1"/>
                </a:solidFill>
              </a:rPr>
              <a:t> (</a:t>
            </a:r>
            <a:r>
              <a:rPr lang="en-US" sz="2600" dirty="0" err="1">
                <a:solidFill>
                  <a:schemeClr val="tx1"/>
                </a:solidFill>
              </a:rPr>
              <a:t>g‘olib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chiqmoq</a:t>
            </a:r>
            <a:r>
              <a:rPr lang="en-US" sz="2600" dirty="0">
                <a:solidFill>
                  <a:schemeClr val="tx1"/>
                </a:solidFill>
              </a:rPr>
              <a:t>) </a:t>
            </a:r>
            <a:r>
              <a:rPr lang="en-US" sz="2600" dirty="0" err="1">
                <a:solidFill>
                  <a:schemeClr val="tx1"/>
                </a:solidFill>
              </a:rPr>
              <a:t>va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h.k</a:t>
            </a:r>
            <a:r>
              <a:rPr lang="en-US" sz="2600" dirty="0">
                <a:solidFill>
                  <a:schemeClr val="tx1"/>
                </a:solidFill>
              </a:rPr>
              <a:t>.    </a:t>
            </a:r>
            <a:r>
              <a:rPr lang="en-US" sz="2600" dirty="0" err="1">
                <a:solidFill>
                  <a:schemeClr val="tx1"/>
                </a:solidFill>
              </a:rPr>
              <a:t>Iboralar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nutqni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ta’sirchan</a:t>
            </a:r>
            <a:r>
              <a:rPr lang="en-US" sz="2600" dirty="0">
                <a:solidFill>
                  <a:schemeClr val="tx1"/>
                </a:solidFill>
              </a:rPr>
              <a:t>, </a:t>
            </a:r>
            <a:r>
              <a:rPr lang="en-US" sz="2600" dirty="0" err="1">
                <a:solidFill>
                  <a:schemeClr val="tx1"/>
                </a:solidFill>
              </a:rPr>
              <a:t>jozibali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qiladi</a:t>
            </a:r>
            <a:r>
              <a:rPr lang="en-US" sz="2600" dirty="0">
                <a:solidFill>
                  <a:schemeClr val="tx1"/>
                </a:solidFill>
              </a:rPr>
              <a:t>. 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269" y="1079818"/>
            <a:ext cx="1436051" cy="1056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D8CA9B62-269C-4537-9482-4F3850F38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835" y="1079818"/>
            <a:ext cx="1371326" cy="1056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FDE19A2B-8410-4F35-932F-C54F7357D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055" y="2407920"/>
            <a:ext cx="1450309" cy="128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E6975722-ECBE-4DF5-987F-50FF96D7C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545" y="2270345"/>
            <a:ext cx="1217616" cy="1425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2803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5715</TotalTime>
  <Words>490</Words>
  <Application>Microsoft Office PowerPoint</Application>
  <PresentationFormat>Экран (16:9)</PresentationFormat>
  <Paragraphs>85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1_Office Theme</vt:lpstr>
      <vt:lpstr>Тема Office</vt:lpstr>
      <vt:lpstr>3_Office Theme</vt:lpstr>
      <vt:lpstr>4_Office Theme</vt:lpstr>
      <vt:lpstr>5_Office Theme</vt:lpstr>
      <vt:lpstr>ONA TILI</vt:lpstr>
      <vt:lpstr>Презентация PowerPoint</vt:lpstr>
      <vt:lpstr>Bir ma’noli va ko‘p ma’noli so‘zlar</vt:lpstr>
      <vt:lpstr>So‘z ma’nosi qanday ko‘chiriladi?</vt:lpstr>
      <vt:lpstr>Презентация PowerPoint</vt:lpstr>
      <vt:lpstr>Eskirgan va yangi so‘zlar</vt:lpstr>
      <vt:lpstr>Atamalar</vt:lpstr>
      <vt:lpstr>Shevaga xos so‘zlar</vt:lpstr>
      <vt:lpstr>Iboralar</vt:lpstr>
      <vt:lpstr>24- mashq</vt:lpstr>
      <vt:lpstr>28- mashq</vt:lpstr>
      <vt:lpstr>Mustaqil bajarish uchun topshiriq: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 Windows</cp:lastModifiedBy>
  <cp:revision>527</cp:revision>
  <cp:lastPrinted>2020-08-26T14:49:45Z</cp:lastPrinted>
  <dcterms:created xsi:type="dcterms:W3CDTF">2020-04-11T16:25:36Z</dcterms:created>
  <dcterms:modified xsi:type="dcterms:W3CDTF">2020-09-07T05:33:26Z</dcterms:modified>
</cp:coreProperties>
</file>