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258" r:id="rId4"/>
    <p:sldId id="259" r:id="rId5"/>
    <p:sldId id="262" r:id="rId6"/>
    <p:sldId id="263" r:id="rId7"/>
    <p:sldId id="264" r:id="rId8"/>
    <p:sldId id="265" r:id="rId9"/>
    <p:sldId id="266" r:id="rId10"/>
    <p:sldId id="267" r:id="rId11"/>
    <p:sldId id="268" r:id="rId12"/>
    <p:sldId id="260" r:id="rId13"/>
    <p:sldId id="261"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C17C7-CDBB-42A2-8B74-466B314499D9}" type="datetimeFigureOut">
              <a:rPr lang="ru-RU" smtClean="0"/>
              <a:t>03.10.2020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92D6E-5165-4E9E-BCBC-D2D7FC724482}" type="slidenum">
              <a:rPr lang="ru-RU" smtClean="0"/>
              <a:t>‹#›</a:t>
            </a:fld>
            <a:endParaRPr lang="ru-RU"/>
          </a:p>
        </p:txBody>
      </p:sp>
    </p:spTree>
    <p:extLst>
      <p:ext uri="{BB962C8B-B14F-4D97-AF65-F5344CB8AC3E}">
        <p14:creationId xmlns:p14="http://schemas.microsoft.com/office/powerpoint/2010/main" val="1117235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F92D6E-5165-4E9E-BCBC-D2D7FC724482}" type="slidenum">
              <a:rPr lang="ru-RU" smtClean="0"/>
              <a:t>4</a:t>
            </a:fld>
            <a:endParaRPr lang="ru-RU"/>
          </a:p>
        </p:txBody>
      </p:sp>
    </p:spTree>
    <p:extLst>
      <p:ext uri="{BB962C8B-B14F-4D97-AF65-F5344CB8AC3E}">
        <p14:creationId xmlns:p14="http://schemas.microsoft.com/office/powerpoint/2010/main" val="39951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FA8630-0FC3-4B10-8381-3606E4CED489}" type="datetimeFigureOut">
              <a:rPr lang="ru-RU" smtClean="0">
                <a:solidFill>
                  <a:prstClr val="black">
                    <a:tint val="75000"/>
                  </a:prstClr>
                </a:solidFill>
              </a:rPr>
              <a:pPr/>
              <a:t>03.10.2020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80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FA8630-0FC3-4B10-8381-3606E4CED489}" type="datetimeFigureOut">
              <a:rPr lang="ru-RU" smtClean="0">
                <a:solidFill>
                  <a:prstClr val="black">
                    <a:tint val="75000"/>
                  </a:prstClr>
                </a:solidFill>
              </a:rPr>
              <a:pPr/>
              <a:t>03.10.2020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5810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FA8630-0FC3-4B10-8381-3606E4CED489}" type="datetimeFigureOut">
              <a:rPr lang="ru-RU" smtClean="0">
                <a:solidFill>
                  <a:prstClr val="black">
                    <a:tint val="75000"/>
                  </a:prstClr>
                </a:solidFill>
              </a:rPr>
              <a:pPr/>
              <a:t>03.10.2020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3367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3215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9788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39267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4811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0974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55041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071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3317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FA8630-0FC3-4B10-8381-3606E4CED489}" type="datetimeFigureOut">
              <a:rPr lang="ru-RU" smtClean="0">
                <a:solidFill>
                  <a:prstClr val="black">
                    <a:tint val="75000"/>
                  </a:prstClr>
                </a:solidFill>
              </a:rPr>
              <a:pPr/>
              <a:t>03.10.2020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70896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130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319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4212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FA8630-0FC3-4B10-8381-3606E4CED489}" type="datetimeFigureOut">
              <a:rPr lang="ru-RU" smtClean="0">
                <a:solidFill>
                  <a:prstClr val="black">
                    <a:tint val="75000"/>
                  </a:prstClr>
                </a:solidFill>
              </a:rPr>
              <a:pPr/>
              <a:t>03.10.2020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8978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FA8630-0FC3-4B10-8381-3606E4CED489}" type="datetimeFigureOut">
              <a:rPr lang="ru-RU" smtClean="0">
                <a:solidFill>
                  <a:prstClr val="black">
                    <a:tint val="75000"/>
                  </a:prstClr>
                </a:solidFill>
              </a:rPr>
              <a:pPr/>
              <a:t>03.10.2020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3448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FA8630-0FC3-4B10-8381-3606E4CED489}" type="datetimeFigureOut">
              <a:rPr lang="ru-RU" smtClean="0">
                <a:solidFill>
                  <a:prstClr val="black">
                    <a:tint val="75000"/>
                  </a:prstClr>
                </a:solidFill>
              </a:rPr>
              <a:pPr/>
              <a:t>03.10.2020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1471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FA8630-0FC3-4B10-8381-3606E4CED489}" type="datetimeFigureOut">
              <a:rPr lang="ru-RU" smtClean="0">
                <a:solidFill>
                  <a:prstClr val="black">
                    <a:tint val="75000"/>
                  </a:prstClr>
                </a:solidFill>
              </a:rPr>
              <a:pPr/>
              <a:t>03.10.2020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210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FA8630-0FC3-4B10-8381-3606E4CED489}" type="datetimeFigureOut">
              <a:rPr lang="ru-RU" smtClean="0">
                <a:solidFill>
                  <a:prstClr val="black">
                    <a:tint val="75000"/>
                  </a:prstClr>
                </a:solidFill>
              </a:rPr>
              <a:pPr/>
              <a:t>03.10.2020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2405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FA8630-0FC3-4B10-8381-3606E4CED489}" type="datetimeFigureOut">
              <a:rPr lang="ru-RU" smtClean="0">
                <a:solidFill>
                  <a:prstClr val="black">
                    <a:tint val="75000"/>
                  </a:prstClr>
                </a:solidFill>
              </a:rPr>
              <a:pPr/>
              <a:t>03.10.2020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686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FA8630-0FC3-4B10-8381-3606E4CED489}" type="datetimeFigureOut">
              <a:rPr lang="ru-RU" smtClean="0">
                <a:solidFill>
                  <a:prstClr val="black">
                    <a:tint val="75000"/>
                  </a:prstClr>
                </a:solidFill>
              </a:rPr>
              <a:pPr/>
              <a:t>03.10.2020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182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A8630-0FC3-4B10-8381-3606E4CED489}" type="datetimeFigureOut">
              <a:rPr lang="ru-RU" smtClean="0">
                <a:solidFill>
                  <a:prstClr val="black">
                    <a:tint val="75000"/>
                  </a:prstClr>
                </a:solidFill>
              </a:rPr>
              <a:pPr/>
              <a:t>03.10.2020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ECD34-FC64-4416-A88E-3953270E935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6555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D246A-D6A5-4C74-85E4-2EBB5890F275}" type="datetimeFigureOut">
              <a:rPr lang="ru-RU" smtClean="0">
                <a:solidFill>
                  <a:prstClr val="black">
                    <a:tint val="75000"/>
                  </a:prstClr>
                </a:solidFill>
              </a:rPr>
              <a:pPr/>
              <a:t>03.10.2020</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69910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0062" y="1385889"/>
            <a:ext cx="11115675" cy="4829174"/>
          </a:xfrm>
          <a:ln w="57150" cap="rnd">
            <a:solidFill>
              <a:srgbClr val="7030A0"/>
            </a:solidFill>
            <a:miter lim="800000"/>
          </a:ln>
        </p:spPr>
        <p:txBody>
          <a:bodyPr>
            <a:normAutofit/>
          </a:bodyPr>
          <a:lstStyle/>
          <a:p>
            <a:endParaRPr lang="ru-RU" dirty="0" smtClean="0"/>
          </a:p>
          <a:p>
            <a:r>
              <a:rPr lang="de-DE" sz="4800" b="1" dirty="0" smtClean="0">
                <a:solidFill>
                  <a:srgbClr val="7030A0"/>
                </a:solidFill>
                <a:latin typeface="Arial" panose="020B0604020202020204" pitchFamily="34" charset="0"/>
                <a:cs typeface="Arial" panose="020B0604020202020204" pitchFamily="34" charset="0"/>
              </a:rPr>
              <a:t>Thema der Stunde:</a:t>
            </a:r>
          </a:p>
          <a:p>
            <a:r>
              <a:rPr lang="de-DE" sz="4800" b="1" dirty="0" smtClean="0">
                <a:solidFill>
                  <a:srgbClr val="0070C0"/>
                </a:solidFill>
                <a:latin typeface="Arial" panose="020B0604020202020204" pitchFamily="34" charset="0"/>
                <a:cs typeface="Arial" panose="020B0604020202020204" pitchFamily="34" charset="0"/>
              </a:rPr>
              <a:t>„Familienangehörige“</a:t>
            </a:r>
          </a:p>
          <a:p>
            <a:endParaRPr lang="de-DE" sz="4800" dirty="0" smtClean="0">
              <a:solidFill>
                <a:srgbClr val="0070C0"/>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stretch>
            <a:fillRect/>
          </a:stretch>
        </p:blipFill>
        <p:spPr>
          <a:xfrm>
            <a:off x="9515475" y="3120053"/>
            <a:ext cx="1985962" cy="2961434"/>
          </a:xfrm>
          <a:prstGeom prst="rect">
            <a:avLst/>
          </a:prstGeom>
        </p:spPr>
      </p:pic>
      <p:sp>
        <p:nvSpPr>
          <p:cNvPr id="8" name="Заголовок 1"/>
          <p:cNvSpPr txBox="1">
            <a:spLocks/>
          </p:cNvSpPr>
          <p:nvPr/>
        </p:nvSpPr>
        <p:spPr>
          <a:xfrm>
            <a:off x="0" y="17516"/>
            <a:ext cx="12192000" cy="1252313"/>
          </a:xfrm>
          <a:prstGeom prst="rect">
            <a:avLst/>
          </a:prstGeom>
          <a:solidFill>
            <a:srgbClr val="0070C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b="1" smtClean="0">
                <a:solidFill>
                  <a:schemeClr val="bg1"/>
                </a:solidFill>
                <a:latin typeface="Arial" panose="020B0604020202020204" pitchFamily="34" charset="0"/>
                <a:cs typeface="Arial" panose="020B0604020202020204" pitchFamily="34" charset="0"/>
              </a:rPr>
              <a:t>Deutsch</a:t>
            </a:r>
            <a:endParaRPr lang="ru-RU" b="1" dirty="0">
              <a:solidFill>
                <a:schemeClr val="bg1"/>
              </a:solidFill>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82" y="140708"/>
            <a:ext cx="1364098" cy="1005927"/>
          </a:xfrm>
          <a:prstGeom prst="rect">
            <a:avLst/>
          </a:prstGeom>
        </p:spPr>
      </p:pic>
      <p:sp>
        <p:nvSpPr>
          <p:cNvPr id="10" name="Прямоугольник 9"/>
          <p:cNvSpPr/>
          <p:nvPr/>
        </p:nvSpPr>
        <p:spPr>
          <a:xfrm>
            <a:off x="10248107" y="101447"/>
            <a:ext cx="1700212" cy="1060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prstClr val="white"/>
                </a:solidFill>
                <a:latin typeface="Arial" panose="020B0604020202020204" pitchFamily="34" charset="0"/>
                <a:cs typeface="Arial" panose="020B0604020202020204" pitchFamily="34" charset="0"/>
              </a:rPr>
              <a:t>6</a:t>
            </a:r>
            <a:r>
              <a:rPr lang="en-US" sz="3200" b="1" dirty="0" smtClean="0">
                <a:solidFill>
                  <a:prstClr val="white"/>
                </a:solidFill>
                <a:latin typeface="Arial" panose="020B0604020202020204" pitchFamily="34" charset="0"/>
                <a:cs typeface="Arial" panose="020B0604020202020204" pitchFamily="34" charset="0"/>
              </a:rPr>
              <a:t>. </a:t>
            </a:r>
            <a:r>
              <a:rPr lang="en-US" sz="3200" b="1" dirty="0" err="1" smtClean="0">
                <a:solidFill>
                  <a:prstClr val="white"/>
                </a:solidFill>
                <a:latin typeface="Arial" panose="020B0604020202020204" pitchFamily="34" charset="0"/>
                <a:cs typeface="Arial" panose="020B0604020202020204" pitchFamily="34" charset="0"/>
              </a:rPr>
              <a:t>Klasse</a:t>
            </a:r>
            <a:r>
              <a:rPr lang="ru-RU" sz="3200" b="1" dirty="0" smtClean="0">
                <a:solidFill>
                  <a:prstClr val="white"/>
                </a:solidFill>
                <a:latin typeface="Arial" panose="020B0604020202020204" pitchFamily="34" charset="0"/>
                <a:cs typeface="Arial" panose="020B0604020202020204" pitchFamily="34" charset="0"/>
              </a:rPr>
              <a:t> </a:t>
            </a:r>
            <a:endParaRPr lang="ru-RU" sz="32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463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2000" cy="763552"/>
          </a:xfrm>
          <a:solidFill>
            <a:srgbClr val="0070C0"/>
          </a:solidFill>
        </p:spPr>
        <p:txBody>
          <a:bodyPr>
            <a:noAutofit/>
          </a:bodyPr>
          <a:lstStyle/>
          <a:p>
            <a:r>
              <a:rPr lang="de-DE" sz="4500" b="1" dirty="0">
                <a:solidFill>
                  <a:schemeClr val="bg1"/>
                </a:solidFill>
                <a:latin typeface="Arial" panose="020B0604020202020204" pitchFamily="34" charset="0"/>
                <a:cs typeface="Arial" panose="020B0604020202020204" pitchFamily="34" charset="0"/>
              </a:rPr>
              <a:t>Wir </a:t>
            </a:r>
            <a:r>
              <a:rPr lang="de-DE" sz="4500" b="1" dirty="0" smtClean="0">
                <a:solidFill>
                  <a:schemeClr val="bg1"/>
                </a:solidFill>
                <a:latin typeface="Arial" panose="020B0604020202020204" pitchFamily="34" charset="0"/>
                <a:cs typeface="Arial" panose="020B0604020202020204" pitchFamily="34" charset="0"/>
              </a:rPr>
              <a:t>machen Übung</a:t>
            </a:r>
            <a:endParaRPr lang="ru-RU" sz="45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885371"/>
            <a:ext cx="11587162" cy="5772604"/>
          </a:xfrm>
          <a:ln w="57150">
            <a:solidFill>
              <a:srgbClr val="00B0F0"/>
            </a:solidFill>
          </a:ln>
        </p:spPr>
        <p:txBody>
          <a:bodyPr>
            <a:normAutofit fontScale="92500" lnSpcReduction="20000"/>
          </a:bodyPr>
          <a:lstStyle/>
          <a:p>
            <a:pPr algn="l">
              <a:lnSpc>
                <a:spcPct val="100000"/>
              </a:lnSpc>
              <a:spcBef>
                <a:spcPts val="0"/>
              </a:spcBef>
            </a:pPr>
            <a:r>
              <a:rPr lang="de-DE" sz="3500" b="1" dirty="0" smtClean="0">
                <a:latin typeface="Arial" panose="020B0604020202020204" pitchFamily="34" charset="0"/>
                <a:cs typeface="Arial" panose="020B0604020202020204" pitchFamily="34" charset="0"/>
              </a:rPr>
              <a:t>Finden Sie Entsprechungen zu den Definitionen!</a:t>
            </a:r>
          </a:p>
          <a:p>
            <a:pPr algn="l">
              <a:lnSpc>
                <a:spcPct val="110000"/>
              </a:lnSpc>
              <a:spcBef>
                <a:spcPts val="0"/>
              </a:spcBef>
            </a:pPr>
            <a:r>
              <a:rPr lang="de-DE" sz="3500" b="1" i="1" dirty="0" smtClean="0">
                <a:latin typeface="Arial" panose="020B0604020202020204" pitchFamily="34" charset="0"/>
                <a:cs typeface="Arial" panose="020B0604020202020204" pitchFamily="34" charset="0"/>
              </a:rPr>
              <a:t> </a:t>
            </a:r>
          </a:p>
          <a:p>
            <a:pPr algn="l">
              <a:lnSpc>
                <a:spcPct val="110000"/>
              </a:lnSpc>
              <a:spcBef>
                <a:spcPts val="0"/>
              </a:spcBef>
            </a:pPr>
            <a:r>
              <a:rPr lang="de-DE" sz="3500" b="1" i="1" dirty="0" smtClean="0">
                <a:latin typeface="Arial" panose="020B0604020202020204" pitchFamily="34" charset="0"/>
                <a:cs typeface="Arial" panose="020B0604020202020204" pitchFamily="34" charset="0"/>
              </a:rPr>
              <a:t>Die Eltern meiner Eltern –</a:t>
            </a:r>
          </a:p>
          <a:p>
            <a:pPr algn="l">
              <a:lnSpc>
                <a:spcPct val="110000"/>
              </a:lnSpc>
              <a:spcBef>
                <a:spcPts val="0"/>
              </a:spcBef>
            </a:pPr>
            <a:endParaRPr lang="de-DE" sz="3500" b="1" i="1" dirty="0" smtClean="0">
              <a:latin typeface="Arial" panose="020B0604020202020204" pitchFamily="34" charset="0"/>
              <a:cs typeface="Arial" panose="020B0604020202020204" pitchFamily="34" charset="0"/>
            </a:endParaRPr>
          </a:p>
          <a:p>
            <a:pPr algn="l">
              <a:lnSpc>
                <a:spcPct val="110000"/>
              </a:lnSpc>
              <a:spcBef>
                <a:spcPts val="0"/>
              </a:spcBef>
            </a:pPr>
            <a:r>
              <a:rPr lang="de-DE" sz="3500" b="1" i="1" dirty="0" smtClean="0">
                <a:latin typeface="Arial" panose="020B0604020202020204" pitchFamily="34" charset="0"/>
                <a:cs typeface="Arial" panose="020B0604020202020204" pitchFamily="34" charset="0"/>
              </a:rPr>
              <a:t> Die Schwester meines Vaters –</a:t>
            </a:r>
          </a:p>
          <a:p>
            <a:pPr algn="l">
              <a:lnSpc>
                <a:spcPct val="110000"/>
              </a:lnSpc>
              <a:spcBef>
                <a:spcPts val="0"/>
              </a:spcBef>
            </a:pPr>
            <a:endParaRPr lang="de-DE" sz="3500" b="1" i="1" dirty="0" smtClean="0">
              <a:latin typeface="Arial" panose="020B0604020202020204" pitchFamily="34" charset="0"/>
              <a:cs typeface="Arial" panose="020B0604020202020204" pitchFamily="34" charset="0"/>
            </a:endParaRPr>
          </a:p>
          <a:p>
            <a:pPr algn="l">
              <a:lnSpc>
                <a:spcPct val="110000"/>
              </a:lnSpc>
              <a:spcBef>
                <a:spcPts val="0"/>
              </a:spcBef>
            </a:pPr>
            <a:r>
              <a:rPr lang="de-DE" sz="3500" b="1" i="1" dirty="0" smtClean="0">
                <a:latin typeface="Arial" panose="020B0604020202020204" pitchFamily="34" charset="0"/>
                <a:cs typeface="Arial" panose="020B0604020202020204" pitchFamily="34" charset="0"/>
              </a:rPr>
              <a:t> Der Bruder meiner Mutter –</a:t>
            </a:r>
          </a:p>
          <a:p>
            <a:pPr algn="l">
              <a:lnSpc>
                <a:spcPct val="110000"/>
              </a:lnSpc>
              <a:spcBef>
                <a:spcPts val="0"/>
              </a:spcBef>
            </a:pPr>
            <a:endParaRPr lang="de-DE" sz="3500" b="1" i="1" dirty="0" smtClean="0">
              <a:latin typeface="Arial" panose="020B0604020202020204" pitchFamily="34" charset="0"/>
              <a:cs typeface="Arial" panose="020B0604020202020204" pitchFamily="34" charset="0"/>
            </a:endParaRPr>
          </a:p>
          <a:p>
            <a:pPr algn="l">
              <a:lnSpc>
                <a:spcPct val="110000"/>
              </a:lnSpc>
              <a:spcBef>
                <a:spcPts val="0"/>
              </a:spcBef>
            </a:pPr>
            <a:r>
              <a:rPr lang="de-DE" sz="3500" b="1" i="1" dirty="0" smtClean="0">
                <a:latin typeface="Arial" panose="020B0604020202020204" pitchFamily="34" charset="0"/>
                <a:cs typeface="Arial" panose="020B0604020202020204" pitchFamily="34" charset="0"/>
              </a:rPr>
              <a:t> Die Tochter meiner Schwester – </a:t>
            </a:r>
          </a:p>
          <a:p>
            <a:pPr algn="l">
              <a:lnSpc>
                <a:spcPct val="110000"/>
              </a:lnSpc>
              <a:spcBef>
                <a:spcPts val="0"/>
              </a:spcBef>
            </a:pPr>
            <a:endParaRPr lang="de-DE" sz="3000" b="1" i="1" dirty="0" smtClean="0">
              <a:latin typeface="Arial" panose="020B0604020202020204" pitchFamily="34" charset="0"/>
              <a:cs typeface="Arial" panose="020B0604020202020204" pitchFamily="34" charset="0"/>
            </a:endParaRPr>
          </a:p>
          <a:p>
            <a:pPr algn="l">
              <a:lnSpc>
                <a:spcPct val="160000"/>
              </a:lnSpc>
              <a:spcBef>
                <a:spcPts val="0"/>
              </a:spcBef>
            </a:pPr>
            <a:r>
              <a:rPr lang="de-DE" sz="3500" b="1" i="1" dirty="0" smtClean="0">
                <a:latin typeface="Arial" panose="020B0604020202020204" pitchFamily="34" charset="0"/>
                <a:cs typeface="Arial" panose="020B0604020202020204" pitchFamily="34" charset="0"/>
              </a:rPr>
              <a:t> Die Frau, die Kinder hat – </a:t>
            </a:r>
          </a:p>
          <a:p>
            <a:pPr algn="l">
              <a:lnSpc>
                <a:spcPct val="160000"/>
              </a:lnSpc>
              <a:spcBef>
                <a:spcPts val="0"/>
              </a:spcBef>
            </a:pPr>
            <a:r>
              <a:rPr lang="de-DE" sz="3500" b="1" i="1" dirty="0" smtClean="0">
                <a:latin typeface="Arial" panose="020B0604020202020204" pitchFamily="34" charset="0"/>
                <a:cs typeface="Arial" panose="020B0604020202020204" pitchFamily="34" charset="0"/>
              </a:rPr>
              <a:t> Der </a:t>
            </a:r>
            <a:r>
              <a:rPr lang="de-DE" sz="3500" b="1" i="1" dirty="0">
                <a:latin typeface="Arial" panose="020B0604020202020204" pitchFamily="34" charset="0"/>
                <a:cs typeface="Arial" panose="020B0604020202020204" pitchFamily="34" charset="0"/>
              </a:rPr>
              <a:t>Mann, der Enkelkinder hat –</a:t>
            </a:r>
          </a:p>
          <a:p>
            <a:pPr algn="l">
              <a:lnSpc>
                <a:spcPct val="100000"/>
              </a:lnSpc>
              <a:spcBef>
                <a:spcPts val="0"/>
              </a:spcBef>
            </a:pPr>
            <a:endParaRPr lang="de-DE" sz="3500" b="1" i="1" dirty="0" smtClean="0">
              <a:latin typeface="Arial" panose="020B0604020202020204" pitchFamily="34" charset="0"/>
              <a:cs typeface="Arial" panose="020B0604020202020204" pitchFamily="34" charset="0"/>
            </a:endParaRPr>
          </a:p>
        </p:txBody>
      </p:sp>
      <p:sp>
        <p:nvSpPr>
          <p:cNvPr id="2" name="Прямоугольник 1"/>
          <p:cNvSpPr/>
          <p:nvPr/>
        </p:nvSpPr>
        <p:spPr>
          <a:xfrm>
            <a:off x="6626722" y="2571102"/>
            <a:ext cx="1777025" cy="523220"/>
          </a:xfrm>
          <a:prstGeom prst="rect">
            <a:avLst/>
          </a:prstGeom>
          <a:noFill/>
        </p:spPr>
        <p:txBody>
          <a:bodyPr wrap="none" lIns="91440" tIns="45720" rIns="91440" bIns="45720">
            <a:spAutoFit/>
          </a:bodyPr>
          <a:lstStyle/>
          <a:p>
            <a:pPr algn="ctr"/>
            <a:r>
              <a:rPr lang="de-DE" sz="2800" b="1" cap="none" spc="0" dirty="0" smtClean="0">
                <a:ln w="0"/>
                <a:solidFill>
                  <a:srgbClr val="C00000"/>
                </a:solidFill>
                <a:latin typeface="Arial" panose="020B0604020202020204" pitchFamily="34" charset="0"/>
                <a:cs typeface="Arial" panose="020B0604020202020204" pitchFamily="34" charset="0"/>
              </a:rPr>
              <a:t>Die Tante</a:t>
            </a:r>
            <a:endParaRPr lang="ru-RU" sz="2800" b="1" cap="none" spc="0" dirty="0">
              <a:ln w="0"/>
              <a:solidFill>
                <a:srgbClr val="C00000"/>
              </a:solidFill>
              <a:latin typeface="Arial" panose="020B0604020202020204" pitchFamily="34" charset="0"/>
              <a:cs typeface="Arial" panose="020B0604020202020204" pitchFamily="34" charset="0"/>
            </a:endParaRPr>
          </a:p>
        </p:txBody>
      </p:sp>
      <p:sp>
        <p:nvSpPr>
          <p:cNvPr id="6" name="Прямоугольник 5"/>
          <p:cNvSpPr/>
          <p:nvPr/>
        </p:nvSpPr>
        <p:spPr>
          <a:xfrm>
            <a:off x="5551068" y="1676424"/>
            <a:ext cx="2680542" cy="523220"/>
          </a:xfrm>
          <a:prstGeom prst="rect">
            <a:avLst/>
          </a:prstGeom>
          <a:noFill/>
        </p:spPr>
        <p:txBody>
          <a:bodyPr wrap="none" lIns="91440" tIns="45720" rIns="91440" bIns="45720">
            <a:spAutoFit/>
          </a:bodyPr>
          <a:lstStyle/>
          <a:p>
            <a:pPr algn="ctr"/>
            <a:r>
              <a:rPr lang="de-DE" sz="2800" b="1" cap="none" spc="0" dirty="0" smtClean="0">
                <a:ln w="0"/>
                <a:solidFill>
                  <a:srgbClr val="C00000"/>
                </a:solidFill>
                <a:latin typeface="Arial" panose="020B0604020202020204" pitchFamily="34" charset="0"/>
                <a:cs typeface="Arial" panose="020B0604020202020204" pitchFamily="34" charset="0"/>
              </a:rPr>
              <a:t>Die Großeltern</a:t>
            </a:r>
            <a:endParaRPr lang="ru-RU" sz="2800" b="1" cap="none" spc="0" dirty="0">
              <a:ln w="0"/>
              <a:solidFill>
                <a:srgbClr val="C00000"/>
              </a:solidFill>
              <a:latin typeface="Arial" panose="020B0604020202020204" pitchFamily="34" charset="0"/>
              <a:cs typeface="Arial" panose="020B0604020202020204" pitchFamily="34" charset="0"/>
            </a:endParaRPr>
          </a:p>
        </p:txBody>
      </p:sp>
      <p:sp>
        <p:nvSpPr>
          <p:cNvPr id="7" name="Прямоугольник 6"/>
          <p:cNvSpPr/>
          <p:nvPr/>
        </p:nvSpPr>
        <p:spPr>
          <a:xfrm>
            <a:off x="5551068" y="5291227"/>
            <a:ext cx="1943161" cy="523220"/>
          </a:xfrm>
          <a:prstGeom prst="rect">
            <a:avLst/>
          </a:prstGeom>
          <a:noFill/>
        </p:spPr>
        <p:txBody>
          <a:bodyPr wrap="none" lIns="91440" tIns="45720" rIns="91440" bIns="45720">
            <a:spAutoFit/>
          </a:bodyPr>
          <a:lstStyle/>
          <a:p>
            <a:pPr algn="ctr"/>
            <a:r>
              <a:rPr lang="de-DE" sz="2800" b="1" cap="none" spc="0" dirty="0" smtClean="0">
                <a:ln w="0"/>
                <a:solidFill>
                  <a:srgbClr val="C00000"/>
                </a:solidFill>
                <a:latin typeface="Arial" panose="020B0604020202020204" pitchFamily="34" charset="0"/>
                <a:cs typeface="Arial" panose="020B0604020202020204" pitchFamily="34" charset="0"/>
              </a:rPr>
              <a:t>Die Mutter</a:t>
            </a:r>
            <a:endParaRPr lang="ru-RU" sz="2800" b="1" cap="none" spc="0" dirty="0">
              <a:ln w="0"/>
              <a:solidFill>
                <a:srgbClr val="C00000"/>
              </a:solidFill>
              <a:latin typeface="Arial" panose="020B0604020202020204" pitchFamily="34" charset="0"/>
              <a:cs typeface="Arial" panose="020B0604020202020204" pitchFamily="34" charset="0"/>
            </a:endParaRPr>
          </a:p>
        </p:txBody>
      </p:sp>
      <p:sp>
        <p:nvSpPr>
          <p:cNvPr id="8" name="Прямоугольник 7"/>
          <p:cNvSpPr/>
          <p:nvPr/>
        </p:nvSpPr>
        <p:spPr>
          <a:xfrm>
            <a:off x="5865833" y="3416429"/>
            <a:ext cx="1882247" cy="523220"/>
          </a:xfrm>
          <a:prstGeom prst="rect">
            <a:avLst/>
          </a:prstGeom>
          <a:noFill/>
        </p:spPr>
        <p:txBody>
          <a:bodyPr wrap="none" lIns="91440" tIns="45720" rIns="91440" bIns="45720">
            <a:spAutoFit/>
          </a:bodyPr>
          <a:lstStyle/>
          <a:p>
            <a:pPr algn="ctr"/>
            <a:r>
              <a:rPr lang="de-DE" sz="2800" b="1" cap="none" spc="0" dirty="0" smtClean="0">
                <a:ln w="0"/>
                <a:solidFill>
                  <a:srgbClr val="C00000"/>
                </a:solidFill>
                <a:latin typeface="Arial" panose="020B0604020202020204" pitchFamily="34" charset="0"/>
                <a:cs typeface="Arial" panose="020B0604020202020204" pitchFamily="34" charset="0"/>
              </a:rPr>
              <a:t>Der Onkel</a:t>
            </a:r>
            <a:endParaRPr lang="ru-RU" sz="2800" b="1" cap="none" spc="0" dirty="0">
              <a:ln w="0"/>
              <a:solidFill>
                <a:srgbClr val="C00000"/>
              </a:solidFill>
              <a:latin typeface="Arial" panose="020B0604020202020204" pitchFamily="34" charset="0"/>
              <a:cs typeface="Arial" panose="020B0604020202020204" pitchFamily="34" charset="0"/>
            </a:endParaRPr>
          </a:p>
        </p:txBody>
      </p:sp>
      <p:sp>
        <p:nvSpPr>
          <p:cNvPr id="9" name="Прямоугольник 8"/>
          <p:cNvSpPr/>
          <p:nvPr/>
        </p:nvSpPr>
        <p:spPr>
          <a:xfrm>
            <a:off x="6661660" y="4300663"/>
            <a:ext cx="1943161" cy="523220"/>
          </a:xfrm>
          <a:prstGeom prst="rect">
            <a:avLst/>
          </a:prstGeom>
          <a:noFill/>
        </p:spPr>
        <p:txBody>
          <a:bodyPr wrap="none" lIns="91440" tIns="45720" rIns="91440" bIns="45720">
            <a:spAutoFit/>
          </a:bodyPr>
          <a:lstStyle/>
          <a:p>
            <a:pPr algn="ctr"/>
            <a:r>
              <a:rPr lang="de-DE" sz="2800" b="1" cap="none" spc="0" dirty="0" smtClean="0">
                <a:ln w="0"/>
                <a:solidFill>
                  <a:srgbClr val="C00000"/>
                </a:solidFill>
                <a:latin typeface="Arial" panose="020B0604020202020204" pitchFamily="34" charset="0"/>
                <a:cs typeface="Arial" panose="020B0604020202020204" pitchFamily="34" charset="0"/>
              </a:rPr>
              <a:t>Die Nichte</a:t>
            </a:r>
            <a:endParaRPr lang="ru-RU" sz="2800" b="1" cap="none" spc="0" dirty="0">
              <a:ln w="0"/>
              <a:solidFill>
                <a:srgbClr val="C00000"/>
              </a:solidFill>
              <a:latin typeface="Arial" panose="020B0604020202020204" pitchFamily="34" charset="0"/>
              <a:cs typeface="Arial" panose="020B0604020202020204" pitchFamily="34" charset="0"/>
            </a:endParaRPr>
          </a:p>
        </p:txBody>
      </p:sp>
      <p:sp>
        <p:nvSpPr>
          <p:cNvPr id="10" name="Прямоугольник 9"/>
          <p:cNvSpPr/>
          <p:nvPr/>
        </p:nvSpPr>
        <p:spPr>
          <a:xfrm>
            <a:off x="6806956" y="6000831"/>
            <a:ext cx="2601994" cy="523220"/>
          </a:xfrm>
          <a:prstGeom prst="rect">
            <a:avLst/>
          </a:prstGeom>
          <a:noFill/>
        </p:spPr>
        <p:txBody>
          <a:bodyPr wrap="none" lIns="91440" tIns="45720" rIns="91440" bIns="45720">
            <a:spAutoFit/>
          </a:bodyPr>
          <a:lstStyle/>
          <a:p>
            <a:pPr algn="ctr"/>
            <a:r>
              <a:rPr lang="de-DE" sz="2800" b="1" cap="none" spc="0" dirty="0" smtClean="0">
                <a:ln w="0"/>
                <a:solidFill>
                  <a:srgbClr val="C00000"/>
                </a:solidFill>
                <a:latin typeface="Arial" panose="020B0604020202020204" pitchFamily="34" charset="0"/>
                <a:cs typeface="Arial" panose="020B0604020202020204" pitchFamily="34" charset="0"/>
              </a:rPr>
              <a:t>Der Großvater</a:t>
            </a:r>
            <a:endParaRPr lang="ru-RU" sz="2800" b="1" cap="none" spc="0" dirty="0">
              <a:ln w="0"/>
              <a:solidFill>
                <a:srgbClr val="C00000"/>
              </a:solidFill>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7852" y="1422521"/>
            <a:ext cx="3079179" cy="4444386"/>
          </a:xfrm>
          <a:prstGeom prst="rect">
            <a:avLst/>
          </a:prstGeom>
        </p:spPr>
      </p:pic>
    </p:spTree>
    <p:extLst>
      <p:ext uri="{BB962C8B-B14F-4D97-AF65-F5344CB8AC3E}">
        <p14:creationId xmlns:p14="http://schemas.microsoft.com/office/powerpoint/2010/main" val="157813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2000" cy="899885"/>
          </a:xfrm>
          <a:solidFill>
            <a:srgbClr val="0070C0"/>
          </a:solidFill>
        </p:spPr>
        <p:txBody>
          <a:bodyPr>
            <a:noAutofit/>
          </a:bodyPr>
          <a:lstStyle/>
          <a:p>
            <a:r>
              <a:rPr lang="en-US" sz="5000" b="1" dirty="0" err="1" smtClean="0">
                <a:solidFill>
                  <a:schemeClr val="bg1"/>
                </a:solidFill>
                <a:latin typeface="Arial" panose="020B0604020202020204" pitchFamily="34" charset="0"/>
                <a:cs typeface="Arial" panose="020B0604020202020204" pitchFamily="34" charset="0"/>
              </a:rPr>
              <a:t>Selbständige</a:t>
            </a:r>
            <a:r>
              <a:rPr lang="en-US" sz="5000" b="1" dirty="0" smtClean="0">
                <a:solidFill>
                  <a:schemeClr val="bg1"/>
                </a:solidFill>
                <a:latin typeface="Arial" panose="020B0604020202020204" pitchFamily="34" charset="0"/>
                <a:cs typeface="Arial" panose="020B0604020202020204" pitchFamily="34" charset="0"/>
              </a:rPr>
              <a:t> </a:t>
            </a:r>
            <a:r>
              <a:rPr lang="en-US" sz="5000" b="1" dirty="0" err="1" smtClean="0">
                <a:solidFill>
                  <a:schemeClr val="bg1"/>
                </a:solidFill>
                <a:latin typeface="Arial" panose="020B0604020202020204" pitchFamily="34" charset="0"/>
                <a:cs typeface="Arial" panose="020B0604020202020204" pitchFamily="34" charset="0"/>
              </a:rPr>
              <a:t>Arbeit</a:t>
            </a:r>
            <a:endParaRPr lang="ru-RU" sz="5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1059543"/>
            <a:ext cx="11587162" cy="5569857"/>
          </a:xfrm>
          <a:ln w="57150">
            <a:solidFill>
              <a:srgbClr val="00B0F0"/>
            </a:solidFill>
          </a:ln>
        </p:spPr>
        <p:txBody>
          <a:bodyPr>
            <a:normAutofit/>
          </a:bodyPr>
          <a:lstStyle/>
          <a:p>
            <a:pPr>
              <a:lnSpc>
                <a:spcPct val="100000"/>
              </a:lnSpc>
              <a:spcBef>
                <a:spcPts val="0"/>
              </a:spcBef>
            </a:pPr>
            <a:r>
              <a:rPr lang="de-DE" sz="5000" b="1" i="1" dirty="0" smtClean="0">
                <a:solidFill>
                  <a:srgbClr val="0070C0"/>
                </a:solidFill>
                <a:latin typeface="Arial" panose="020B0604020202020204" pitchFamily="34" charset="0"/>
                <a:cs typeface="Arial" panose="020B0604020202020204" pitchFamily="34" charset="0"/>
              </a:rPr>
              <a:t>Schreiben Sie einen Text über ihre Familie!</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71" y="2500313"/>
            <a:ext cx="3454400" cy="3798887"/>
          </a:xfrm>
          <a:prstGeom prst="rect">
            <a:avLst/>
          </a:prstGeom>
        </p:spPr>
      </p:pic>
    </p:spTree>
    <p:extLst>
      <p:ext uri="{BB962C8B-B14F-4D97-AF65-F5344CB8AC3E}">
        <p14:creationId xmlns:p14="http://schemas.microsoft.com/office/powerpoint/2010/main" val="238864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986972"/>
          </a:xfrm>
          <a:solidFill>
            <a:srgbClr val="0070C0"/>
          </a:solidFill>
        </p:spPr>
        <p:txBody>
          <a:bodyPr>
            <a:normAutofit/>
          </a:bodyPr>
          <a:lstStyle/>
          <a:p>
            <a:r>
              <a:rPr lang="de-DE" sz="4800" b="1" dirty="0" smtClean="0">
                <a:solidFill>
                  <a:schemeClr val="bg1"/>
                </a:solidFill>
                <a:latin typeface="Arial" panose="020B0604020202020204" pitchFamily="34" charset="0"/>
                <a:cs typeface="Arial" panose="020B0604020202020204" pitchFamily="34" charset="0"/>
              </a:rPr>
              <a:t>Ende der Stunde</a:t>
            </a:r>
            <a:endParaRPr lang="ru-RU" sz="48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471487" y="1161143"/>
            <a:ext cx="11215687" cy="5125358"/>
          </a:xfrm>
          <a:ln w="57150">
            <a:solidFill>
              <a:srgbClr val="7030A0"/>
            </a:solidFill>
          </a:ln>
        </p:spPr>
        <p:txBody>
          <a:bodyPr>
            <a:normAutofit/>
          </a:bodyPr>
          <a:lstStyle/>
          <a:p>
            <a:r>
              <a:rPr lang="de-DE" sz="5400" b="1" dirty="0" smtClean="0">
                <a:solidFill>
                  <a:srgbClr val="7030A0"/>
                </a:solidFill>
                <a:latin typeface="Arial" panose="020B0604020202020204" pitchFamily="34" charset="0"/>
                <a:cs typeface="Arial" panose="020B0604020202020204" pitchFamily="34" charset="0"/>
              </a:rPr>
              <a:t>Unsere Stunde ist zu Ende.</a:t>
            </a:r>
          </a:p>
          <a:p>
            <a:r>
              <a:rPr lang="de-DE" sz="5400" b="1" dirty="0" smtClean="0">
                <a:solidFill>
                  <a:srgbClr val="7030A0"/>
                </a:solidFill>
                <a:latin typeface="Arial" panose="020B0604020202020204" pitchFamily="34" charset="0"/>
                <a:cs typeface="Arial" panose="020B0604020202020204" pitchFamily="34" charset="0"/>
              </a:rPr>
              <a:t>Danke für Aufmerksamkeit!</a:t>
            </a:r>
          </a:p>
          <a:p>
            <a:r>
              <a:rPr lang="de-DE" sz="5400" b="1" dirty="0" smtClean="0">
                <a:solidFill>
                  <a:srgbClr val="7030A0"/>
                </a:solidFill>
                <a:latin typeface="Arial" panose="020B0604020202020204" pitchFamily="34" charset="0"/>
                <a:cs typeface="Arial" panose="020B0604020202020204" pitchFamily="34" charset="0"/>
              </a:rPr>
              <a:t>Auf Wiedersehen!</a:t>
            </a:r>
          </a:p>
          <a:p>
            <a:endParaRPr lang="de-DE" sz="5400" b="1" dirty="0" smtClean="0">
              <a:solidFill>
                <a:srgbClr val="7030A0"/>
              </a:solidFill>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372" y="3628571"/>
            <a:ext cx="3614057" cy="2540000"/>
          </a:xfrm>
          <a:prstGeom prst="rect">
            <a:avLst/>
          </a:prstGeom>
        </p:spPr>
      </p:pic>
    </p:spTree>
    <p:extLst>
      <p:ext uri="{BB962C8B-B14F-4D97-AF65-F5344CB8AC3E}">
        <p14:creationId xmlns:p14="http://schemas.microsoft.com/office/powerpoint/2010/main" val="627398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471487" y="1378857"/>
            <a:ext cx="11215687" cy="4907643"/>
          </a:xfrm>
          <a:ln w="57150">
            <a:solidFill>
              <a:srgbClr val="7030A0"/>
            </a:solidFill>
          </a:ln>
        </p:spPr>
        <p:txBody>
          <a:bodyPr>
            <a:normAutofit/>
          </a:bodyPr>
          <a:lstStyle/>
          <a:p>
            <a:pPr marL="342900" indent="-342900" algn="l">
              <a:buFont typeface="Wingdings" panose="05000000000000000000" pitchFamily="2" charset="2"/>
              <a:buChar char="v"/>
            </a:pPr>
            <a:r>
              <a:rPr lang="de-DE" sz="4500" b="1" dirty="0" smtClean="0">
                <a:solidFill>
                  <a:prstClr val="black"/>
                </a:solidFill>
                <a:latin typeface="Arial" panose="020B0604020202020204" pitchFamily="34" charset="0"/>
                <a:cs typeface="Arial" panose="020B0604020202020204" pitchFamily="34" charset="0"/>
              </a:rPr>
              <a:t> Wir </a:t>
            </a:r>
            <a:r>
              <a:rPr lang="de-DE" sz="4500" b="1" dirty="0">
                <a:solidFill>
                  <a:prstClr val="black"/>
                </a:solidFill>
                <a:latin typeface="Arial" panose="020B0604020202020204" pitchFamily="34" charset="0"/>
                <a:cs typeface="Arial" panose="020B0604020202020204" pitchFamily="34" charset="0"/>
              </a:rPr>
              <a:t>lesen das Gedicht</a:t>
            </a:r>
            <a:endParaRPr lang="de-DE" sz="4500" b="1" dirty="0" smtClean="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de-DE" sz="4500" b="1" dirty="0" smtClean="0">
                <a:latin typeface="Arial" panose="020B0604020202020204" pitchFamily="34" charset="0"/>
                <a:cs typeface="Arial" panose="020B0604020202020204" pitchFamily="34" charset="0"/>
              </a:rPr>
              <a:t> Wir lernen neue Wörter</a:t>
            </a:r>
          </a:p>
          <a:p>
            <a:pPr marL="342900" lvl="0" indent="-342900" algn="l">
              <a:buFont typeface="Wingdings" panose="05000000000000000000" pitchFamily="2" charset="2"/>
              <a:buChar char="v"/>
            </a:pPr>
            <a:r>
              <a:rPr lang="de-DE" sz="4500" b="1" dirty="0" smtClean="0">
                <a:solidFill>
                  <a:prstClr val="black"/>
                </a:solidFill>
                <a:latin typeface="Arial" panose="020B0604020202020204" pitchFamily="34" charset="0"/>
                <a:cs typeface="Arial" panose="020B0604020202020204" pitchFamily="34" charset="0"/>
              </a:rPr>
              <a:t> Wir lesen den Text</a:t>
            </a:r>
            <a:endParaRPr lang="ru-RU" sz="4500" b="1" dirty="0">
              <a:solidFill>
                <a:prstClr val="black"/>
              </a:solidFill>
              <a:latin typeface="Arial" panose="020B0604020202020204" pitchFamily="34" charset="0"/>
              <a:cs typeface="Arial" panose="020B0604020202020204" pitchFamily="34" charset="0"/>
            </a:endParaRPr>
          </a:p>
          <a:p>
            <a:pPr marL="342900" lvl="0" indent="-342900" algn="l">
              <a:buFont typeface="Wingdings" panose="05000000000000000000" pitchFamily="2" charset="2"/>
              <a:buChar char="v"/>
            </a:pPr>
            <a:r>
              <a:rPr lang="de-DE" sz="4500" b="1" dirty="0" smtClean="0">
                <a:solidFill>
                  <a:prstClr val="black"/>
                </a:solidFill>
                <a:latin typeface="Arial" panose="020B0604020202020204" pitchFamily="34" charset="0"/>
                <a:cs typeface="Arial" panose="020B0604020202020204" pitchFamily="34" charset="0"/>
              </a:rPr>
              <a:t> Wir </a:t>
            </a:r>
            <a:r>
              <a:rPr lang="de-DE" sz="4500" b="1" dirty="0">
                <a:solidFill>
                  <a:prstClr val="black"/>
                </a:solidFill>
                <a:latin typeface="Arial" panose="020B0604020202020204" pitchFamily="34" charset="0"/>
                <a:cs typeface="Arial" panose="020B0604020202020204" pitchFamily="34" charset="0"/>
              </a:rPr>
              <a:t>machen </a:t>
            </a:r>
            <a:r>
              <a:rPr lang="de-DE" sz="4500" b="1" dirty="0" smtClean="0">
                <a:solidFill>
                  <a:prstClr val="black"/>
                </a:solidFill>
                <a:latin typeface="Arial" panose="020B0604020202020204" pitchFamily="34" charset="0"/>
                <a:cs typeface="Arial" panose="020B0604020202020204" pitchFamily="34" charset="0"/>
              </a:rPr>
              <a:t>Übungen</a:t>
            </a:r>
            <a:endParaRPr lang="de-DE" sz="4500" b="1" dirty="0">
              <a:solidFill>
                <a:prstClr val="black"/>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de-DE" sz="4500" b="1" dirty="0" smtClean="0">
                <a:latin typeface="Arial" panose="020B0604020202020204" pitchFamily="34" charset="0"/>
                <a:cs typeface="Arial" panose="020B0604020202020204" pitchFamily="34" charset="0"/>
              </a:rPr>
              <a:t> Hausaufgabe</a:t>
            </a:r>
          </a:p>
        </p:txBody>
      </p:sp>
      <p:sp>
        <p:nvSpPr>
          <p:cNvPr id="6" name="Заголовок 3"/>
          <p:cNvSpPr>
            <a:spLocks noGrp="1"/>
          </p:cNvSpPr>
          <p:nvPr>
            <p:ph type="ctrTitle"/>
          </p:nvPr>
        </p:nvSpPr>
        <p:spPr>
          <a:xfrm>
            <a:off x="-16670" y="0"/>
            <a:ext cx="12192000" cy="1152071"/>
          </a:xfrm>
          <a:solidFill>
            <a:srgbClr val="0070C0"/>
          </a:solidFill>
        </p:spPr>
        <p:txBody>
          <a:bodyPr/>
          <a:lstStyle/>
          <a:p>
            <a:r>
              <a:rPr lang="de-DE" dirty="0" smtClean="0">
                <a:solidFill>
                  <a:schemeClr val="bg1"/>
                </a:solidFill>
                <a:latin typeface="Arial" panose="020B0604020202020204" pitchFamily="34" charset="0"/>
                <a:cs typeface="Arial" panose="020B0604020202020204" pitchFamily="34" charset="0"/>
              </a:rPr>
              <a:t>Plan der Stunde:</a:t>
            </a:r>
            <a:endParaRPr lang="ru-R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315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2000" cy="740229"/>
          </a:xfrm>
          <a:solidFill>
            <a:srgbClr val="0070C0"/>
          </a:solidFill>
        </p:spPr>
        <p:txBody>
          <a:bodyPr>
            <a:noAutofit/>
          </a:bodyPr>
          <a:lstStyle/>
          <a:p>
            <a:r>
              <a:rPr lang="de-DE" sz="4500" b="1" dirty="0">
                <a:solidFill>
                  <a:schemeClr val="bg1"/>
                </a:solidFill>
                <a:latin typeface="Arial" panose="020B0604020202020204" pitchFamily="34" charset="0"/>
                <a:cs typeface="Arial" panose="020B0604020202020204" pitchFamily="34" charset="0"/>
              </a:rPr>
              <a:t>Wir </a:t>
            </a:r>
            <a:r>
              <a:rPr lang="de-DE" sz="4500" b="1" dirty="0" smtClean="0">
                <a:solidFill>
                  <a:schemeClr val="bg1"/>
                </a:solidFill>
                <a:latin typeface="Arial" panose="020B0604020202020204" pitchFamily="34" charset="0"/>
                <a:cs typeface="Arial" panose="020B0604020202020204" pitchFamily="34" charset="0"/>
              </a:rPr>
              <a:t>lesen das Gedicht</a:t>
            </a:r>
            <a:endParaRPr lang="ru-RU" sz="45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870857"/>
            <a:ext cx="11587162" cy="5787118"/>
          </a:xfrm>
          <a:ln w="57150">
            <a:solidFill>
              <a:srgbClr val="00B0F0"/>
            </a:solidFill>
          </a:ln>
        </p:spPr>
        <p:txBody>
          <a:bodyPr>
            <a:normAutofit/>
          </a:bodyPr>
          <a:lstStyle/>
          <a:p>
            <a:pPr algn="l">
              <a:lnSpc>
                <a:spcPct val="100000"/>
              </a:lnSpc>
              <a:spcBef>
                <a:spcPts val="0"/>
              </a:spcBef>
            </a:pPr>
            <a:endParaRPr lang="de-DE" sz="3200" b="1" dirty="0" smtClean="0">
              <a:latin typeface="Arial" panose="020B0604020202020204" pitchFamily="34" charset="0"/>
              <a:cs typeface="Arial" panose="020B0604020202020204" pitchFamily="34" charset="0"/>
            </a:endParaRPr>
          </a:p>
          <a:p>
            <a:pPr algn="l">
              <a:lnSpc>
                <a:spcPct val="100000"/>
              </a:lnSpc>
              <a:spcBef>
                <a:spcPts val="0"/>
              </a:spcBef>
            </a:pPr>
            <a:r>
              <a:rPr lang="de-DE" sz="3200" b="1" dirty="0" smtClean="0">
                <a:latin typeface="Arial" panose="020B0604020202020204" pitchFamily="34" charset="0"/>
                <a:cs typeface="Arial" panose="020B0604020202020204" pitchFamily="34" charset="0"/>
              </a:rPr>
              <a:t>Wir sind die Familie Krause,</a:t>
            </a:r>
          </a:p>
          <a:p>
            <a:pPr algn="l">
              <a:lnSpc>
                <a:spcPct val="100000"/>
              </a:lnSpc>
              <a:spcBef>
                <a:spcPts val="0"/>
              </a:spcBef>
            </a:pPr>
            <a:r>
              <a:rPr lang="de-DE" sz="3200" b="1" dirty="0" smtClean="0">
                <a:latin typeface="Arial" panose="020B0604020202020204" pitchFamily="34" charset="0"/>
                <a:cs typeface="Arial" panose="020B0604020202020204" pitchFamily="34" charset="0"/>
              </a:rPr>
              <a:t>Alle Verwandten sind heute zu Hause.</a:t>
            </a:r>
          </a:p>
          <a:p>
            <a:pPr algn="l">
              <a:lnSpc>
                <a:spcPct val="100000"/>
              </a:lnSpc>
              <a:spcBef>
                <a:spcPts val="0"/>
              </a:spcBef>
            </a:pPr>
            <a:r>
              <a:rPr lang="de-DE" sz="3200" b="1" dirty="0" smtClean="0">
                <a:latin typeface="Arial" panose="020B0604020202020204" pitchFamily="34" charset="0"/>
                <a:cs typeface="Arial" panose="020B0604020202020204" pitchFamily="34" charset="0"/>
              </a:rPr>
              <a:t>Ich möchte über uns erzählen</a:t>
            </a:r>
          </a:p>
          <a:p>
            <a:pPr algn="l">
              <a:lnSpc>
                <a:spcPct val="100000"/>
              </a:lnSpc>
              <a:spcBef>
                <a:spcPts val="0"/>
              </a:spcBef>
            </a:pPr>
            <a:r>
              <a:rPr lang="de-DE" sz="3200" b="1" dirty="0" smtClean="0">
                <a:latin typeface="Arial" panose="020B0604020202020204" pitchFamily="34" charset="0"/>
                <a:cs typeface="Arial" panose="020B0604020202020204" pitchFamily="34" charset="0"/>
              </a:rPr>
              <a:t>Und euch meine Familie vorstellen.</a:t>
            </a:r>
          </a:p>
          <a:p>
            <a:pPr algn="l">
              <a:lnSpc>
                <a:spcPct val="100000"/>
              </a:lnSpc>
              <a:spcBef>
                <a:spcPts val="0"/>
              </a:spcBef>
            </a:pPr>
            <a:r>
              <a:rPr lang="de-DE" sz="3200" b="1" dirty="0" smtClean="0">
                <a:latin typeface="Arial" panose="020B0604020202020204" pitchFamily="34" charset="0"/>
                <a:cs typeface="Arial" panose="020B0604020202020204" pitchFamily="34" charset="0"/>
              </a:rPr>
              <a:t>Das sind meine Eltern, Mama und Papa.</a:t>
            </a:r>
          </a:p>
          <a:p>
            <a:pPr algn="l">
              <a:lnSpc>
                <a:spcPct val="100000"/>
              </a:lnSpc>
              <a:spcBef>
                <a:spcPts val="0"/>
              </a:spcBef>
            </a:pPr>
            <a:r>
              <a:rPr lang="de-DE" sz="3200" b="1" dirty="0" smtClean="0">
                <a:latin typeface="Arial" panose="020B0604020202020204" pitchFamily="34" charset="0"/>
                <a:cs typeface="Arial" panose="020B0604020202020204" pitchFamily="34" charset="0"/>
              </a:rPr>
              <a:t>Hier seht ihr zwei Omas, Helga und Marta.</a:t>
            </a:r>
          </a:p>
          <a:p>
            <a:pPr algn="l">
              <a:lnSpc>
                <a:spcPct val="100000"/>
              </a:lnSpc>
              <a:spcBef>
                <a:spcPts val="0"/>
              </a:spcBef>
            </a:pPr>
            <a:r>
              <a:rPr lang="de-DE" sz="3200" b="1" dirty="0" smtClean="0">
                <a:latin typeface="Arial" panose="020B0604020202020204" pitchFamily="34" charset="0"/>
                <a:cs typeface="Arial" panose="020B0604020202020204" pitchFamily="34" charset="0"/>
              </a:rPr>
              <a:t>Ich hab` einen Opa, er heißt Christian,</a:t>
            </a:r>
          </a:p>
          <a:p>
            <a:pPr algn="l">
              <a:lnSpc>
                <a:spcPct val="100000"/>
              </a:lnSpc>
              <a:spcBef>
                <a:spcPts val="0"/>
              </a:spcBef>
            </a:pPr>
            <a:r>
              <a:rPr lang="de-DE" sz="3200" b="1" dirty="0" smtClean="0">
                <a:latin typeface="Arial" panose="020B0604020202020204" pitchFamily="34" charset="0"/>
                <a:cs typeface="Arial" panose="020B0604020202020204" pitchFamily="34" charset="0"/>
              </a:rPr>
              <a:t>Und das ist mein Bruder Sebastian.</a:t>
            </a:r>
          </a:p>
          <a:p>
            <a:pPr algn="l">
              <a:lnSpc>
                <a:spcPct val="100000"/>
              </a:lnSpc>
              <a:spcBef>
                <a:spcPts val="0"/>
              </a:spcBef>
            </a:pPr>
            <a:r>
              <a:rPr lang="de-DE" sz="3200" b="1" dirty="0" smtClean="0">
                <a:latin typeface="Arial" panose="020B0604020202020204" pitchFamily="34" charset="0"/>
                <a:cs typeface="Arial" panose="020B0604020202020204" pitchFamily="34" charset="0"/>
              </a:rPr>
              <a:t>Ich habe viele Tanten, Cousinen und Neffen,</a:t>
            </a:r>
          </a:p>
          <a:p>
            <a:pPr algn="l">
              <a:lnSpc>
                <a:spcPct val="100000"/>
              </a:lnSpc>
              <a:spcBef>
                <a:spcPts val="0"/>
              </a:spcBef>
            </a:pPr>
            <a:r>
              <a:rPr lang="de-DE" sz="3200" b="1" dirty="0" smtClean="0">
                <a:latin typeface="Arial" panose="020B0604020202020204" pitchFamily="34" charset="0"/>
                <a:cs typeface="Arial" panose="020B0604020202020204" pitchFamily="34" charset="0"/>
              </a:rPr>
              <a:t>Sie alle könnt ihr bei uns im Haus treffen</a:t>
            </a:r>
            <a:r>
              <a:rPr lang="de-DE" sz="2800" b="1" i="1" dirty="0" smtClean="0">
                <a:latin typeface="Arial" panose="020B0604020202020204" pitchFamily="34" charset="0"/>
                <a:cs typeface="Arial" panose="020B0604020202020204" pitchFamily="34" charset="0"/>
              </a:rPr>
              <a:t>.</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2515" y="975633"/>
            <a:ext cx="3642406" cy="2943224"/>
          </a:xfrm>
          <a:prstGeom prst="rect">
            <a:avLst/>
          </a:prstGeom>
        </p:spPr>
      </p:pic>
      <p:cxnSp>
        <p:nvCxnSpPr>
          <p:cNvPr id="6" name="Прямая соединительная линия 5"/>
          <p:cNvCxnSpPr/>
          <p:nvPr/>
        </p:nvCxnSpPr>
        <p:spPr>
          <a:xfrm>
            <a:off x="1335314" y="2336800"/>
            <a:ext cx="2264229" cy="1451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483429" y="3817257"/>
            <a:ext cx="119017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4855029" y="3824514"/>
            <a:ext cx="119017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6814458" y="3824514"/>
            <a:ext cx="119017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3751943" y="4318000"/>
            <a:ext cx="119017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3156857" y="4796971"/>
            <a:ext cx="119017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V="1">
            <a:off x="3751942" y="5312229"/>
            <a:ext cx="1342572" cy="725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3316515" y="5812972"/>
            <a:ext cx="119017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4673600" y="5791201"/>
            <a:ext cx="1901371" cy="1451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7502071" y="5798458"/>
            <a:ext cx="1335314" cy="725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3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style.rotation</p:attrName>
                                        </p:attrNameLst>
                                      </p:cBhvr>
                                      <p:tavLst>
                                        <p:tav tm="0">
                                          <p:val>
                                            <p:fltVal val="90"/>
                                          </p:val>
                                        </p:tav>
                                        <p:tav tm="100000">
                                          <p:val>
                                            <p:fltVal val="0"/>
                                          </p:val>
                                        </p:tav>
                                      </p:tavLst>
                                    </p:anim>
                                    <p:animEffect transition="in" filter="fade">
                                      <p:cBhvr>
                                        <p:cTn id="58" dur="1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90"/>
                                          </p:val>
                                        </p:tav>
                                        <p:tav tm="100000">
                                          <p:val>
                                            <p:fltVal val="0"/>
                                          </p:val>
                                        </p:tav>
                                      </p:tavLst>
                                    </p:anim>
                                    <p:animEffect transition="in" filter="fade">
                                      <p:cBhvr>
                                        <p:cTn id="66" dur="10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1000" fill="hold"/>
                                        <p:tgtEl>
                                          <p:spTgt spid="18"/>
                                        </p:tgtEl>
                                        <p:attrNameLst>
                                          <p:attrName>ppt_w</p:attrName>
                                        </p:attrNameLst>
                                      </p:cBhvr>
                                      <p:tavLst>
                                        <p:tav tm="0">
                                          <p:val>
                                            <p:fltVal val="0"/>
                                          </p:val>
                                        </p:tav>
                                        <p:tav tm="100000">
                                          <p:val>
                                            <p:strVal val="#ppt_w"/>
                                          </p:val>
                                        </p:tav>
                                      </p:tavLst>
                                    </p:anim>
                                    <p:anim calcmode="lin" valueType="num">
                                      <p:cBhvr>
                                        <p:cTn id="72" dur="1000" fill="hold"/>
                                        <p:tgtEl>
                                          <p:spTgt spid="18"/>
                                        </p:tgtEl>
                                        <p:attrNameLst>
                                          <p:attrName>ppt_h</p:attrName>
                                        </p:attrNameLst>
                                      </p:cBhvr>
                                      <p:tavLst>
                                        <p:tav tm="0">
                                          <p:val>
                                            <p:fltVal val="0"/>
                                          </p:val>
                                        </p:tav>
                                        <p:tav tm="100000">
                                          <p:val>
                                            <p:strVal val="#ppt_h"/>
                                          </p:val>
                                        </p:tav>
                                      </p:tavLst>
                                    </p:anim>
                                    <p:anim calcmode="lin" valueType="num">
                                      <p:cBhvr>
                                        <p:cTn id="73" dur="1000" fill="hold"/>
                                        <p:tgtEl>
                                          <p:spTgt spid="18"/>
                                        </p:tgtEl>
                                        <p:attrNameLst>
                                          <p:attrName>style.rotation</p:attrName>
                                        </p:attrNameLst>
                                      </p:cBhvr>
                                      <p:tavLst>
                                        <p:tav tm="0">
                                          <p:val>
                                            <p:fltVal val="90"/>
                                          </p:val>
                                        </p:tav>
                                        <p:tav tm="100000">
                                          <p:val>
                                            <p:fltVal val="0"/>
                                          </p:val>
                                        </p:tav>
                                      </p:tavLst>
                                    </p:anim>
                                    <p:animEffect transition="in" filter="fade">
                                      <p:cBhvr>
                                        <p:cTn id="74" dur="10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1000" fill="hold"/>
                                        <p:tgtEl>
                                          <p:spTgt spid="20"/>
                                        </p:tgtEl>
                                        <p:attrNameLst>
                                          <p:attrName>ppt_w</p:attrName>
                                        </p:attrNameLst>
                                      </p:cBhvr>
                                      <p:tavLst>
                                        <p:tav tm="0">
                                          <p:val>
                                            <p:fltVal val="0"/>
                                          </p:val>
                                        </p:tav>
                                        <p:tav tm="100000">
                                          <p:val>
                                            <p:strVal val="#ppt_w"/>
                                          </p:val>
                                        </p:tav>
                                      </p:tavLst>
                                    </p:anim>
                                    <p:anim calcmode="lin" valueType="num">
                                      <p:cBhvr>
                                        <p:cTn id="80" dur="1000" fill="hold"/>
                                        <p:tgtEl>
                                          <p:spTgt spid="20"/>
                                        </p:tgtEl>
                                        <p:attrNameLst>
                                          <p:attrName>ppt_h</p:attrName>
                                        </p:attrNameLst>
                                      </p:cBhvr>
                                      <p:tavLst>
                                        <p:tav tm="0">
                                          <p:val>
                                            <p:fltVal val="0"/>
                                          </p:val>
                                        </p:tav>
                                        <p:tav tm="100000">
                                          <p:val>
                                            <p:strVal val="#ppt_h"/>
                                          </p:val>
                                        </p:tav>
                                      </p:tavLst>
                                    </p:anim>
                                    <p:anim calcmode="lin" valueType="num">
                                      <p:cBhvr>
                                        <p:cTn id="81" dur="1000" fill="hold"/>
                                        <p:tgtEl>
                                          <p:spTgt spid="20"/>
                                        </p:tgtEl>
                                        <p:attrNameLst>
                                          <p:attrName>style.rotation</p:attrName>
                                        </p:attrNameLst>
                                      </p:cBhvr>
                                      <p:tavLst>
                                        <p:tav tm="0">
                                          <p:val>
                                            <p:fltVal val="90"/>
                                          </p:val>
                                        </p:tav>
                                        <p:tav tm="100000">
                                          <p:val>
                                            <p:fltVal val="0"/>
                                          </p:val>
                                        </p:tav>
                                      </p:tavLst>
                                    </p:anim>
                                    <p:animEffect transition="in" filter="fade">
                                      <p:cBhvr>
                                        <p:cTn id="8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1870331"/>
              </p:ext>
            </p:extLst>
          </p:nvPr>
        </p:nvGraphicFramePr>
        <p:xfrm>
          <a:off x="371473" y="508000"/>
          <a:ext cx="11458576" cy="6065520"/>
        </p:xfrm>
        <a:graphic>
          <a:graphicData uri="http://schemas.openxmlformats.org/drawingml/2006/table">
            <a:tbl>
              <a:tblPr firstRow="1" bandRow="1">
                <a:tableStyleId>{E8B1032C-EA38-4F05-BA0D-38AFFFC7BED3}</a:tableStyleId>
              </a:tblPr>
              <a:tblGrid>
                <a:gridCol w="5056870">
                  <a:extLst>
                    <a:ext uri="{9D8B030D-6E8A-4147-A177-3AD203B41FA5}">
                      <a16:colId xmlns:a16="http://schemas.microsoft.com/office/drawing/2014/main" val="20000"/>
                    </a:ext>
                  </a:extLst>
                </a:gridCol>
                <a:gridCol w="6401706">
                  <a:extLst>
                    <a:ext uri="{9D8B030D-6E8A-4147-A177-3AD203B41FA5}">
                      <a16:colId xmlns:a16="http://schemas.microsoft.com/office/drawing/2014/main" val="20001"/>
                    </a:ext>
                  </a:extLst>
                </a:gridCol>
              </a:tblGrid>
              <a:tr h="522019">
                <a:tc>
                  <a:txBody>
                    <a:bodyPr/>
                    <a:lstStyle/>
                    <a:p>
                      <a:pPr algn="ctr"/>
                      <a:r>
                        <a:rPr lang="de-DE" sz="3000" dirty="0" smtClean="0">
                          <a:latin typeface="Arial" panose="020B0604020202020204" pitchFamily="34" charset="0"/>
                          <a:cs typeface="Arial" panose="020B0604020202020204" pitchFamily="34" charset="0"/>
                        </a:rPr>
                        <a:t>die Verwandten</a:t>
                      </a:r>
                      <a:endParaRPr lang="ru-RU" sz="3000" dirty="0">
                        <a:latin typeface="Arial" panose="020B0604020202020204" pitchFamily="34" charset="0"/>
                        <a:cs typeface="Arial" panose="020B0604020202020204" pitchFamily="34" charset="0"/>
                      </a:endParaRPr>
                    </a:p>
                  </a:txBody>
                  <a:tcPr/>
                </a:tc>
                <a:tc>
                  <a:txBody>
                    <a:bodyPr/>
                    <a:lstStyle/>
                    <a:p>
                      <a:pPr algn="ctr"/>
                      <a:r>
                        <a:rPr lang="en-US" sz="3000" dirty="0" err="1" smtClean="0">
                          <a:latin typeface="Arial" panose="020B0604020202020204" pitchFamily="34" charset="0"/>
                          <a:cs typeface="Arial" panose="020B0604020202020204" pitchFamily="34" charset="0"/>
                        </a:rPr>
                        <a:t>qarindoshlar</a:t>
                      </a:r>
                      <a:endParaRPr lang="ru-RU"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22019">
                <a:tc>
                  <a:txBody>
                    <a:bodyPr/>
                    <a:lstStyle/>
                    <a:p>
                      <a:pPr algn="ctr"/>
                      <a:r>
                        <a:rPr lang="de-DE" sz="3000" b="1" dirty="0" smtClean="0">
                          <a:latin typeface="Arial" panose="020B0604020202020204" pitchFamily="34" charset="0"/>
                          <a:cs typeface="Arial" panose="020B0604020202020204" pitchFamily="34" charset="0"/>
                        </a:rPr>
                        <a:t>die Cousine/ die Kusine</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2800" b="1" dirty="0" err="1" smtClean="0">
                          <a:latin typeface="Arial" panose="020B0604020202020204" pitchFamily="34" charset="0"/>
                          <a:cs typeface="Arial" panose="020B0604020202020204" pitchFamily="34" charset="0"/>
                        </a:rPr>
                        <a:t>amakivachcha,xolavachcha</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qiz</a:t>
                      </a:r>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22019">
                <a:tc>
                  <a:txBody>
                    <a:bodyPr/>
                    <a:lstStyle/>
                    <a:p>
                      <a:pPr algn="ctr"/>
                      <a:r>
                        <a:rPr lang="de-DE" sz="3000" b="1" dirty="0" smtClean="0">
                          <a:latin typeface="Arial" panose="020B0604020202020204" pitchFamily="34" charset="0"/>
                          <a:cs typeface="Arial" panose="020B0604020202020204" pitchFamily="34" charset="0"/>
                        </a:rPr>
                        <a:t>die Enkelkinder</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nabiralar</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22019">
                <a:tc>
                  <a:txBody>
                    <a:bodyPr/>
                    <a:lstStyle/>
                    <a:p>
                      <a:pPr algn="ctr"/>
                      <a:r>
                        <a:rPr lang="de-DE" sz="3000" b="1" dirty="0" smtClean="0">
                          <a:latin typeface="Arial" panose="020B0604020202020204" pitchFamily="34" charset="0"/>
                          <a:cs typeface="Arial" panose="020B0604020202020204" pitchFamily="34" charset="0"/>
                        </a:rPr>
                        <a:t>der Cousin/ der Vetter</a:t>
                      </a:r>
                      <a:endParaRPr lang="ru-RU" sz="3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err="1" smtClean="0">
                          <a:latin typeface="Arial" panose="020B0604020202020204" pitchFamily="34" charset="0"/>
                          <a:cs typeface="Arial" panose="020B0604020202020204" pitchFamily="34" charset="0"/>
                        </a:rPr>
                        <a:t>amakivachcha,xolavachcha</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o‘g‘il</a:t>
                      </a:r>
                      <a:endParaRPr lang="ru-RU"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22019">
                <a:tc>
                  <a:txBody>
                    <a:bodyPr/>
                    <a:lstStyle/>
                    <a:p>
                      <a:pPr algn="ctr"/>
                      <a:r>
                        <a:rPr lang="de-DE" sz="3000" b="1" dirty="0" smtClean="0">
                          <a:latin typeface="Arial" panose="020B0604020202020204" pitchFamily="34" charset="0"/>
                          <a:cs typeface="Arial" panose="020B0604020202020204" pitchFamily="34" charset="0"/>
                        </a:rPr>
                        <a:t>die Geschwister</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opa-singil</a:t>
                      </a:r>
                      <a:r>
                        <a:rPr lang="en-US" sz="3000" b="1" dirty="0" smtClean="0">
                          <a:latin typeface="Arial" panose="020B0604020202020204" pitchFamily="34" charset="0"/>
                          <a:cs typeface="Arial" panose="020B0604020202020204" pitchFamily="34" charset="0"/>
                        </a:rPr>
                        <a:t>,</a:t>
                      </a:r>
                      <a:r>
                        <a:rPr lang="en-US" sz="3000" b="1" baseline="0" dirty="0" smtClean="0">
                          <a:latin typeface="Arial" panose="020B0604020202020204" pitchFamily="34" charset="0"/>
                          <a:cs typeface="Arial" panose="020B0604020202020204" pitchFamily="34" charset="0"/>
                        </a:rPr>
                        <a:t> aka-</a:t>
                      </a:r>
                      <a:r>
                        <a:rPr lang="en-US" sz="3000" b="1" baseline="0" dirty="0" err="1" smtClean="0">
                          <a:latin typeface="Arial" panose="020B0604020202020204" pitchFamily="34" charset="0"/>
                          <a:cs typeface="Arial" panose="020B0604020202020204" pitchFamily="34" charset="0"/>
                        </a:rPr>
                        <a:t>uka</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522019">
                <a:tc>
                  <a:txBody>
                    <a:bodyPr/>
                    <a:lstStyle/>
                    <a:p>
                      <a:pPr algn="ctr"/>
                      <a:r>
                        <a:rPr lang="de-DE" sz="3000" b="1" dirty="0" smtClean="0">
                          <a:latin typeface="Arial" panose="020B0604020202020204" pitchFamily="34" charset="0"/>
                          <a:cs typeface="Arial" panose="020B0604020202020204" pitchFamily="34" charset="0"/>
                        </a:rPr>
                        <a:t>die Liebe</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muhabbat</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522019">
                <a:tc>
                  <a:txBody>
                    <a:bodyPr/>
                    <a:lstStyle/>
                    <a:p>
                      <a:pPr algn="ctr"/>
                      <a:r>
                        <a:rPr lang="de-DE" sz="3000" b="1" dirty="0" smtClean="0">
                          <a:latin typeface="Arial" panose="020B0604020202020204" pitchFamily="34" charset="0"/>
                          <a:cs typeface="Arial" panose="020B0604020202020204" pitchFamily="34" charset="0"/>
                        </a:rPr>
                        <a:t>die Sorge</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g‘amxo‘rlik</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522019">
                <a:tc>
                  <a:txBody>
                    <a:bodyPr/>
                    <a:lstStyle/>
                    <a:p>
                      <a:pPr algn="ctr"/>
                      <a:r>
                        <a:rPr lang="de-DE" sz="3000" b="1" dirty="0" smtClean="0">
                          <a:latin typeface="Arial" panose="020B0604020202020204" pitchFamily="34" charset="0"/>
                          <a:cs typeface="Arial" panose="020B0604020202020204" pitchFamily="34" charset="0"/>
                        </a:rPr>
                        <a:t>die Geborgenheit</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himoya</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522019">
                <a:tc>
                  <a:txBody>
                    <a:bodyPr/>
                    <a:lstStyle/>
                    <a:p>
                      <a:pPr algn="ctr"/>
                      <a:r>
                        <a:rPr lang="de-DE" sz="3000" b="1" dirty="0" smtClean="0">
                          <a:latin typeface="Arial" panose="020B0604020202020204" pitchFamily="34" charset="0"/>
                          <a:cs typeface="Arial" panose="020B0604020202020204" pitchFamily="34" charset="0"/>
                        </a:rPr>
                        <a:t>das Verständnis</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totuvlik</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522019">
                <a:tc>
                  <a:txBody>
                    <a:bodyPr/>
                    <a:lstStyle/>
                    <a:p>
                      <a:pPr algn="ctr"/>
                      <a:r>
                        <a:rPr lang="de-DE" sz="3000" b="1" dirty="0" smtClean="0">
                          <a:latin typeface="Arial" panose="020B0604020202020204" pitchFamily="34" charset="0"/>
                          <a:cs typeface="Arial" panose="020B0604020202020204" pitchFamily="34" charset="0"/>
                        </a:rPr>
                        <a:t>der Neffe</a:t>
                      </a:r>
                      <a:endParaRPr lang="ru-RU" sz="3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err="1" smtClean="0">
                          <a:latin typeface="Arial" panose="020B0604020202020204" pitchFamily="34" charset="0"/>
                          <a:cs typeface="Arial" panose="020B0604020202020204" pitchFamily="34" charset="0"/>
                        </a:rPr>
                        <a:t>o‘g‘il</a:t>
                      </a:r>
                      <a:r>
                        <a:rPr lang="en-US" sz="3200" b="1" dirty="0" smtClean="0">
                          <a:latin typeface="Arial" panose="020B0604020202020204" pitchFamily="34" charset="0"/>
                          <a:cs typeface="Arial" panose="020B0604020202020204" pitchFamily="34" charset="0"/>
                        </a:rPr>
                        <a:t> bola </a:t>
                      </a:r>
                      <a:r>
                        <a:rPr lang="en-US" sz="3000" b="1" dirty="0" err="1" smtClean="0">
                          <a:latin typeface="Arial" panose="020B0604020202020204" pitchFamily="34" charset="0"/>
                          <a:cs typeface="Arial" panose="020B0604020202020204" pitchFamily="34" charset="0"/>
                        </a:rPr>
                        <a:t>jiyan</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1"/>
                  </a:ext>
                </a:extLst>
              </a:tr>
              <a:tr h="522019">
                <a:tc>
                  <a:txBody>
                    <a:bodyPr/>
                    <a:lstStyle/>
                    <a:p>
                      <a:pPr algn="ctr"/>
                      <a:r>
                        <a:rPr lang="de-DE" sz="3000" b="1" dirty="0" smtClean="0">
                          <a:latin typeface="Arial" panose="020B0604020202020204" pitchFamily="34" charset="0"/>
                          <a:cs typeface="Arial" panose="020B0604020202020204" pitchFamily="34" charset="0"/>
                        </a:rPr>
                        <a:t>die Nichte</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qiz</a:t>
                      </a:r>
                      <a:r>
                        <a:rPr lang="en-US" sz="3000" b="1" dirty="0" smtClean="0">
                          <a:latin typeface="Arial" panose="020B0604020202020204" pitchFamily="34" charset="0"/>
                          <a:cs typeface="Arial" panose="020B0604020202020204" pitchFamily="34" charset="0"/>
                        </a:rPr>
                        <a:t> bola </a:t>
                      </a:r>
                      <a:r>
                        <a:rPr lang="en-US" sz="3000" b="1" dirty="0" err="1" smtClean="0">
                          <a:latin typeface="Arial" panose="020B0604020202020204" pitchFamily="34" charset="0"/>
                          <a:cs typeface="Arial" panose="020B0604020202020204" pitchFamily="34" charset="0"/>
                        </a:rPr>
                        <a:t>jiyan</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0156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342901" y="873679"/>
            <a:ext cx="11587162" cy="5784295"/>
          </a:xfrm>
          <a:ln w="57150">
            <a:solidFill>
              <a:srgbClr val="00B0F0"/>
            </a:solidFill>
          </a:ln>
        </p:spPr>
        <p:txBody>
          <a:bodyPr>
            <a:normAutofit/>
          </a:bodyPr>
          <a:lstStyle/>
          <a:p>
            <a:pPr algn="l">
              <a:lnSpc>
                <a:spcPct val="100000"/>
              </a:lnSpc>
              <a:spcBef>
                <a:spcPts val="0"/>
              </a:spcBef>
            </a:pPr>
            <a:endParaRPr lang="de-DE" sz="2800" b="1" i="1" dirty="0" smtClean="0">
              <a:latin typeface="Arial" panose="020B0604020202020204" pitchFamily="34" charset="0"/>
              <a:cs typeface="Arial" panose="020B0604020202020204" pitchFamily="34" charset="0"/>
            </a:endParaRPr>
          </a:p>
        </p:txBody>
      </p:sp>
      <p:sp>
        <p:nvSpPr>
          <p:cNvPr id="2" name="Овал 1"/>
          <p:cNvSpPr/>
          <p:nvPr/>
        </p:nvSpPr>
        <p:spPr>
          <a:xfrm>
            <a:off x="4257676" y="2643188"/>
            <a:ext cx="3614738" cy="1042987"/>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b="1" dirty="0" smtClean="0">
                <a:solidFill>
                  <a:schemeClr val="tx1"/>
                </a:solidFill>
                <a:latin typeface="Arial" panose="020B0604020202020204" pitchFamily="34" charset="0"/>
                <a:cs typeface="Arial" panose="020B0604020202020204" pitchFamily="34" charset="0"/>
              </a:rPr>
              <a:t>Familie</a:t>
            </a:r>
            <a:endParaRPr lang="ru-RU" sz="4800" b="1" dirty="0">
              <a:solidFill>
                <a:schemeClr val="tx1"/>
              </a:solidFill>
              <a:latin typeface="Arial" panose="020B0604020202020204" pitchFamily="34" charset="0"/>
              <a:cs typeface="Arial" panose="020B0604020202020204" pitchFamily="34" charset="0"/>
            </a:endParaRPr>
          </a:p>
        </p:txBody>
      </p:sp>
      <p:sp>
        <p:nvSpPr>
          <p:cNvPr id="6" name="Прямоугольник 5"/>
          <p:cNvSpPr/>
          <p:nvPr/>
        </p:nvSpPr>
        <p:spPr>
          <a:xfrm>
            <a:off x="5289935" y="873680"/>
            <a:ext cx="1693091" cy="830997"/>
          </a:xfrm>
          <a:prstGeom prst="rect">
            <a:avLst/>
          </a:prstGeom>
          <a:noFill/>
        </p:spPr>
        <p:txBody>
          <a:bodyPr wrap="none" lIns="91440" tIns="45720" rIns="91440" bIns="45720">
            <a:spAutoFit/>
          </a:bodyPr>
          <a:lstStyle/>
          <a:p>
            <a:pPr algn="ctr"/>
            <a:r>
              <a:rPr lang="de-DE" sz="48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Liebe</a:t>
            </a:r>
            <a:endParaRPr lang="ru-RU" sz="4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Прямоугольник 6"/>
          <p:cNvSpPr/>
          <p:nvPr/>
        </p:nvSpPr>
        <p:spPr>
          <a:xfrm>
            <a:off x="7992814" y="1901401"/>
            <a:ext cx="2138726" cy="830997"/>
          </a:xfrm>
          <a:prstGeom prst="rect">
            <a:avLst/>
          </a:prstGeom>
          <a:noFill/>
        </p:spPr>
        <p:txBody>
          <a:bodyPr wrap="none" lIns="91440" tIns="45720" rIns="91440" bIns="45720">
            <a:spAutoFit/>
          </a:bodyPr>
          <a:lstStyle/>
          <a:p>
            <a:pPr algn="ctr"/>
            <a:r>
              <a:rPr lang="de-DE" sz="48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Freude</a:t>
            </a:r>
            <a:endParaRPr lang="ru-RU" sz="4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Прямоугольник 7"/>
          <p:cNvSpPr/>
          <p:nvPr/>
        </p:nvSpPr>
        <p:spPr>
          <a:xfrm>
            <a:off x="8147503" y="4321389"/>
            <a:ext cx="1829347" cy="830997"/>
          </a:xfrm>
          <a:prstGeom prst="rect">
            <a:avLst/>
          </a:prstGeom>
          <a:noFill/>
        </p:spPr>
        <p:txBody>
          <a:bodyPr wrap="none" lIns="91440" tIns="45720" rIns="91440" bIns="45720">
            <a:spAutoFit/>
          </a:bodyPr>
          <a:lstStyle/>
          <a:p>
            <a:pPr algn="ctr"/>
            <a:r>
              <a:rPr lang="de-DE" sz="48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Sorge</a:t>
            </a:r>
            <a:endParaRPr lang="ru-RU" sz="4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Прямоугольник 8"/>
          <p:cNvSpPr/>
          <p:nvPr/>
        </p:nvSpPr>
        <p:spPr>
          <a:xfrm>
            <a:off x="1127140" y="4284110"/>
            <a:ext cx="3404778" cy="830997"/>
          </a:xfrm>
          <a:prstGeom prst="rect">
            <a:avLst/>
          </a:prstGeom>
          <a:noFill/>
        </p:spPr>
        <p:txBody>
          <a:bodyPr wrap="none" lIns="91440" tIns="45720" rIns="91440" bIns="45720">
            <a:spAutoFit/>
          </a:bodyPr>
          <a:lstStyle/>
          <a:p>
            <a:pPr algn="ctr"/>
            <a:r>
              <a:rPr lang="de-DE" sz="48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Verständnis</a:t>
            </a:r>
            <a:endParaRPr lang="ru-RU" sz="4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Прямоугольник 9"/>
          <p:cNvSpPr/>
          <p:nvPr/>
        </p:nvSpPr>
        <p:spPr>
          <a:xfrm>
            <a:off x="703328" y="1789242"/>
            <a:ext cx="3921265" cy="830997"/>
          </a:xfrm>
          <a:prstGeom prst="rect">
            <a:avLst/>
          </a:prstGeom>
          <a:noFill/>
        </p:spPr>
        <p:txBody>
          <a:bodyPr wrap="none" lIns="91440" tIns="45720" rIns="91440" bIns="45720">
            <a:spAutoFit/>
          </a:bodyPr>
          <a:lstStyle/>
          <a:p>
            <a:pPr algn="ctr"/>
            <a:r>
              <a:rPr lang="de-DE" sz="48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Geborgenheit</a:t>
            </a:r>
            <a:endParaRPr lang="ru-RU" sz="4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744" y="4124622"/>
            <a:ext cx="2111942" cy="2409825"/>
          </a:xfrm>
          <a:prstGeom prst="rect">
            <a:avLst/>
          </a:prstGeom>
        </p:spPr>
      </p:pic>
      <p:sp>
        <p:nvSpPr>
          <p:cNvPr id="12" name="Заголовок 3"/>
          <p:cNvSpPr>
            <a:spLocks noGrp="1"/>
          </p:cNvSpPr>
          <p:nvPr>
            <p:ph type="ctrTitle"/>
          </p:nvPr>
        </p:nvSpPr>
        <p:spPr>
          <a:xfrm>
            <a:off x="0" y="30269"/>
            <a:ext cx="12192000" cy="748309"/>
          </a:xfrm>
          <a:solidFill>
            <a:srgbClr val="0070C0"/>
          </a:solidFill>
        </p:spPr>
        <p:txBody>
          <a:bodyPr>
            <a:noAutofit/>
          </a:bodyPr>
          <a:lstStyle/>
          <a:p>
            <a:r>
              <a:rPr lang="de-DE" sz="4000" b="1" dirty="0" smtClean="0">
                <a:solidFill>
                  <a:schemeClr val="bg1"/>
                </a:solidFill>
                <a:latin typeface="Arial" panose="020B0604020202020204" pitchFamily="34" charset="0"/>
                <a:cs typeface="Arial" panose="020B0604020202020204" pitchFamily="34" charset="0"/>
              </a:rPr>
              <a:t>Was bekommen wir in der Familie?</a:t>
            </a:r>
            <a:endParaRPr lang="ru-RU"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2000" cy="696685"/>
          </a:xfrm>
          <a:solidFill>
            <a:srgbClr val="0070C0"/>
          </a:solidFill>
        </p:spPr>
        <p:txBody>
          <a:bodyPr>
            <a:noAutofit/>
          </a:bodyPr>
          <a:lstStyle/>
          <a:p>
            <a:r>
              <a:rPr lang="de-DE" sz="3500" b="1" dirty="0">
                <a:solidFill>
                  <a:schemeClr val="bg1"/>
                </a:solidFill>
                <a:latin typeface="Arial" panose="020B0604020202020204" pitchFamily="34" charset="0"/>
                <a:cs typeface="Arial" panose="020B0604020202020204" pitchFamily="34" charset="0"/>
              </a:rPr>
              <a:t>Wir </a:t>
            </a:r>
            <a:r>
              <a:rPr lang="de-DE" sz="3500" b="1" dirty="0" smtClean="0">
                <a:solidFill>
                  <a:schemeClr val="bg1"/>
                </a:solidFill>
                <a:latin typeface="Arial" panose="020B0604020202020204" pitchFamily="34" charset="0"/>
                <a:cs typeface="Arial" panose="020B0604020202020204" pitchFamily="34" charset="0"/>
              </a:rPr>
              <a:t>lesen den Text</a:t>
            </a:r>
            <a:endParaRPr lang="ru-RU" sz="35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159657" y="696686"/>
            <a:ext cx="11770406" cy="6047013"/>
          </a:xfrm>
          <a:ln w="57150">
            <a:solidFill>
              <a:srgbClr val="00B0F0"/>
            </a:solidFill>
          </a:ln>
        </p:spPr>
        <p:txBody>
          <a:bodyPr>
            <a:noAutofit/>
          </a:bodyPr>
          <a:lstStyle/>
          <a:p>
            <a:pPr>
              <a:lnSpc>
                <a:spcPct val="100000"/>
              </a:lnSpc>
              <a:spcBef>
                <a:spcPts val="0"/>
              </a:spcBef>
            </a:pPr>
            <a:r>
              <a:rPr lang="de-DE" sz="2800" b="1" dirty="0" smtClean="0">
                <a:latin typeface="Arial" panose="020B0604020202020204" pitchFamily="34" charset="0"/>
                <a:cs typeface="Arial" panose="020B0604020202020204" pitchFamily="34" charset="0"/>
              </a:rPr>
              <a:t>Meine Familie.</a:t>
            </a:r>
          </a:p>
          <a:p>
            <a:pPr algn="just">
              <a:lnSpc>
                <a:spcPct val="100000"/>
              </a:lnSpc>
              <a:spcBef>
                <a:spcPts val="0"/>
              </a:spcBef>
            </a:pPr>
            <a:r>
              <a:rPr lang="de-DE" sz="3200" b="1" dirty="0" smtClean="0">
                <a:latin typeface="Arial" panose="020B0604020202020204" pitchFamily="34" charset="0"/>
                <a:cs typeface="Arial" panose="020B0604020202020204" pitchFamily="34" charset="0"/>
              </a:rPr>
              <a:t>        Hallo, ich heiße Sabine. Ich bin 11 Jahre alt. Meine Familie ist groß. Das sind meine Eltern: mein Vater und meine Mutter. Mein Vater heißt Georg. Meine Mutter heißt Hanna. Mein Vater ist Programmierer von Beruf und meine Mutter arbeitet als Lehrerin. Ich habe Großeltern. Mein Opa heißt Jörg, er ist 70 Jahre alt. Meine  Oma heißt Helene, sie ist 69. Meine Großeltern arbeiten nicht, sie sind Rentner. Ich habe Geschwister. Das sind mein Bruder Florian und meine Schwester Laura. Florian ist 14. Und Laura ist noch klein, sie ist 3. Ich habe auch meine Tante. Tante Martina ist Malerin. Sie hat einen Sohn. Ihr Sohn Klaus ist 11 Jahre alt.</a:t>
            </a:r>
          </a:p>
        </p:txBody>
      </p:sp>
    </p:spTree>
    <p:extLst>
      <p:ext uri="{BB962C8B-B14F-4D97-AF65-F5344CB8AC3E}">
        <p14:creationId xmlns:p14="http://schemas.microsoft.com/office/powerpoint/2010/main" val="2569344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2000" cy="665525"/>
          </a:xfrm>
          <a:solidFill>
            <a:srgbClr val="0070C0"/>
          </a:solidFill>
        </p:spPr>
        <p:txBody>
          <a:bodyPr>
            <a:noAutofit/>
          </a:bodyPr>
          <a:lstStyle/>
          <a:p>
            <a:r>
              <a:rPr lang="de-DE" sz="4000" b="1" dirty="0">
                <a:solidFill>
                  <a:schemeClr val="bg1"/>
                </a:solidFill>
                <a:latin typeface="Arial" panose="020B0604020202020204" pitchFamily="34" charset="0"/>
                <a:cs typeface="Arial" panose="020B0604020202020204" pitchFamily="34" charset="0"/>
              </a:rPr>
              <a:t>Wir </a:t>
            </a:r>
            <a:r>
              <a:rPr lang="de-DE" sz="4000" b="1" dirty="0" smtClean="0">
                <a:solidFill>
                  <a:schemeClr val="bg1"/>
                </a:solidFill>
                <a:latin typeface="Arial" panose="020B0604020202020204" pitchFamily="34" charset="0"/>
                <a:cs typeface="Arial" panose="020B0604020202020204" pitchFamily="34" charset="0"/>
              </a:rPr>
              <a:t>machen Übung</a:t>
            </a:r>
            <a:endParaRPr lang="ru-RU" sz="4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783771"/>
            <a:ext cx="11587162" cy="5874204"/>
          </a:xfrm>
          <a:ln w="57150">
            <a:solidFill>
              <a:srgbClr val="00B0F0"/>
            </a:solidFill>
          </a:ln>
        </p:spPr>
        <p:txBody>
          <a:bodyPr>
            <a:normAutofit lnSpcReduction="10000"/>
          </a:bodyPr>
          <a:lstStyle/>
          <a:p>
            <a:pPr algn="l">
              <a:lnSpc>
                <a:spcPct val="100000"/>
              </a:lnSpc>
              <a:spcBef>
                <a:spcPts val="0"/>
              </a:spcBef>
            </a:pPr>
            <a:r>
              <a:rPr lang="de-DE" sz="2800" b="1" i="1" dirty="0" smtClean="0">
                <a:latin typeface="Arial" panose="020B0604020202020204" pitchFamily="34" charset="0"/>
                <a:cs typeface="Arial" panose="020B0604020202020204" pitchFamily="34" charset="0"/>
              </a:rPr>
              <a:t>      Wer ist das? Lesen Sie die Sätze und antworten!</a:t>
            </a:r>
          </a:p>
          <a:p>
            <a:pPr marL="514350" indent="-514350" algn="l">
              <a:lnSpc>
                <a:spcPct val="150000"/>
              </a:lnSpc>
              <a:spcBef>
                <a:spcPts val="0"/>
              </a:spcBef>
              <a:buAutoNum type="arabicParenR"/>
            </a:pPr>
            <a:r>
              <a:rPr lang="de-DE" sz="2800" b="1" dirty="0" smtClean="0">
                <a:latin typeface="Arial" panose="020B0604020202020204" pitchFamily="34" charset="0"/>
                <a:cs typeface="Arial" panose="020B0604020202020204" pitchFamily="34" charset="0"/>
              </a:rPr>
              <a:t>Er ist 14 Jahre alt.</a:t>
            </a:r>
          </a:p>
          <a:p>
            <a:pPr marL="514350" indent="-514350" algn="l">
              <a:lnSpc>
                <a:spcPct val="150000"/>
              </a:lnSpc>
              <a:spcBef>
                <a:spcPts val="0"/>
              </a:spcBef>
              <a:buAutoNum type="arabicParenR"/>
            </a:pPr>
            <a:r>
              <a:rPr lang="de-DE" sz="2800" b="1" dirty="0" smtClean="0">
                <a:latin typeface="Arial" panose="020B0604020202020204" pitchFamily="34" charset="0"/>
                <a:cs typeface="Arial" panose="020B0604020202020204" pitchFamily="34" charset="0"/>
              </a:rPr>
              <a:t>Sie arbeiten schon nicht.</a:t>
            </a:r>
          </a:p>
          <a:p>
            <a:pPr marL="514350" indent="-514350" algn="l">
              <a:lnSpc>
                <a:spcPct val="150000"/>
              </a:lnSpc>
              <a:spcBef>
                <a:spcPts val="0"/>
              </a:spcBef>
              <a:buAutoNum type="arabicParenR"/>
            </a:pPr>
            <a:endParaRPr lang="de-DE" sz="2800" b="1" dirty="0" smtClean="0">
              <a:latin typeface="Arial" panose="020B0604020202020204" pitchFamily="34" charset="0"/>
              <a:cs typeface="Arial" panose="020B0604020202020204" pitchFamily="34" charset="0"/>
            </a:endParaRPr>
          </a:p>
          <a:p>
            <a:pPr marL="514350" indent="-514350" algn="l">
              <a:lnSpc>
                <a:spcPct val="150000"/>
              </a:lnSpc>
              <a:spcBef>
                <a:spcPts val="0"/>
              </a:spcBef>
              <a:buAutoNum type="arabicParenR"/>
            </a:pPr>
            <a:r>
              <a:rPr lang="de-DE" sz="2800" b="1" dirty="0" smtClean="0">
                <a:latin typeface="Arial" panose="020B0604020202020204" pitchFamily="34" charset="0"/>
                <a:cs typeface="Arial" panose="020B0604020202020204" pitchFamily="34" charset="0"/>
              </a:rPr>
              <a:t>Sie ist Malerin.</a:t>
            </a:r>
          </a:p>
          <a:p>
            <a:pPr marL="514350" indent="-514350" algn="l">
              <a:lnSpc>
                <a:spcPct val="150000"/>
              </a:lnSpc>
              <a:spcBef>
                <a:spcPts val="0"/>
              </a:spcBef>
              <a:buAutoNum type="arabicParenR"/>
            </a:pPr>
            <a:r>
              <a:rPr lang="de-DE" sz="2800" b="1" dirty="0" smtClean="0">
                <a:latin typeface="Arial" panose="020B0604020202020204" pitchFamily="34" charset="0"/>
                <a:cs typeface="Arial" panose="020B0604020202020204" pitchFamily="34" charset="0"/>
              </a:rPr>
              <a:t>Er heißt Georg.</a:t>
            </a:r>
          </a:p>
          <a:p>
            <a:pPr marL="514350" indent="-514350" algn="l">
              <a:lnSpc>
                <a:spcPct val="150000"/>
              </a:lnSpc>
              <a:spcBef>
                <a:spcPts val="0"/>
              </a:spcBef>
              <a:buAutoNum type="arabicParenR"/>
            </a:pPr>
            <a:r>
              <a:rPr lang="de-DE" sz="2800" b="1" dirty="0" smtClean="0">
                <a:latin typeface="Arial" panose="020B0604020202020204" pitchFamily="34" charset="0"/>
                <a:cs typeface="Arial" panose="020B0604020202020204" pitchFamily="34" charset="0"/>
              </a:rPr>
              <a:t>Sie ist Lehrerin.</a:t>
            </a:r>
          </a:p>
          <a:p>
            <a:pPr marL="514350" indent="-514350" algn="l">
              <a:lnSpc>
                <a:spcPct val="150000"/>
              </a:lnSpc>
              <a:spcBef>
                <a:spcPts val="0"/>
              </a:spcBef>
              <a:buAutoNum type="arabicParenR"/>
            </a:pPr>
            <a:r>
              <a:rPr lang="de-DE" sz="2800" b="1" dirty="0" smtClean="0">
                <a:latin typeface="Arial" panose="020B0604020202020204" pitchFamily="34" charset="0"/>
                <a:cs typeface="Arial" panose="020B0604020202020204" pitchFamily="34" charset="0"/>
              </a:rPr>
              <a:t>Sie heißt Laura.</a:t>
            </a:r>
          </a:p>
          <a:p>
            <a:pPr marL="514350" indent="-514350" algn="l">
              <a:lnSpc>
                <a:spcPct val="150000"/>
              </a:lnSpc>
              <a:spcBef>
                <a:spcPts val="0"/>
              </a:spcBef>
              <a:buAutoNum type="arabicParenR"/>
            </a:pPr>
            <a:r>
              <a:rPr lang="de-DE" sz="2800" b="1" dirty="0" smtClean="0">
                <a:latin typeface="Arial" panose="020B0604020202020204" pitchFamily="34" charset="0"/>
                <a:cs typeface="Arial" panose="020B0604020202020204" pitchFamily="34" charset="0"/>
              </a:rPr>
              <a:t>Er ist 70 Jahre alt.</a:t>
            </a:r>
          </a:p>
          <a:p>
            <a:pPr marL="514350" indent="-514350" algn="l">
              <a:lnSpc>
                <a:spcPct val="150000"/>
              </a:lnSpc>
              <a:spcBef>
                <a:spcPts val="0"/>
              </a:spcBef>
              <a:buAutoNum type="arabicParenR"/>
            </a:pPr>
            <a:r>
              <a:rPr lang="de-DE" sz="2800" b="1" dirty="0" smtClean="0">
                <a:latin typeface="Arial" panose="020B0604020202020204" pitchFamily="34" charset="0"/>
                <a:cs typeface="Arial" panose="020B0604020202020204" pitchFamily="34" charset="0"/>
              </a:rPr>
              <a:t>Sie ist Rentnerin.</a:t>
            </a:r>
          </a:p>
        </p:txBody>
      </p:sp>
      <p:sp>
        <p:nvSpPr>
          <p:cNvPr id="2" name="Прямоугольник 1"/>
          <p:cNvSpPr/>
          <p:nvPr/>
        </p:nvSpPr>
        <p:spPr>
          <a:xfrm>
            <a:off x="4680361" y="1238588"/>
            <a:ext cx="6813084" cy="523220"/>
          </a:xfrm>
          <a:prstGeom prst="rect">
            <a:avLst/>
          </a:prstGeom>
          <a:noFill/>
        </p:spPr>
        <p:txBody>
          <a:bodyPr wrap="none" lIns="91440" tIns="45720" rIns="91440" bIns="45720">
            <a:spAutoFit/>
          </a:bodyPr>
          <a:lstStyle/>
          <a:p>
            <a:pPr algn="ctr"/>
            <a:r>
              <a:rPr lang="de-DE" sz="2800" b="1" cap="none" spc="0" dirty="0" smtClean="0">
                <a:ln w="0"/>
                <a:solidFill>
                  <a:srgbClr val="7030A0"/>
                </a:solidFill>
                <a:latin typeface="Arial" panose="020B0604020202020204" pitchFamily="34" charset="0"/>
                <a:cs typeface="Arial" panose="020B0604020202020204" pitchFamily="34" charset="0"/>
              </a:rPr>
              <a:t>Das ist Florian, der Bruder von Sabine.</a:t>
            </a:r>
            <a:endParaRPr lang="ru-RU" sz="2800" b="1" cap="none" spc="0" dirty="0">
              <a:ln w="0"/>
              <a:solidFill>
                <a:srgbClr val="7030A0"/>
              </a:solidFill>
              <a:latin typeface="Arial" panose="020B0604020202020204" pitchFamily="34" charset="0"/>
              <a:cs typeface="Arial" panose="020B0604020202020204" pitchFamily="34" charset="0"/>
            </a:endParaRPr>
          </a:p>
        </p:txBody>
      </p:sp>
      <p:sp>
        <p:nvSpPr>
          <p:cNvPr id="6" name="Прямоугольник 5"/>
          <p:cNvSpPr/>
          <p:nvPr/>
        </p:nvSpPr>
        <p:spPr>
          <a:xfrm>
            <a:off x="5150266" y="1841624"/>
            <a:ext cx="4855817" cy="954107"/>
          </a:xfrm>
          <a:prstGeom prst="rect">
            <a:avLst/>
          </a:prstGeom>
          <a:noFill/>
        </p:spPr>
        <p:txBody>
          <a:bodyPr wrap="none" lIns="91440" tIns="45720" rIns="91440" bIns="45720">
            <a:spAutoFit/>
          </a:bodyPr>
          <a:lstStyle/>
          <a:p>
            <a:pPr algn="ctr"/>
            <a:r>
              <a:rPr lang="de-DE" sz="2800" b="1" cap="none" spc="0" dirty="0" smtClean="0">
                <a:ln w="0"/>
                <a:solidFill>
                  <a:srgbClr val="7030A0"/>
                </a:solidFill>
                <a:latin typeface="Arial" panose="020B0604020202020204" pitchFamily="34" charset="0"/>
                <a:cs typeface="Arial" panose="020B0604020202020204" pitchFamily="34" charset="0"/>
              </a:rPr>
              <a:t>Das sind Jörg und Helene,</a:t>
            </a:r>
          </a:p>
          <a:p>
            <a:pPr algn="ctr"/>
            <a:r>
              <a:rPr lang="de-DE" sz="2800" b="1" cap="none" spc="0" dirty="0" smtClean="0">
                <a:ln w="0"/>
                <a:solidFill>
                  <a:srgbClr val="7030A0"/>
                </a:solidFill>
                <a:latin typeface="Arial" panose="020B0604020202020204" pitchFamily="34" charset="0"/>
                <a:cs typeface="Arial" panose="020B0604020202020204" pitchFamily="34" charset="0"/>
              </a:rPr>
              <a:t> die Großeltern von Sabine.</a:t>
            </a:r>
            <a:endParaRPr lang="ru-RU" sz="2800" b="1" cap="none" spc="0" dirty="0">
              <a:ln w="0"/>
              <a:solidFill>
                <a:srgbClr val="7030A0"/>
              </a:solidFill>
              <a:latin typeface="Arial" panose="020B0604020202020204" pitchFamily="34" charset="0"/>
              <a:cs typeface="Arial" panose="020B0604020202020204" pitchFamily="34" charset="0"/>
            </a:endParaRPr>
          </a:p>
        </p:txBody>
      </p:sp>
      <p:sp>
        <p:nvSpPr>
          <p:cNvPr id="7" name="Прямоугольник 6"/>
          <p:cNvSpPr/>
          <p:nvPr/>
        </p:nvSpPr>
        <p:spPr>
          <a:xfrm>
            <a:off x="4788564" y="2961236"/>
            <a:ext cx="6610079" cy="523220"/>
          </a:xfrm>
          <a:prstGeom prst="rect">
            <a:avLst/>
          </a:prstGeom>
          <a:noFill/>
        </p:spPr>
        <p:txBody>
          <a:bodyPr wrap="none" lIns="91440" tIns="45720" rIns="91440" bIns="45720">
            <a:spAutoFit/>
          </a:bodyPr>
          <a:lstStyle/>
          <a:p>
            <a:pPr algn="ctr"/>
            <a:r>
              <a:rPr lang="de-DE" sz="2800" b="1" cap="none" spc="0" dirty="0" smtClean="0">
                <a:ln w="0"/>
                <a:solidFill>
                  <a:srgbClr val="7030A0"/>
                </a:solidFill>
                <a:latin typeface="Arial" panose="020B0604020202020204" pitchFamily="34" charset="0"/>
                <a:cs typeface="Arial" panose="020B0604020202020204" pitchFamily="34" charset="0"/>
              </a:rPr>
              <a:t>Das ist Martine, die Tante von Sabine.</a:t>
            </a:r>
            <a:endParaRPr lang="ru-RU" sz="2800" b="1" cap="none" spc="0" dirty="0">
              <a:ln w="0"/>
              <a:solidFill>
                <a:srgbClr val="7030A0"/>
              </a:solidFill>
              <a:latin typeface="Arial" panose="020B0604020202020204" pitchFamily="34" charset="0"/>
              <a:cs typeface="Arial" panose="020B0604020202020204" pitchFamily="34" charset="0"/>
            </a:endParaRPr>
          </a:p>
        </p:txBody>
      </p:sp>
      <p:sp>
        <p:nvSpPr>
          <p:cNvPr id="8" name="Прямоугольник 7"/>
          <p:cNvSpPr/>
          <p:nvPr/>
        </p:nvSpPr>
        <p:spPr>
          <a:xfrm>
            <a:off x="4788564" y="3552208"/>
            <a:ext cx="5217519" cy="523220"/>
          </a:xfrm>
          <a:prstGeom prst="rect">
            <a:avLst/>
          </a:prstGeom>
          <a:noFill/>
        </p:spPr>
        <p:txBody>
          <a:bodyPr wrap="none" lIns="91440" tIns="45720" rIns="91440" bIns="45720">
            <a:spAutoFit/>
          </a:bodyPr>
          <a:lstStyle/>
          <a:p>
            <a:pPr algn="ctr"/>
            <a:r>
              <a:rPr lang="de-DE" sz="2800" b="1" cap="none" spc="0" dirty="0" smtClean="0">
                <a:ln w="0"/>
                <a:solidFill>
                  <a:srgbClr val="7030A0"/>
                </a:solidFill>
                <a:latin typeface="Arial" panose="020B0604020202020204" pitchFamily="34" charset="0"/>
                <a:cs typeface="Arial" panose="020B0604020202020204" pitchFamily="34" charset="0"/>
              </a:rPr>
              <a:t>Das ist </a:t>
            </a:r>
            <a:r>
              <a:rPr lang="de-DE" sz="2800" b="1" dirty="0" smtClean="0">
                <a:ln w="0"/>
                <a:solidFill>
                  <a:srgbClr val="7030A0"/>
                </a:solidFill>
                <a:latin typeface="Arial" panose="020B0604020202020204" pitchFamily="34" charset="0"/>
                <a:cs typeface="Arial" panose="020B0604020202020204" pitchFamily="34" charset="0"/>
              </a:rPr>
              <a:t> der </a:t>
            </a:r>
            <a:r>
              <a:rPr lang="de-DE" sz="2800" b="1" cap="none" spc="0" dirty="0" smtClean="0">
                <a:ln w="0"/>
                <a:solidFill>
                  <a:srgbClr val="7030A0"/>
                </a:solidFill>
                <a:latin typeface="Arial" panose="020B0604020202020204" pitchFamily="34" charset="0"/>
                <a:cs typeface="Arial" panose="020B0604020202020204" pitchFamily="34" charset="0"/>
              </a:rPr>
              <a:t>Vater von Sabine.</a:t>
            </a:r>
            <a:endParaRPr lang="ru-RU" sz="2800" b="1" cap="none" spc="0" dirty="0">
              <a:ln w="0"/>
              <a:solidFill>
                <a:srgbClr val="7030A0"/>
              </a:solidFill>
              <a:latin typeface="Arial" panose="020B0604020202020204" pitchFamily="34" charset="0"/>
              <a:cs typeface="Arial" panose="020B0604020202020204" pitchFamily="34" charset="0"/>
            </a:endParaRPr>
          </a:p>
        </p:txBody>
      </p:sp>
      <p:sp>
        <p:nvSpPr>
          <p:cNvPr id="9" name="Прямоугольник 8"/>
          <p:cNvSpPr/>
          <p:nvPr/>
        </p:nvSpPr>
        <p:spPr>
          <a:xfrm>
            <a:off x="4788564" y="4143180"/>
            <a:ext cx="6596679" cy="523220"/>
          </a:xfrm>
          <a:prstGeom prst="rect">
            <a:avLst/>
          </a:prstGeom>
          <a:noFill/>
        </p:spPr>
        <p:txBody>
          <a:bodyPr wrap="none" lIns="91440" tIns="45720" rIns="91440" bIns="45720">
            <a:spAutoFit/>
          </a:bodyPr>
          <a:lstStyle/>
          <a:p>
            <a:pPr algn="ctr"/>
            <a:r>
              <a:rPr lang="de-DE" sz="2800" b="1" cap="none" spc="0" dirty="0" smtClean="0">
                <a:ln w="0"/>
                <a:solidFill>
                  <a:srgbClr val="7030A0"/>
                </a:solidFill>
                <a:latin typeface="Arial" panose="020B0604020202020204" pitchFamily="34" charset="0"/>
                <a:cs typeface="Arial" panose="020B0604020202020204" pitchFamily="34" charset="0"/>
              </a:rPr>
              <a:t>Das ist Hanna, die Mutter von Sabine.</a:t>
            </a:r>
            <a:endParaRPr lang="ru-RU" sz="2800" b="1" cap="none" spc="0" dirty="0">
              <a:ln w="0"/>
              <a:solidFill>
                <a:srgbClr val="7030A0"/>
              </a:solidFill>
              <a:latin typeface="Arial" panose="020B0604020202020204" pitchFamily="34" charset="0"/>
              <a:cs typeface="Arial" panose="020B0604020202020204" pitchFamily="34" charset="0"/>
            </a:endParaRPr>
          </a:p>
        </p:txBody>
      </p:sp>
      <p:sp>
        <p:nvSpPr>
          <p:cNvPr id="10" name="Прямоугольник 9"/>
          <p:cNvSpPr/>
          <p:nvPr/>
        </p:nvSpPr>
        <p:spPr>
          <a:xfrm>
            <a:off x="4788564" y="4862103"/>
            <a:ext cx="5997156" cy="523220"/>
          </a:xfrm>
          <a:prstGeom prst="rect">
            <a:avLst/>
          </a:prstGeom>
          <a:noFill/>
        </p:spPr>
        <p:txBody>
          <a:bodyPr wrap="none" lIns="91440" tIns="45720" rIns="91440" bIns="45720">
            <a:spAutoFit/>
          </a:bodyPr>
          <a:lstStyle/>
          <a:p>
            <a:pPr algn="ctr"/>
            <a:r>
              <a:rPr lang="de-DE" sz="2800" b="1" cap="none" spc="0" dirty="0" smtClean="0">
                <a:ln w="0"/>
                <a:solidFill>
                  <a:srgbClr val="7030A0"/>
                </a:solidFill>
                <a:latin typeface="Arial" panose="020B0604020202020204" pitchFamily="34" charset="0"/>
                <a:cs typeface="Arial" panose="020B0604020202020204" pitchFamily="34" charset="0"/>
              </a:rPr>
              <a:t>Das ist die Schwester von Sabine.</a:t>
            </a:r>
            <a:endParaRPr lang="ru-RU" sz="2800" b="1" cap="none" spc="0" dirty="0">
              <a:ln w="0"/>
              <a:solidFill>
                <a:srgbClr val="7030A0"/>
              </a:solidFill>
              <a:latin typeface="Arial" panose="020B0604020202020204" pitchFamily="34" charset="0"/>
              <a:cs typeface="Arial" panose="020B0604020202020204" pitchFamily="34" charset="0"/>
            </a:endParaRPr>
          </a:p>
        </p:txBody>
      </p:sp>
      <p:sp>
        <p:nvSpPr>
          <p:cNvPr id="11" name="Прямоугольник 10"/>
          <p:cNvSpPr/>
          <p:nvPr/>
        </p:nvSpPr>
        <p:spPr>
          <a:xfrm>
            <a:off x="4788564" y="5520827"/>
            <a:ext cx="5915402" cy="523220"/>
          </a:xfrm>
          <a:prstGeom prst="rect">
            <a:avLst/>
          </a:prstGeom>
          <a:noFill/>
        </p:spPr>
        <p:txBody>
          <a:bodyPr wrap="none" lIns="91440" tIns="45720" rIns="91440" bIns="45720">
            <a:spAutoFit/>
          </a:bodyPr>
          <a:lstStyle/>
          <a:p>
            <a:pPr algn="ctr"/>
            <a:r>
              <a:rPr lang="de-DE" sz="2800" b="1" cap="none" spc="0" dirty="0" smtClean="0">
                <a:ln w="0"/>
                <a:solidFill>
                  <a:srgbClr val="7030A0"/>
                </a:solidFill>
                <a:latin typeface="Arial" panose="020B0604020202020204" pitchFamily="34" charset="0"/>
                <a:cs typeface="Arial" panose="020B0604020202020204" pitchFamily="34" charset="0"/>
              </a:rPr>
              <a:t>Das ist Jörg, der Opa von Sabine.</a:t>
            </a:r>
            <a:endParaRPr lang="ru-RU" sz="2800" b="1" cap="none" spc="0" dirty="0">
              <a:ln w="0"/>
              <a:solidFill>
                <a:srgbClr val="7030A0"/>
              </a:solidFill>
              <a:latin typeface="Arial" panose="020B0604020202020204" pitchFamily="34" charset="0"/>
              <a:cs typeface="Arial" panose="020B0604020202020204" pitchFamily="34" charset="0"/>
            </a:endParaRPr>
          </a:p>
        </p:txBody>
      </p:sp>
      <p:sp>
        <p:nvSpPr>
          <p:cNvPr id="12" name="Прямоугольник 11"/>
          <p:cNvSpPr/>
          <p:nvPr/>
        </p:nvSpPr>
        <p:spPr>
          <a:xfrm>
            <a:off x="4788564" y="6134755"/>
            <a:ext cx="6375463" cy="523220"/>
          </a:xfrm>
          <a:prstGeom prst="rect">
            <a:avLst/>
          </a:prstGeom>
          <a:noFill/>
        </p:spPr>
        <p:txBody>
          <a:bodyPr wrap="none" lIns="91440" tIns="45720" rIns="91440" bIns="45720">
            <a:spAutoFit/>
          </a:bodyPr>
          <a:lstStyle/>
          <a:p>
            <a:pPr algn="ctr"/>
            <a:r>
              <a:rPr lang="de-DE" sz="2800" b="1" cap="none" spc="0" dirty="0" smtClean="0">
                <a:ln w="0"/>
                <a:solidFill>
                  <a:srgbClr val="7030A0"/>
                </a:solidFill>
                <a:latin typeface="Arial" panose="020B0604020202020204" pitchFamily="34" charset="0"/>
                <a:cs typeface="Arial" panose="020B0604020202020204" pitchFamily="34" charset="0"/>
              </a:rPr>
              <a:t>Das ist Helene, die Oma von Sabine.</a:t>
            </a:r>
            <a:endParaRPr lang="ru-RU" sz="2800" b="1" cap="none" spc="0" dirty="0">
              <a:ln w="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39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8475"/>
            <a:ext cx="12192000" cy="642299"/>
          </a:xfrm>
          <a:solidFill>
            <a:srgbClr val="0070C0"/>
          </a:solidFill>
        </p:spPr>
        <p:txBody>
          <a:bodyPr>
            <a:noAutofit/>
          </a:bodyPr>
          <a:lstStyle/>
          <a:p>
            <a:r>
              <a:rPr lang="de-DE" sz="4000" b="1" dirty="0">
                <a:solidFill>
                  <a:schemeClr val="bg1"/>
                </a:solidFill>
                <a:latin typeface="Arial" panose="020B0604020202020204" pitchFamily="34" charset="0"/>
                <a:cs typeface="Arial" panose="020B0604020202020204" pitchFamily="34" charset="0"/>
              </a:rPr>
              <a:t>Wir </a:t>
            </a:r>
            <a:r>
              <a:rPr lang="de-DE" sz="4000" b="1" dirty="0" smtClean="0">
                <a:solidFill>
                  <a:schemeClr val="bg1"/>
                </a:solidFill>
                <a:latin typeface="Arial" panose="020B0604020202020204" pitchFamily="34" charset="0"/>
                <a:cs typeface="Arial" panose="020B0604020202020204" pitchFamily="34" charset="0"/>
              </a:rPr>
              <a:t>machen Übung</a:t>
            </a:r>
            <a:endParaRPr lang="ru-RU" sz="4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783771"/>
            <a:ext cx="11587162" cy="5874204"/>
          </a:xfrm>
          <a:ln w="57150">
            <a:solidFill>
              <a:srgbClr val="00B0F0"/>
            </a:solidFill>
          </a:ln>
        </p:spPr>
        <p:txBody>
          <a:bodyPr>
            <a:normAutofit/>
          </a:bodyPr>
          <a:lstStyle/>
          <a:p>
            <a:pPr algn="l">
              <a:lnSpc>
                <a:spcPct val="100000"/>
              </a:lnSpc>
              <a:spcBef>
                <a:spcPts val="0"/>
              </a:spcBef>
            </a:pPr>
            <a:r>
              <a:rPr lang="de-DE" sz="2800" b="1" i="1" dirty="0" smtClean="0">
                <a:latin typeface="Arial" panose="020B0604020202020204" pitchFamily="34" charset="0"/>
                <a:cs typeface="Arial" panose="020B0604020202020204" pitchFamily="34" charset="0"/>
              </a:rPr>
              <a:t>Lösen Sie Silbenrätsel und ergänzen die Sätze.</a:t>
            </a:r>
          </a:p>
          <a:p>
            <a:pPr algn="l">
              <a:lnSpc>
                <a:spcPct val="100000"/>
              </a:lnSpc>
              <a:spcBef>
                <a:spcPts val="0"/>
              </a:spcBef>
            </a:pPr>
            <a:endParaRPr lang="de-DE" sz="2800" b="1" i="1" dirty="0">
              <a:latin typeface="Arial" panose="020B0604020202020204" pitchFamily="34" charset="0"/>
              <a:cs typeface="Arial" panose="020B0604020202020204" pitchFamily="34" charset="0"/>
            </a:endParaRPr>
          </a:p>
          <a:p>
            <a:pPr algn="l">
              <a:lnSpc>
                <a:spcPct val="100000"/>
              </a:lnSpc>
              <a:spcBef>
                <a:spcPts val="0"/>
              </a:spcBef>
            </a:pPr>
            <a:endParaRPr lang="de-DE" sz="2800" b="1" i="1" dirty="0" smtClean="0">
              <a:latin typeface="Arial" panose="020B0604020202020204" pitchFamily="34" charset="0"/>
              <a:cs typeface="Arial" panose="020B0604020202020204" pitchFamily="34" charset="0"/>
            </a:endParaRPr>
          </a:p>
          <a:p>
            <a:pPr marL="514350" indent="-514350" algn="l">
              <a:lnSpc>
                <a:spcPct val="100000"/>
              </a:lnSpc>
              <a:spcBef>
                <a:spcPts val="0"/>
              </a:spcBef>
              <a:buAutoNum type="alphaLcParenR"/>
            </a:pPr>
            <a:r>
              <a:rPr lang="de-DE" sz="2800" b="1" i="1" dirty="0" smtClean="0">
                <a:latin typeface="Arial" panose="020B0604020202020204" pitchFamily="34" charset="0"/>
                <a:cs typeface="Arial" panose="020B0604020202020204" pitchFamily="34" charset="0"/>
              </a:rPr>
              <a:t>Meine                      liest.</a:t>
            </a:r>
          </a:p>
          <a:p>
            <a:pPr marL="514350" indent="-514350" algn="l">
              <a:lnSpc>
                <a:spcPct val="100000"/>
              </a:lnSpc>
              <a:spcBef>
                <a:spcPts val="0"/>
              </a:spcBef>
              <a:buAutoNum type="alphaLcParenR"/>
            </a:pPr>
            <a:r>
              <a:rPr lang="de-DE" sz="2800" b="1" i="1" dirty="0" smtClean="0">
                <a:latin typeface="Arial" panose="020B0604020202020204" pitchFamily="34" charset="0"/>
                <a:cs typeface="Arial" panose="020B0604020202020204" pitchFamily="34" charset="0"/>
              </a:rPr>
              <a:t>Meine                      sind zu Hause.</a:t>
            </a:r>
          </a:p>
          <a:p>
            <a:pPr marL="514350" indent="-514350" algn="l">
              <a:lnSpc>
                <a:spcPct val="100000"/>
              </a:lnSpc>
              <a:spcBef>
                <a:spcPts val="0"/>
              </a:spcBef>
              <a:buAutoNum type="alphaLcParenR"/>
            </a:pPr>
            <a:r>
              <a:rPr lang="de-DE" sz="2800" b="1" i="1" dirty="0" smtClean="0">
                <a:latin typeface="Arial" panose="020B0604020202020204" pitchFamily="34" charset="0"/>
                <a:cs typeface="Arial" panose="020B0604020202020204" pitchFamily="34" charset="0"/>
              </a:rPr>
              <a:t>Mein  </a:t>
            </a:r>
            <a:r>
              <a:rPr lang="de-DE" sz="2800" b="1" i="1" dirty="0" smtClean="0">
                <a:solidFill>
                  <a:srgbClr val="C00000"/>
                </a:solidFill>
                <a:latin typeface="Arial" panose="020B0604020202020204" pitchFamily="34" charset="0"/>
                <a:cs typeface="Arial" panose="020B0604020202020204" pitchFamily="34" charset="0"/>
              </a:rPr>
              <a:t>         </a:t>
            </a:r>
            <a:r>
              <a:rPr lang="de-DE" sz="2800" b="1" i="1" dirty="0" smtClean="0">
                <a:latin typeface="Arial" panose="020B0604020202020204" pitchFamily="34" charset="0"/>
                <a:cs typeface="Arial" panose="020B0604020202020204" pitchFamily="34" charset="0"/>
              </a:rPr>
              <a:t>   spielt mit meiner Schwester Federball.</a:t>
            </a:r>
          </a:p>
          <a:p>
            <a:pPr marL="514350" indent="-514350" algn="l">
              <a:lnSpc>
                <a:spcPct val="100000"/>
              </a:lnSpc>
              <a:spcBef>
                <a:spcPts val="0"/>
              </a:spcBef>
              <a:buAutoNum type="alphaLcParenR"/>
            </a:pPr>
            <a:r>
              <a:rPr lang="de-DE" sz="2800" b="1" i="1" dirty="0" smtClean="0">
                <a:latin typeface="Arial" panose="020B0604020202020204" pitchFamily="34" charset="0"/>
                <a:cs typeface="Arial" panose="020B0604020202020204" pitchFamily="34" charset="0"/>
              </a:rPr>
              <a:t>Meine                         baden im See.</a:t>
            </a:r>
          </a:p>
          <a:p>
            <a:pPr algn="l">
              <a:lnSpc>
                <a:spcPct val="100000"/>
              </a:lnSpc>
              <a:spcBef>
                <a:spcPts val="0"/>
              </a:spcBef>
            </a:pPr>
            <a:endParaRPr lang="de-DE" sz="2800" b="1" i="1" dirty="0" smtClean="0">
              <a:latin typeface="Arial" panose="020B0604020202020204" pitchFamily="34" charset="0"/>
              <a:cs typeface="Arial" panose="020B0604020202020204" pitchFamily="34" charset="0"/>
            </a:endParaRPr>
          </a:p>
          <a:p>
            <a:pPr algn="l">
              <a:lnSpc>
                <a:spcPct val="100000"/>
              </a:lnSpc>
              <a:spcBef>
                <a:spcPts val="0"/>
              </a:spcBef>
            </a:pPr>
            <a:endParaRPr lang="de-DE" sz="2800" b="1" i="1" dirty="0" smtClean="0">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040320329"/>
              </p:ext>
            </p:extLst>
          </p:nvPr>
        </p:nvGraphicFramePr>
        <p:xfrm>
          <a:off x="521490" y="1306312"/>
          <a:ext cx="11229984" cy="737659"/>
        </p:xfrm>
        <a:graphic>
          <a:graphicData uri="http://schemas.openxmlformats.org/drawingml/2006/table">
            <a:tbl>
              <a:tblPr firstRow="1" bandRow="1">
                <a:tableStyleId>{8A107856-5554-42FB-B03E-39F5DBC370BA}</a:tableStyleId>
              </a:tblPr>
              <a:tblGrid>
                <a:gridCol w="1400173">
                  <a:extLst>
                    <a:ext uri="{9D8B030D-6E8A-4147-A177-3AD203B41FA5}">
                      <a16:colId xmlns:a16="http://schemas.microsoft.com/office/drawing/2014/main" val="20000"/>
                    </a:ext>
                  </a:extLst>
                </a:gridCol>
                <a:gridCol w="1095378">
                  <a:extLst>
                    <a:ext uri="{9D8B030D-6E8A-4147-A177-3AD203B41FA5}">
                      <a16:colId xmlns:a16="http://schemas.microsoft.com/office/drawing/2014/main" val="20001"/>
                    </a:ext>
                  </a:extLst>
                </a:gridCol>
                <a:gridCol w="1019172">
                  <a:extLst>
                    <a:ext uri="{9D8B030D-6E8A-4147-A177-3AD203B41FA5}">
                      <a16:colId xmlns:a16="http://schemas.microsoft.com/office/drawing/2014/main" val="20002"/>
                    </a:ext>
                  </a:extLst>
                </a:gridCol>
                <a:gridCol w="1585912">
                  <a:extLst>
                    <a:ext uri="{9D8B030D-6E8A-4147-A177-3AD203B41FA5}">
                      <a16:colId xmlns:a16="http://schemas.microsoft.com/office/drawing/2014/main" val="20003"/>
                    </a:ext>
                  </a:extLst>
                </a:gridCol>
                <a:gridCol w="1214438">
                  <a:extLst>
                    <a:ext uri="{9D8B030D-6E8A-4147-A177-3AD203B41FA5}">
                      <a16:colId xmlns:a16="http://schemas.microsoft.com/office/drawing/2014/main" val="20004"/>
                    </a:ext>
                  </a:extLst>
                </a:gridCol>
                <a:gridCol w="1228725">
                  <a:extLst>
                    <a:ext uri="{9D8B030D-6E8A-4147-A177-3AD203B41FA5}">
                      <a16:colId xmlns:a16="http://schemas.microsoft.com/office/drawing/2014/main" val="20005"/>
                    </a:ext>
                  </a:extLst>
                </a:gridCol>
                <a:gridCol w="1171576">
                  <a:extLst>
                    <a:ext uri="{9D8B030D-6E8A-4147-A177-3AD203B41FA5}">
                      <a16:colId xmlns:a16="http://schemas.microsoft.com/office/drawing/2014/main" val="20006"/>
                    </a:ext>
                  </a:extLst>
                </a:gridCol>
                <a:gridCol w="1271588">
                  <a:extLst>
                    <a:ext uri="{9D8B030D-6E8A-4147-A177-3AD203B41FA5}">
                      <a16:colId xmlns:a16="http://schemas.microsoft.com/office/drawing/2014/main" val="20007"/>
                    </a:ext>
                  </a:extLst>
                </a:gridCol>
                <a:gridCol w="1243022">
                  <a:extLst>
                    <a:ext uri="{9D8B030D-6E8A-4147-A177-3AD203B41FA5}">
                      <a16:colId xmlns:a16="http://schemas.microsoft.com/office/drawing/2014/main" val="20008"/>
                    </a:ext>
                  </a:extLst>
                </a:gridCol>
              </a:tblGrid>
              <a:tr h="737659">
                <a:tc>
                  <a:txBody>
                    <a:bodyPr/>
                    <a:lstStyle/>
                    <a:p>
                      <a:r>
                        <a:rPr lang="de-DE" sz="2400" dirty="0" err="1" smtClean="0">
                          <a:latin typeface="Arial" panose="020B0604020202020204" pitchFamily="34" charset="0"/>
                          <a:cs typeface="Arial" panose="020B0604020202020204" pitchFamily="34" charset="0"/>
                        </a:rPr>
                        <a:t>schwes</a:t>
                      </a:r>
                      <a:endParaRPr lang="ru-RU" sz="2400" dirty="0">
                        <a:latin typeface="Arial" panose="020B0604020202020204" pitchFamily="34" charset="0"/>
                        <a:cs typeface="Arial" panose="020B0604020202020204" pitchFamily="34" charset="0"/>
                      </a:endParaRPr>
                    </a:p>
                  </a:txBody>
                  <a:tcPr/>
                </a:tc>
                <a:tc>
                  <a:txBody>
                    <a:bodyPr/>
                    <a:lstStyle/>
                    <a:p>
                      <a:r>
                        <a:rPr lang="de-DE" sz="2400" dirty="0" err="1" smtClean="0">
                          <a:latin typeface="Arial" panose="020B0604020202020204" pitchFamily="34" charset="0"/>
                          <a:cs typeface="Arial" panose="020B0604020202020204" pitchFamily="34" charset="0"/>
                        </a:rPr>
                        <a:t>el</a:t>
                      </a:r>
                      <a:endParaRPr lang="ru-RU" sz="2400" dirty="0">
                        <a:latin typeface="Arial" panose="020B0604020202020204" pitchFamily="34" charset="0"/>
                        <a:cs typeface="Arial" panose="020B0604020202020204" pitchFamily="34" charset="0"/>
                      </a:endParaRPr>
                    </a:p>
                  </a:txBody>
                  <a:tcPr/>
                </a:tc>
                <a:tc>
                  <a:txBody>
                    <a:bodyPr/>
                    <a:lstStyle/>
                    <a:p>
                      <a:r>
                        <a:rPr lang="de-DE" sz="2400" dirty="0" err="1" smtClean="0">
                          <a:latin typeface="Arial" panose="020B0604020202020204" pitchFamily="34" charset="0"/>
                          <a:cs typeface="Arial" panose="020B0604020202020204" pitchFamily="34" charset="0"/>
                        </a:rPr>
                        <a:t>va</a:t>
                      </a:r>
                      <a:endParaRPr lang="ru-RU" sz="2400" dirty="0">
                        <a:latin typeface="Arial" panose="020B0604020202020204" pitchFamily="34" charset="0"/>
                        <a:cs typeface="Arial" panose="020B0604020202020204" pitchFamily="34" charset="0"/>
                      </a:endParaRPr>
                    </a:p>
                  </a:txBody>
                  <a:tcPr/>
                </a:tc>
                <a:tc>
                  <a:txBody>
                    <a:bodyPr/>
                    <a:lstStyle/>
                    <a:p>
                      <a:r>
                        <a:rPr lang="de-DE" sz="2400" dirty="0" err="1" smtClean="0">
                          <a:latin typeface="Arial" panose="020B0604020202020204" pitchFamily="34" charset="0"/>
                          <a:cs typeface="Arial" panose="020B0604020202020204" pitchFamily="34" charset="0"/>
                        </a:rPr>
                        <a:t>schwes</a:t>
                      </a:r>
                      <a:endParaRPr lang="ru-RU"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groß</a:t>
                      </a:r>
                      <a:endParaRPr lang="ru-RU" sz="2400" dirty="0">
                        <a:latin typeface="Arial" panose="020B0604020202020204" pitchFamily="34" charset="0"/>
                        <a:cs typeface="Arial" panose="020B0604020202020204" pitchFamily="34" charset="0"/>
                      </a:endParaRPr>
                    </a:p>
                  </a:txBody>
                  <a:tcPr/>
                </a:tc>
                <a:tc>
                  <a:txBody>
                    <a:bodyPr/>
                    <a:lstStyle/>
                    <a:p>
                      <a:r>
                        <a:rPr lang="de-DE" sz="2400" dirty="0" err="1" smtClean="0">
                          <a:latin typeface="Arial" panose="020B0604020202020204" pitchFamily="34" charset="0"/>
                          <a:cs typeface="Arial" panose="020B0604020202020204" pitchFamily="34" charset="0"/>
                        </a:rPr>
                        <a:t>ter</a:t>
                      </a:r>
                      <a:endParaRPr lang="ru-RU" sz="2400" dirty="0">
                        <a:latin typeface="Arial" panose="020B0604020202020204" pitchFamily="34" charset="0"/>
                        <a:cs typeface="Arial" panose="020B0604020202020204" pitchFamily="34" charset="0"/>
                      </a:endParaRPr>
                    </a:p>
                  </a:txBody>
                  <a:tcPr/>
                </a:tc>
                <a:tc>
                  <a:txBody>
                    <a:bodyPr/>
                    <a:lstStyle/>
                    <a:p>
                      <a:r>
                        <a:rPr lang="de-DE" sz="2400" dirty="0" err="1" smtClean="0">
                          <a:latin typeface="Arial" panose="020B0604020202020204" pitchFamily="34" charset="0"/>
                          <a:cs typeface="Arial" panose="020B0604020202020204" pitchFamily="34" charset="0"/>
                        </a:rPr>
                        <a:t>ter</a:t>
                      </a:r>
                      <a:endParaRPr lang="ru-RU" sz="2400" dirty="0">
                        <a:latin typeface="Arial" panose="020B0604020202020204" pitchFamily="34" charset="0"/>
                        <a:cs typeface="Arial" panose="020B0604020202020204" pitchFamily="34" charset="0"/>
                      </a:endParaRPr>
                    </a:p>
                  </a:txBody>
                  <a:tcPr/>
                </a:tc>
                <a:tc>
                  <a:txBody>
                    <a:bodyPr/>
                    <a:lstStyle/>
                    <a:p>
                      <a:r>
                        <a:rPr lang="de-DE" sz="2400" dirty="0" err="1" smtClean="0">
                          <a:latin typeface="Arial" panose="020B0604020202020204" pitchFamily="34" charset="0"/>
                          <a:cs typeface="Arial" panose="020B0604020202020204" pitchFamily="34" charset="0"/>
                        </a:rPr>
                        <a:t>tern</a:t>
                      </a:r>
                      <a:endParaRPr lang="ru-RU" sz="2400" dirty="0">
                        <a:latin typeface="Arial" panose="020B0604020202020204" pitchFamily="34" charset="0"/>
                        <a:cs typeface="Arial" panose="020B0604020202020204" pitchFamily="34" charset="0"/>
                      </a:endParaRPr>
                    </a:p>
                  </a:txBody>
                  <a:tcPr/>
                </a:tc>
                <a:tc>
                  <a:txBody>
                    <a:bodyPr/>
                    <a:lstStyle/>
                    <a:p>
                      <a:r>
                        <a:rPr lang="de-DE" sz="2400" dirty="0" err="1" smtClean="0">
                          <a:latin typeface="Arial" panose="020B0604020202020204" pitchFamily="34" charset="0"/>
                          <a:cs typeface="Arial" panose="020B0604020202020204" pitchFamily="34" charset="0"/>
                        </a:rPr>
                        <a:t>tern</a:t>
                      </a:r>
                      <a:endParaRPr lang="ru-RU"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sp>
        <p:nvSpPr>
          <p:cNvPr id="6" name="Прямоугольник 5"/>
          <p:cNvSpPr/>
          <p:nvPr/>
        </p:nvSpPr>
        <p:spPr>
          <a:xfrm>
            <a:off x="2032655" y="2069324"/>
            <a:ext cx="2115181" cy="523220"/>
          </a:xfrm>
          <a:prstGeom prst="rect">
            <a:avLst/>
          </a:prstGeom>
          <a:noFill/>
        </p:spPr>
        <p:txBody>
          <a:bodyPr wrap="square" lIns="91440" tIns="45720" rIns="91440" bIns="45720">
            <a:spAutoFit/>
          </a:bodyPr>
          <a:lstStyle/>
          <a:p>
            <a:pPr algn="ctr"/>
            <a:r>
              <a:rPr lang="de-DE" sz="2800" b="1" i="1" cap="none" spc="0" dirty="0" smtClean="0">
                <a:ln w="0"/>
                <a:solidFill>
                  <a:srgbClr val="C00000"/>
                </a:solidFill>
                <a:latin typeface="Arial" panose="020B0604020202020204" pitchFamily="34" charset="0"/>
                <a:cs typeface="Arial" panose="020B0604020202020204" pitchFamily="34" charset="0"/>
              </a:rPr>
              <a:t>Schwester</a:t>
            </a:r>
            <a:endParaRPr lang="ru-RU" sz="2800" b="1" i="1" cap="none" spc="0" dirty="0">
              <a:ln w="0"/>
              <a:solidFill>
                <a:srgbClr val="C00000"/>
              </a:solidFill>
              <a:latin typeface="Arial" panose="020B0604020202020204" pitchFamily="34" charset="0"/>
              <a:cs typeface="Arial" panose="020B0604020202020204" pitchFamily="34" charset="0"/>
            </a:endParaRPr>
          </a:p>
        </p:txBody>
      </p:sp>
      <p:sp>
        <p:nvSpPr>
          <p:cNvPr id="7" name="Прямоугольник 6"/>
          <p:cNvSpPr/>
          <p:nvPr/>
        </p:nvSpPr>
        <p:spPr>
          <a:xfrm>
            <a:off x="2032655" y="2489616"/>
            <a:ext cx="2021708" cy="523220"/>
          </a:xfrm>
          <a:prstGeom prst="rect">
            <a:avLst/>
          </a:prstGeom>
          <a:noFill/>
        </p:spPr>
        <p:txBody>
          <a:bodyPr wrap="none" lIns="91440" tIns="45720" rIns="91440" bIns="45720">
            <a:spAutoFit/>
          </a:bodyPr>
          <a:lstStyle/>
          <a:p>
            <a:pPr algn="ctr"/>
            <a:r>
              <a:rPr lang="de-DE" sz="2800" b="1" i="1" cap="none" spc="0" dirty="0" smtClean="0">
                <a:ln w="0"/>
                <a:solidFill>
                  <a:srgbClr val="C00000"/>
                </a:solidFill>
                <a:latin typeface="Arial" panose="020B0604020202020204" pitchFamily="34" charset="0"/>
                <a:cs typeface="Arial" panose="020B0604020202020204" pitchFamily="34" charset="0"/>
              </a:rPr>
              <a:t>Großeltern</a:t>
            </a:r>
            <a:endParaRPr lang="ru-RU" sz="2800" b="1" i="1" cap="none" spc="0" dirty="0">
              <a:ln w="0"/>
              <a:solidFill>
                <a:srgbClr val="C00000"/>
              </a:solidFill>
              <a:latin typeface="Arial" panose="020B0604020202020204" pitchFamily="34" charset="0"/>
              <a:cs typeface="Arial" panose="020B0604020202020204" pitchFamily="34" charset="0"/>
            </a:endParaRPr>
          </a:p>
        </p:txBody>
      </p:sp>
      <p:sp>
        <p:nvSpPr>
          <p:cNvPr id="8" name="Прямоугольник 7"/>
          <p:cNvSpPr/>
          <p:nvPr/>
        </p:nvSpPr>
        <p:spPr>
          <a:xfrm>
            <a:off x="1872994" y="2925004"/>
            <a:ext cx="1064137" cy="523220"/>
          </a:xfrm>
          <a:prstGeom prst="rect">
            <a:avLst/>
          </a:prstGeom>
          <a:noFill/>
        </p:spPr>
        <p:txBody>
          <a:bodyPr wrap="none" lIns="91440" tIns="45720" rIns="91440" bIns="45720">
            <a:spAutoFit/>
          </a:bodyPr>
          <a:lstStyle/>
          <a:p>
            <a:pPr algn="ctr"/>
            <a:r>
              <a:rPr lang="de-DE" sz="2800" b="1" i="1" cap="none" spc="0" dirty="0" smtClean="0">
                <a:ln w="0"/>
                <a:solidFill>
                  <a:srgbClr val="C00000"/>
                </a:solidFill>
                <a:latin typeface="Arial" panose="020B0604020202020204" pitchFamily="34" charset="0"/>
                <a:cs typeface="Arial" panose="020B0604020202020204" pitchFamily="34" charset="0"/>
              </a:rPr>
              <a:t>Vater</a:t>
            </a:r>
            <a:endParaRPr lang="ru-RU" sz="2800" b="1" i="1" cap="none" spc="0" dirty="0">
              <a:ln w="0"/>
              <a:solidFill>
                <a:srgbClr val="C00000"/>
              </a:solidFill>
              <a:latin typeface="Arial" panose="020B0604020202020204" pitchFamily="34" charset="0"/>
              <a:cs typeface="Arial" panose="020B0604020202020204" pitchFamily="34" charset="0"/>
            </a:endParaRPr>
          </a:p>
        </p:txBody>
      </p:sp>
      <p:sp>
        <p:nvSpPr>
          <p:cNvPr id="9" name="Прямоугольник 8"/>
          <p:cNvSpPr/>
          <p:nvPr/>
        </p:nvSpPr>
        <p:spPr>
          <a:xfrm>
            <a:off x="2032655" y="3357840"/>
            <a:ext cx="2202847" cy="523220"/>
          </a:xfrm>
          <a:prstGeom prst="rect">
            <a:avLst/>
          </a:prstGeom>
          <a:noFill/>
        </p:spPr>
        <p:txBody>
          <a:bodyPr wrap="none" lIns="91440" tIns="45720" rIns="91440" bIns="45720">
            <a:spAutoFit/>
          </a:bodyPr>
          <a:lstStyle/>
          <a:p>
            <a:pPr algn="ctr"/>
            <a:r>
              <a:rPr lang="de-DE" sz="2800" b="1" i="1" cap="none" spc="0" dirty="0" smtClean="0">
                <a:ln w="0"/>
                <a:solidFill>
                  <a:srgbClr val="C00000"/>
                </a:solidFill>
                <a:latin typeface="Arial" panose="020B0604020202020204" pitchFamily="34" charset="0"/>
                <a:cs typeface="Arial" panose="020B0604020202020204" pitchFamily="34" charset="0"/>
              </a:rPr>
              <a:t>Schwestern</a:t>
            </a:r>
            <a:endParaRPr lang="ru-RU" sz="2800" b="1" i="1" cap="none" spc="0" dirty="0">
              <a:ln w="0"/>
              <a:solidFill>
                <a:srgbClr val="C00000"/>
              </a:solidFill>
              <a:latin typeface="Arial" panose="020B0604020202020204" pitchFamily="34" charset="0"/>
              <a:cs typeface="Arial" panose="020B0604020202020204" pitchFamily="34" charset="0"/>
            </a:endParaRPr>
          </a:p>
        </p:txBody>
      </p:sp>
      <p:cxnSp>
        <p:nvCxnSpPr>
          <p:cNvPr id="12" name="Прямая соединительная линия 11"/>
          <p:cNvCxnSpPr/>
          <p:nvPr/>
        </p:nvCxnSpPr>
        <p:spPr>
          <a:xfrm>
            <a:off x="658191" y="1493786"/>
            <a:ext cx="1143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5652188" y="1493786"/>
            <a:ext cx="802369" cy="83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147836" y="1493786"/>
            <a:ext cx="1143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9281649" y="1467916"/>
            <a:ext cx="733889" cy="126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8072438" y="1480532"/>
            <a:ext cx="628650" cy="216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815909" y="1493786"/>
            <a:ext cx="605165" cy="83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10507672" y="1497979"/>
            <a:ext cx="636578" cy="42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3069746" y="1493786"/>
            <a:ext cx="45220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2032655" y="1493786"/>
            <a:ext cx="37240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0" name="Рисунок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163" y="3494524"/>
            <a:ext cx="2437353" cy="2221130"/>
          </a:xfrm>
          <a:prstGeom prst="rect">
            <a:avLst/>
          </a:prstGeom>
        </p:spPr>
      </p:pic>
      <p:pic>
        <p:nvPicPr>
          <p:cNvPr id="41" name="Рисунок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982" y="4151086"/>
            <a:ext cx="2300615" cy="2425997"/>
          </a:xfrm>
          <a:prstGeom prst="rect">
            <a:avLst/>
          </a:prstGeom>
        </p:spPr>
      </p:pic>
      <p:pic>
        <p:nvPicPr>
          <p:cNvPr id="42" name="Рисунок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938" y="4485957"/>
            <a:ext cx="3226849" cy="2010835"/>
          </a:xfrm>
          <a:prstGeom prst="rect">
            <a:avLst/>
          </a:prstGeom>
        </p:spPr>
      </p:pic>
      <p:pic>
        <p:nvPicPr>
          <p:cNvPr id="43" name="Рисунок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33449">
            <a:off x="821117" y="3872828"/>
            <a:ext cx="2465245" cy="2702568"/>
          </a:xfrm>
          <a:prstGeom prst="rect">
            <a:avLst/>
          </a:prstGeom>
        </p:spPr>
      </p:pic>
      <p:sp>
        <p:nvSpPr>
          <p:cNvPr id="44" name="Прямоугольник 43"/>
          <p:cNvSpPr/>
          <p:nvPr/>
        </p:nvSpPr>
        <p:spPr>
          <a:xfrm>
            <a:off x="385168" y="4295784"/>
            <a:ext cx="548548" cy="584775"/>
          </a:xfrm>
          <a:prstGeom prst="rect">
            <a:avLst/>
          </a:prstGeom>
          <a:noFill/>
        </p:spPr>
        <p:txBody>
          <a:bodyPr wrap="none" lIns="91440" tIns="45720" rIns="91440" bIns="45720">
            <a:spAutoFit/>
          </a:bodyPr>
          <a:lstStyle/>
          <a:p>
            <a:pPr algn="ctr"/>
            <a:r>
              <a:rPr lang="de-DE" sz="3200" b="0" cap="none" spc="0" dirty="0" smtClean="0">
                <a:ln w="0"/>
                <a:solidFill>
                  <a:schemeClr val="tx1"/>
                </a:solidFill>
                <a:latin typeface="Arial" panose="020B0604020202020204" pitchFamily="34" charset="0"/>
                <a:cs typeface="Arial" panose="020B0604020202020204" pitchFamily="34" charset="0"/>
              </a:rPr>
              <a:t>a)</a:t>
            </a:r>
            <a:endParaRPr lang="ru-RU" sz="3200" b="0" cap="none" spc="0" dirty="0">
              <a:ln w="0"/>
              <a:solidFill>
                <a:schemeClr val="tx1"/>
              </a:solidFill>
              <a:latin typeface="Arial" panose="020B0604020202020204" pitchFamily="34" charset="0"/>
              <a:cs typeface="Arial" panose="020B0604020202020204" pitchFamily="34" charset="0"/>
            </a:endParaRPr>
          </a:p>
        </p:txBody>
      </p:sp>
      <p:sp>
        <p:nvSpPr>
          <p:cNvPr id="45" name="Прямоугольник 44"/>
          <p:cNvSpPr/>
          <p:nvPr/>
        </p:nvSpPr>
        <p:spPr>
          <a:xfrm>
            <a:off x="3278243" y="3901182"/>
            <a:ext cx="548548" cy="584775"/>
          </a:xfrm>
          <a:prstGeom prst="rect">
            <a:avLst/>
          </a:prstGeom>
          <a:noFill/>
        </p:spPr>
        <p:txBody>
          <a:bodyPr wrap="none" lIns="91440" tIns="45720" rIns="91440" bIns="45720">
            <a:spAutoFit/>
          </a:bodyPr>
          <a:lstStyle/>
          <a:p>
            <a:pPr algn="ctr"/>
            <a:r>
              <a:rPr lang="de-DE" sz="3200" b="0" cap="none" spc="0" dirty="0" smtClean="0">
                <a:ln w="0"/>
                <a:solidFill>
                  <a:schemeClr val="tx1"/>
                </a:solidFill>
                <a:latin typeface="Arial" panose="020B0604020202020204" pitchFamily="34" charset="0"/>
                <a:cs typeface="Arial" panose="020B0604020202020204" pitchFamily="34" charset="0"/>
              </a:rPr>
              <a:t>b)</a:t>
            </a:r>
            <a:endParaRPr lang="ru-RU" sz="3200" b="0" cap="none" spc="0" dirty="0">
              <a:ln w="0"/>
              <a:solidFill>
                <a:schemeClr val="tx1"/>
              </a:solidFill>
              <a:latin typeface="Arial" panose="020B0604020202020204" pitchFamily="34" charset="0"/>
              <a:cs typeface="Arial" panose="020B0604020202020204" pitchFamily="34" charset="0"/>
            </a:endParaRPr>
          </a:p>
        </p:txBody>
      </p:sp>
      <p:sp>
        <p:nvSpPr>
          <p:cNvPr id="46" name="Прямоугольник 45"/>
          <p:cNvSpPr/>
          <p:nvPr/>
        </p:nvSpPr>
        <p:spPr>
          <a:xfrm>
            <a:off x="6586926" y="3901182"/>
            <a:ext cx="526106" cy="584775"/>
          </a:xfrm>
          <a:prstGeom prst="rect">
            <a:avLst/>
          </a:prstGeom>
          <a:noFill/>
        </p:spPr>
        <p:txBody>
          <a:bodyPr wrap="none" lIns="91440" tIns="45720" rIns="91440" bIns="45720">
            <a:spAutoFit/>
          </a:bodyPr>
          <a:lstStyle/>
          <a:p>
            <a:pPr algn="ctr"/>
            <a:r>
              <a:rPr lang="de-DE" sz="3200" b="0" cap="none" spc="0" dirty="0" smtClean="0">
                <a:ln w="0"/>
                <a:solidFill>
                  <a:schemeClr val="tx1"/>
                </a:solidFill>
                <a:latin typeface="Arial" panose="020B0604020202020204" pitchFamily="34" charset="0"/>
                <a:cs typeface="Arial" panose="020B0604020202020204" pitchFamily="34" charset="0"/>
              </a:rPr>
              <a:t>c)</a:t>
            </a:r>
            <a:endParaRPr lang="ru-RU" sz="3200" b="0" cap="none" spc="0" dirty="0">
              <a:ln w="0"/>
              <a:solidFill>
                <a:schemeClr val="tx1"/>
              </a:solidFill>
              <a:latin typeface="Arial" panose="020B0604020202020204" pitchFamily="34" charset="0"/>
              <a:cs typeface="Arial" panose="020B0604020202020204" pitchFamily="34" charset="0"/>
            </a:endParaRPr>
          </a:p>
        </p:txBody>
      </p:sp>
      <p:sp>
        <p:nvSpPr>
          <p:cNvPr id="47" name="Прямоугольник 46"/>
          <p:cNvSpPr/>
          <p:nvPr/>
        </p:nvSpPr>
        <p:spPr>
          <a:xfrm>
            <a:off x="9043918" y="5736713"/>
            <a:ext cx="548548" cy="584775"/>
          </a:xfrm>
          <a:prstGeom prst="rect">
            <a:avLst/>
          </a:prstGeom>
          <a:noFill/>
        </p:spPr>
        <p:txBody>
          <a:bodyPr wrap="none" lIns="91440" tIns="45720" rIns="91440" bIns="45720">
            <a:spAutoFit/>
          </a:bodyPr>
          <a:lstStyle/>
          <a:p>
            <a:pPr algn="ctr"/>
            <a:r>
              <a:rPr lang="de-DE" sz="3200" b="0" cap="none" spc="0" dirty="0" smtClean="0">
                <a:ln w="0"/>
                <a:solidFill>
                  <a:schemeClr val="tx1"/>
                </a:solidFill>
                <a:latin typeface="Arial" panose="020B0604020202020204" pitchFamily="34" charset="0"/>
                <a:cs typeface="Arial" panose="020B0604020202020204" pitchFamily="34" charset="0"/>
              </a:rPr>
              <a:t>d)</a:t>
            </a:r>
            <a:endParaRPr lang="ru-RU" sz="3200" b="0" cap="none" spc="0" dirty="0">
              <a:ln w="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90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2000" cy="783771"/>
          </a:xfrm>
          <a:solidFill>
            <a:srgbClr val="0070C0"/>
          </a:solidFill>
        </p:spPr>
        <p:txBody>
          <a:bodyPr>
            <a:normAutofit fontScale="90000"/>
          </a:bodyPr>
          <a:lstStyle/>
          <a:p>
            <a:r>
              <a:rPr lang="de-DE" sz="3600" b="1" dirty="0" smtClean="0">
                <a:solidFill>
                  <a:schemeClr val="bg1"/>
                </a:solidFill>
                <a:latin typeface="Arial" panose="020B0604020202020204" pitchFamily="34" charset="0"/>
                <a:cs typeface="Arial" panose="020B0604020202020204" pitchFamily="34" charset="0"/>
              </a:rPr>
              <a:t>Ersetzen Sie kursiv gedruckten Wörter durch Synonyme</a:t>
            </a:r>
            <a:endParaRPr lang="ru-RU" sz="36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42901" y="885371"/>
            <a:ext cx="11587162" cy="5772604"/>
          </a:xfrm>
          <a:ln w="57150">
            <a:solidFill>
              <a:srgbClr val="00B0F0"/>
            </a:solidFill>
          </a:ln>
        </p:spPr>
        <p:txBody>
          <a:bodyPr>
            <a:normAutofit/>
          </a:bodyPr>
          <a:lstStyle/>
          <a:p>
            <a:pPr algn="l">
              <a:lnSpc>
                <a:spcPct val="100000"/>
              </a:lnSpc>
              <a:spcBef>
                <a:spcPts val="0"/>
              </a:spcBef>
            </a:pPr>
            <a:r>
              <a:rPr lang="de-DE" sz="3500" b="1" dirty="0" smtClean="0">
                <a:latin typeface="Arial" panose="020B0604020202020204" pitchFamily="34" charset="0"/>
                <a:cs typeface="Arial" panose="020B0604020202020204" pitchFamily="34" charset="0"/>
              </a:rPr>
              <a:t>    Meine Schwester hat meinen                   zum Geburtstag eingeladen.</a:t>
            </a:r>
          </a:p>
          <a:p>
            <a:pPr algn="l">
              <a:lnSpc>
                <a:spcPct val="100000"/>
              </a:lnSpc>
              <a:spcBef>
                <a:spcPts val="0"/>
              </a:spcBef>
            </a:pPr>
            <a:r>
              <a:rPr lang="de-DE" sz="3500" b="1" dirty="0" smtClean="0">
                <a:latin typeface="Arial" panose="020B0604020202020204" pitchFamily="34" charset="0"/>
                <a:cs typeface="Arial" panose="020B0604020202020204" pitchFamily="34" charset="0"/>
              </a:rPr>
              <a:t>                                                 kommen heute zu den Großeltern.</a:t>
            </a:r>
          </a:p>
          <a:p>
            <a:pPr lvl="0" algn="l">
              <a:lnSpc>
                <a:spcPct val="100000"/>
              </a:lnSpc>
              <a:spcBef>
                <a:spcPts val="0"/>
              </a:spcBef>
            </a:pPr>
            <a:r>
              <a:rPr lang="de-DE" sz="3500" b="1" dirty="0" smtClean="0">
                <a:solidFill>
                  <a:prstClr val="black"/>
                </a:solidFill>
                <a:latin typeface="Arial" panose="020B0604020202020204" pitchFamily="34" charset="0"/>
                <a:cs typeface="Arial" panose="020B0604020202020204" pitchFamily="34" charset="0"/>
              </a:rPr>
              <a:t>   Man nennt uns                                        . Wir waren an einem Tag und in einem Jahr geboren.</a:t>
            </a:r>
          </a:p>
          <a:p>
            <a:pPr lvl="0" algn="l">
              <a:lnSpc>
                <a:spcPct val="100000"/>
              </a:lnSpc>
              <a:spcBef>
                <a:spcPts val="0"/>
              </a:spcBef>
            </a:pPr>
            <a:r>
              <a:rPr lang="de-DE" sz="3500" b="1" dirty="0" smtClean="0">
                <a:solidFill>
                  <a:prstClr val="black"/>
                </a:solidFill>
                <a:latin typeface="Arial" panose="020B0604020202020204" pitchFamily="34" charset="0"/>
                <a:cs typeface="Arial" panose="020B0604020202020204" pitchFamily="34" charset="0"/>
              </a:rPr>
              <a:t>                                               führt mich heute</a:t>
            </a:r>
          </a:p>
          <a:p>
            <a:pPr lvl="0" algn="l">
              <a:lnSpc>
                <a:spcPct val="100000"/>
              </a:lnSpc>
              <a:spcBef>
                <a:spcPts val="0"/>
              </a:spcBef>
            </a:pPr>
            <a:r>
              <a:rPr lang="de-DE" sz="3500" b="1" dirty="0" smtClean="0">
                <a:solidFill>
                  <a:prstClr val="black"/>
                </a:solidFill>
                <a:latin typeface="Arial" panose="020B0604020202020204" pitchFamily="34" charset="0"/>
                <a:cs typeface="Arial" panose="020B0604020202020204" pitchFamily="34" charset="0"/>
              </a:rPr>
              <a:t> ins Museum.</a:t>
            </a:r>
          </a:p>
          <a:p>
            <a:pPr lvl="0" algn="l">
              <a:lnSpc>
                <a:spcPct val="100000"/>
              </a:lnSpc>
              <a:spcBef>
                <a:spcPts val="0"/>
              </a:spcBef>
            </a:pPr>
            <a:r>
              <a:rPr lang="de-DE" sz="3500" b="1" dirty="0" smtClean="0">
                <a:solidFill>
                  <a:prstClr val="black"/>
                </a:solidFill>
                <a:latin typeface="Arial" panose="020B0604020202020204" pitchFamily="34" charset="0"/>
                <a:cs typeface="Arial" panose="020B0604020202020204" pitchFamily="34" charset="0"/>
              </a:rPr>
              <a:t>                                            liest mir Bücher.</a:t>
            </a:r>
            <a:endParaRPr lang="de-DE" sz="3500" b="1" dirty="0">
              <a:solidFill>
                <a:prstClr val="black"/>
              </a:solidFill>
              <a:latin typeface="Arial" panose="020B0604020202020204" pitchFamily="34" charset="0"/>
              <a:cs typeface="Arial" panose="020B0604020202020204" pitchFamily="34" charset="0"/>
            </a:endParaRPr>
          </a:p>
          <a:p>
            <a:pPr algn="l">
              <a:lnSpc>
                <a:spcPct val="100000"/>
              </a:lnSpc>
              <a:spcBef>
                <a:spcPts val="0"/>
              </a:spcBef>
            </a:pPr>
            <a:endParaRPr lang="de-DE" b="1" dirty="0" smtClean="0">
              <a:latin typeface="Arial" panose="020B0604020202020204" pitchFamily="34" charset="0"/>
              <a:cs typeface="Arial" panose="020B0604020202020204" pitchFamily="34" charset="0"/>
            </a:endParaRPr>
          </a:p>
        </p:txBody>
      </p:sp>
      <p:sp>
        <p:nvSpPr>
          <p:cNvPr id="2" name="Прямоугольник 1"/>
          <p:cNvSpPr/>
          <p:nvPr/>
        </p:nvSpPr>
        <p:spPr>
          <a:xfrm>
            <a:off x="7485047" y="920771"/>
            <a:ext cx="1432701" cy="630942"/>
          </a:xfrm>
          <a:prstGeom prst="rect">
            <a:avLst/>
          </a:prstGeom>
          <a:noFill/>
        </p:spPr>
        <p:txBody>
          <a:bodyPr wrap="none" lIns="91440" tIns="45720" rIns="91440" bIns="45720">
            <a:spAutoFit/>
          </a:bodyPr>
          <a:lstStyle/>
          <a:p>
            <a:pPr algn="ctr"/>
            <a:r>
              <a:rPr lang="de-DE" sz="3500" b="1" cap="none" spc="0" dirty="0" smtClean="0">
                <a:ln w="0"/>
                <a:solidFill>
                  <a:srgbClr val="C00000"/>
                </a:solidFill>
                <a:latin typeface="Arial" panose="020B0604020202020204" pitchFamily="34" charset="0"/>
                <a:cs typeface="Arial" panose="020B0604020202020204" pitchFamily="34" charset="0"/>
              </a:rPr>
              <a:t>Vetter</a:t>
            </a:r>
            <a:endParaRPr lang="ru-RU" sz="3500" b="1" cap="none" spc="0" dirty="0">
              <a:ln w="0"/>
              <a:solidFill>
                <a:srgbClr val="C00000"/>
              </a:solidFill>
              <a:latin typeface="Arial" panose="020B0604020202020204" pitchFamily="34" charset="0"/>
              <a:cs typeface="Arial" panose="020B0604020202020204" pitchFamily="34" charset="0"/>
            </a:endParaRPr>
          </a:p>
        </p:txBody>
      </p:sp>
      <p:sp>
        <p:nvSpPr>
          <p:cNvPr id="6" name="Прямоугольник 5"/>
          <p:cNvSpPr/>
          <p:nvPr/>
        </p:nvSpPr>
        <p:spPr>
          <a:xfrm>
            <a:off x="1743240" y="1944424"/>
            <a:ext cx="3555782" cy="630942"/>
          </a:xfrm>
          <a:prstGeom prst="rect">
            <a:avLst/>
          </a:prstGeom>
          <a:noFill/>
        </p:spPr>
        <p:txBody>
          <a:bodyPr wrap="none" lIns="91440" tIns="45720" rIns="91440" bIns="45720">
            <a:spAutoFit/>
          </a:bodyPr>
          <a:lstStyle/>
          <a:p>
            <a:pPr algn="ctr"/>
            <a:r>
              <a:rPr lang="de-DE" sz="3500" b="1" cap="none" spc="0" dirty="0" smtClean="0">
                <a:ln w="0"/>
                <a:solidFill>
                  <a:srgbClr val="C00000"/>
                </a:solidFill>
                <a:latin typeface="Arial" panose="020B0604020202020204" pitchFamily="34" charset="0"/>
                <a:cs typeface="Arial" panose="020B0604020202020204" pitchFamily="34" charset="0"/>
              </a:rPr>
              <a:t>Die Enkelkinder</a:t>
            </a:r>
            <a:endParaRPr lang="ru-RU" sz="3500" b="1" cap="none" spc="0" dirty="0">
              <a:ln w="0"/>
              <a:solidFill>
                <a:srgbClr val="C00000"/>
              </a:solidFill>
              <a:latin typeface="Arial" panose="020B0604020202020204" pitchFamily="34" charset="0"/>
              <a:cs typeface="Arial" panose="020B0604020202020204" pitchFamily="34" charset="0"/>
            </a:endParaRPr>
          </a:p>
        </p:txBody>
      </p:sp>
      <p:sp>
        <p:nvSpPr>
          <p:cNvPr id="7" name="Прямоугольник 6"/>
          <p:cNvSpPr/>
          <p:nvPr/>
        </p:nvSpPr>
        <p:spPr>
          <a:xfrm>
            <a:off x="4888442" y="3001012"/>
            <a:ext cx="2856872" cy="630942"/>
          </a:xfrm>
          <a:prstGeom prst="rect">
            <a:avLst/>
          </a:prstGeom>
          <a:noFill/>
        </p:spPr>
        <p:txBody>
          <a:bodyPr wrap="none" lIns="91440" tIns="45720" rIns="91440" bIns="45720">
            <a:spAutoFit/>
          </a:bodyPr>
          <a:lstStyle/>
          <a:p>
            <a:pPr algn="ctr"/>
            <a:r>
              <a:rPr lang="de-DE" sz="3500" b="1" cap="none" spc="0" dirty="0" smtClean="0">
                <a:ln w="0"/>
                <a:solidFill>
                  <a:srgbClr val="C00000"/>
                </a:solidFill>
                <a:latin typeface="Arial" panose="020B0604020202020204" pitchFamily="34" charset="0"/>
                <a:cs typeface="Arial" panose="020B0604020202020204" pitchFamily="34" charset="0"/>
              </a:rPr>
              <a:t>Geschwister</a:t>
            </a:r>
            <a:endParaRPr lang="ru-RU" sz="3500" b="1" cap="none" spc="0" dirty="0">
              <a:ln w="0"/>
              <a:solidFill>
                <a:srgbClr val="C00000"/>
              </a:solidFill>
              <a:latin typeface="Arial" panose="020B0604020202020204" pitchFamily="34" charset="0"/>
              <a:cs typeface="Arial" panose="020B0604020202020204" pitchFamily="34" charset="0"/>
            </a:endParaRPr>
          </a:p>
        </p:txBody>
      </p:sp>
      <p:sp>
        <p:nvSpPr>
          <p:cNvPr id="9" name="Прямоугольник 8"/>
          <p:cNvSpPr/>
          <p:nvPr/>
        </p:nvSpPr>
        <p:spPr>
          <a:xfrm>
            <a:off x="3367083" y="5156620"/>
            <a:ext cx="1931939" cy="630942"/>
          </a:xfrm>
          <a:prstGeom prst="rect">
            <a:avLst/>
          </a:prstGeom>
          <a:noFill/>
        </p:spPr>
        <p:txBody>
          <a:bodyPr wrap="none" lIns="91440" tIns="45720" rIns="91440" bIns="45720">
            <a:spAutoFit/>
          </a:bodyPr>
          <a:lstStyle/>
          <a:p>
            <a:pPr algn="ctr"/>
            <a:r>
              <a:rPr lang="de-DE" sz="3500" b="1" cap="none" spc="0" dirty="0" smtClean="0">
                <a:ln w="0"/>
                <a:solidFill>
                  <a:srgbClr val="C00000"/>
                </a:solidFill>
                <a:latin typeface="Arial" panose="020B0604020202020204" pitchFamily="34" charset="0"/>
                <a:cs typeface="Arial" panose="020B0604020202020204" pitchFamily="34" charset="0"/>
              </a:rPr>
              <a:t>Der Opa</a:t>
            </a:r>
            <a:endParaRPr lang="ru-RU" sz="3500" b="1" cap="none" spc="0" dirty="0">
              <a:ln w="0"/>
              <a:solidFill>
                <a:srgbClr val="C00000"/>
              </a:solidFill>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1657" y="4078514"/>
            <a:ext cx="1901372" cy="2438400"/>
          </a:xfrm>
          <a:prstGeom prst="rect">
            <a:avLst/>
          </a:prstGeom>
        </p:spPr>
      </p:pic>
      <p:sp>
        <p:nvSpPr>
          <p:cNvPr id="8" name="Прямоугольник 7"/>
          <p:cNvSpPr/>
          <p:nvPr/>
        </p:nvSpPr>
        <p:spPr>
          <a:xfrm>
            <a:off x="7348440" y="920771"/>
            <a:ext cx="1705916" cy="630942"/>
          </a:xfrm>
          <a:prstGeom prst="rect">
            <a:avLst/>
          </a:prstGeom>
        </p:spPr>
        <p:txBody>
          <a:bodyPr wrap="none">
            <a:spAutoFit/>
          </a:bodyPr>
          <a:lstStyle/>
          <a:p>
            <a:r>
              <a:rPr lang="de-DE" sz="3500" b="1" i="1" dirty="0">
                <a:solidFill>
                  <a:srgbClr val="7030A0"/>
                </a:solidFill>
                <a:latin typeface="Arial" panose="020B0604020202020204" pitchFamily="34" charset="0"/>
                <a:cs typeface="Arial" panose="020B0604020202020204" pitchFamily="34" charset="0"/>
              </a:rPr>
              <a:t>Cousin</a:t>
            </a:r>
            <a:endParaRPr lang="ru-RU" sz="3500" dirty="0"/>
          </a:p>
        </p:txBody>
      </p:sp>
      <p:sp>
        <p:nvSpPr>
          <p:cNvPr id="12" name="Прямоугольник 11"/>
          <p:cNvSpPr/>
          <p:nvPr/>
        </p:nvSpPr>
        <p:spPr>
          <a:xfrm>
            <a:off x="3953280" y="3043699"/>
            <a:ext cx="5101076" cy="630942"/>
          </a:xfrm>
          <a:prstGeom prst="rect">
            <a:avLst/>
          </a:prstGeom>
        </p:spPr>
        <p:txBody>
          <a:bodyPr wrap="none">
            <a:spAutoFit/>
          </a:bodyPr>
          <a:lstStyle/>
          <a:p>
            <a:r>
              <a:rPr lang="de-DE" sz="3500" b="1" i="1" dirty="0">
                <a:solidFill>
                  <a:srgbClr val="7030A0"/>
                </a:solidFill>
                <a:latin typeface="Arial" panose="020B0604020202020204" pitchFamily="34" charset="0"/>
                <a:cs typeface="Arial" panose="020B0604020202020204" pitchFamily="34" charset="0"/>
              </a:rPr>
              <a:t>Bruder und Schwester </a:t>
            </a:r>
            <a:endParaRPr lang="ru-RU" sz="3500" dirty="0"/>
          </a:p>
        </p:txBody>
      </p:sp>
      <p:sp>
        <p:nvSpPr>
          <p:cNvPr id="13" name="Прямоугольник 12"/>
          <p:cNvSpPr/>
          <p:nvPr/>
        </p:nvSpPr>
        <p:spPr>
          <a:xfrm>
            <a:off x="865734" y="1987111"/>
            <a:ext cx="5702202" cy="630942"/>
          </a:xfrm>
          <a:prstGeom prst="rect">
            <a:avLst/>
          </a:prstGeom>
        </p:spPr>
        <p:txBody>
          <a:bodyPr wrap="none">
            <a:spAutoFit/>
          </a:bodyPr>
          <a:lstStyle/>
          <a:p>
            <a:r>
              <a:rPr lang="de-DE" sz="3500" b="1" i="1" dirty="0">
                <a:solidFill>
                  <a:srgbClr val="7030A0"/>
                </a:solidFill>
                <a:latin typeface="Arial" panose="020B0604020202020204" pitchFamily="34" charset="0"/>
                <a:cs typeface="Arial" panose="020B0604020202020204" pitchFamily="34" charset="0"/>
              </a:rPr>
              <a:t>Der Enkel und die Enkelin</a:t>
            </a:r>
            <a:endParaRPr lang="ru-RU" sz="3500" dirty="0"/>
          </a:p>
        </p:txBody>
      </p:sp>
      <p:sp>
        <p:nvSpPr>
          <p:cNvPr id="14" name="Прямоугольник 13"/>
          <p:cNvSpPr/>
          <p:nvPr/>
        </p:nvSpPr>
        <p:spPr>
          <a:xfrm>
            <a:off x="642280" y="4097567"/>
            <a:ext cx="5623655" cy="630942"/>
          </a:xfrm>
          <a:prstGeom prst="rect">
            <a:avLst/>
          </a:prstGeom>
        </p:spPr>
        <p:txBody>
          <a:bodyPr wrap="none">
            <a:spAutoFit/>
          </a:bodyPr>
          <a:lstStyle/>
          <a:p>
            <a:r>
              <a:rPr lang="de-DE" sz="3500" b="1" i="1" dirty="0">
                <a:solidFill>
                  <a:srgbClr val="7030A0"/>
                </a:solidFill>
                <a:latin typeface="Arial" panose="020B0604020202020204" pitchFamily="34" charset="0"/>
                <a:cs typeface="Arial" panose="020B0604020202020204" pitchFamily="34" charset="0"/>
              </a:rPr>
              <a:t>Der Bruder meiner Mutter</a:t>
            </a:r>
            <a:endParaRPr lang="ru-RU" sz="3500" dirty="0"/>
          </a:p>
        </p:txBody>
      </p:sp>
      <p:sp>
        <p:nvSpPr>
          <p:cNvPr id="15" name="Прямоугольник 14"/>
          <p:cNvSpPr/>
          <p:nvPr/>
        </p:nvSpPr>
        <p:spPr>
          <a:xfrm>
            <a:off x="3521131" y="4097567"/>
            <a:ext cx="2307043" cy="630942"/>
          </a:xfrm>
          <a:prstGeom prst="rect">
            <a:avLst/>
          </a:prstGeom>
          <a:noFill/>
        </p:spPr>
        <p:txBody>
          <a:bodyPr wrap="none" lIns="91440" tIns="45720" rIns="91440" bIns="45720">
            <a:spAutoFit/>
          </a:bodyPr>
          <a:lstStyle/>
          <a:p>
            <a:pPr algn="ctr"/>
            <a:r>
              <a:rPr lang="de-DE" sz="3500" b="1" cap="none" spc="0" dirty="0" smtClean="0">
                <a:ln w="0"/>
                <a:solidFill>
                  <a:srgbClr val="C00000"/>
                </a:solidFill>
                <a:latin typeface="Arial" panose="020B0604020202020204" pitchFamily="34" charset="0"/>
                <a:cs typeface="Arial" panose="020B0604020202020204" pitchFamily="34" charset="0"/>
              </a:rPr>
              <a:t>Der Onkel</a:t>
            </a:r>
            <a:endParaRPr lang="ru-RU" sz="3500" b="1" cap="none" spc="0" dirty="0">
              <a:ln w="0"/>
              <a:solidFill>
                <a:srgbClr val="C00000"/>
              </a:solidFill>
              <a:latin typeface="Arial" panose="020B0604020202020204" pitchFamily="34" charset="0"/>
              <a:cs typeface="Arial" panose="020B0604020202020204" pitchFamily="34" charset="0"/>
            </a:endParaRPr>
          </a:p>
        </p:txBody>
      </p:sp>
      <p:sp>
        <p:nvSpPr>
          <p:cNvPr id="16" name="Прямоугольник 15"/>
          <p:cNvSpPr/>
          <p:nvPr/>
        </p:nvSpPr>
        <p:spPr>
          <a:xfrm>
            <a:off x="569042" y="5138469"/>
            <a:ext cx="5259132" cy="630942"/>
          </a:xfrm>
          <a:prstGeom prst="rect">
            <a:avLst/>
          </a:prstGeom>
        </p:spPr>
        <p:txBody>
          <a:bodyPr wrap="none">
            <a:spAutoFit/>
          </a:bodyPr>
          <a:lstStyle/>
          <a:p>
            <a:r>
              <a:rPr lang="de-DE" sz="3500" b="1" i="1" dirty="0">
                <a:solidFill>
                  <a:srgbClr val="7030A0"/>
                </a:solidFill>
                <a:latin typeface="Arial" panose="020B0604020202020204" pitchFamily="34" charset="0"/>
                <a:cs typeface="Arial" panose="020B0604020202020204" pitchFamily="34" charset="0"/>
              </a:rPr>
              <a:t>Der Vater meiner Mutter</a:t>
            </a:r>
            <a:endParaRPr lang="ru-RU" sz="3500" dirty="0"/>
          </a:p>
        </p:txBody>
      </p:sp>
    </p:spTree>
    <p:extLst>
      <p:ext uri="{BB962C8B-B14F-4D97-AF65-F5344CB8AC3E}">
        <p14:creationId xmlns:p14="http://schemas.microsoft.com/office/powerpoint/2010/main" val="14208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grpId="0" nodeType="clickEffect">
                                  <p:stCondLst>
                                    <p:cond delay="0"/>
                                  </p:stCondLst>
                                  <p:childTnLst>
                                    <p:anim calcmode="lin" valueType="num">
                                      <p:cBhvr>
                                        <p:cTn id="18" dur="1000"/>
                                        <p:tgtEl>
                                          <p:spTgt spid="13"/>
                                        </p:tgtEl>
                                        <p:attrNameLst>
                                          <p:attrName>ppt_w</p:attrName>
                                        </p:attrNameLst>
                                      </p:cBhvr>
                                      <p:tavLst>
                                        <p:tav tm="0">
                                          <p:val>
                                            <p:strVal val="ppt_w"/>
                                          </p:val>
                                        </p:tav>
                                        <p:tav tm="100000">
                                          <p:val>
                                            <p:fltVal val="0"/>
                                          </p:val>
                                        </p:tav>
                                      </p:tavLst>
                                    </p:anim>
                                    <p:anim calcmode="lin" valueType="num">
                                      <p:cBhvr>
                                        <p:cTn id="19" dur="1000"/>
                                        <p:tgtEl>
                                          <p:spTgt spid="13"/>
                                        </p:tgtEl>
                                        <p:attrNameLst>
                                          <p:attrName>ppt_h</p:attrName>
                                        </p:attrNameLst>
                                      </p:cBhvr>
                                      <p:tavLst>
                                        <p:tav tm="0">
                                          <p:val>
                                            <p:strVal val="ppt_h"/>
                                          </p:val>
                                        </p:tav>
                                        <p:tav tm="100000">
                                          <p:val>
                                            <p:fltVal val="0"/>
                                          </p:val>
                                        </p:tav>
                                      </p:tavLst>
                                    </p:anim>
                                    <p:anim calcmode="lin" valueType="num">
                                      <p:cBhvr>
                                        <p:cTn id="20" dur="1000"/>
                                        <p:tgtEl>
                                          <p:spTgt spid="13"/>
                                        </p:tgtEl>
                                        <p:attrNameLst>
                                          <p:attrName>style.rotation</p:attrName>
                                        </p:attrNameLst>
                                      </p:cBhvr>
                                      <p:tavLst>
                                        <p:tav tm="0">
                                          <p:val>
                                            <p:fltVal val="0"/>
                                          </p:val>
                                        </p:tav>
                                        <p:tav tm="100000">
                                          <p:val>
                                            <p:fltVal val="90"/>
                                          </p:val>
                                        </p:tav>
                                      </p:tavLst>
                                    </p:anim>
                                    <p:animEffect transition="out" filter="fade">
                                      <p:cBhvr>
                                        <p:cTn id="21" dur="1000"/>
                                        <p:tgtEl>
                                          <p:spTgt spid="13"/>
                                        </p:tgtEl>
                                      </p:cBhvr>
                                    </p:animEffect>
                                    <p:set>
                                      <p:cBhvr>
                                        <p:cTn id="22" dur="1" fill="hold">
                                          <p:stCondLst>
                                            <p:cond delay="9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style.rotation</p:attrName>
                                        </p:attrNameLst>
                                      </p:cBhvr>
                                      <p:tavLst>
                                        <p:tav tm="0">
                                          <p:val>
                                            <p:fltVal val="0"/>
                                          </p:val>
                                        </p:tav>
                                        <p:tav tm="100000">
                                          <p:val>
                                            <p:fltVal val="90"/>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14"/>
                                        </p:tgtEl>
                                        <p:attrNameLst>
                                          <p:attrName>ppt_w</p:attrName>
                                        </p:attrNameLst>
                                      </p:cBhvr>
                                      <p:tavLst>
                                        <p:tav tm="0">
                                          <p:val>
                                            <p:strVal val="ppt_w"/>
                                          </p:val>
                                        </p:tav>
                                        <p:tav tm="100000">
                                          <p:val>
                                            <p:fltVal val="0"/>
                                          </p:val>
                                        </p:tav>
                                      </p:tavLst>
                                    </p:anim>
                                    <p:anim calcmode="lin" valueType="num">
                                      <p:cBhvr>
                                        <p:cTn id="43" dur="1000"/>
                                        <p:tgtEl>
                                          <p:spTgt spid="14"/>
                                        </p:tgtEl>
                                        <p:attrNameLst>
                                          <p:attrName>ppt_h</p:attrName>
                                        </p:attrNameLst>
                                      </p:cBhvr>
                                      <p:tavLst>
                                        <p:tav tm="0">
                                          <p:val>
                                            <p:strVal val="ppt_h"/>
                                          </p:val>
                                        </p:tav>
                                        <p:tav tm="100000">
                                          <p:val>
                                            <p:fltVal val="0"/>
                                          </p:val>
                                        </p:tav>
                                      </p:tavLst>
                                    </p:anim>
                                    <p:anim calcmode="lin" valueType="num">
                                      <p:cBhvr>
                                        <p:cTn id="44" dur="1000"/>
                                        <p:tgtEl>
                                          <p:spTgt spid="14"/>
                                        </p:tgtEl>
                                        <p:attrNameLst>
                                          <p:attrName>style.rotation</p:attrName>
                                        </p:attrNameLst>
                                      </p:cBhvr>
                                      <p:tavLst>
                                        <p:tav tm="0">
                                          <p:val>
                                            <p:fltVal val="0"/>
                                          </p:val>
                                        </p:tav>
                                        <p:tav tm="100000">
                                          <p:val>
                                            <p:fltVal val="90"/>
                                          </p:val>
                                        </p:tav>
                                      </p:tavLst>
                                    </p:anim>
                                    <p:animEffect transition="out" filter="fade">
                                      <p:cBhvr>
                                        <p:cTn id="45" dur="1000"/>
                                        <p:tgtEl>
                                          <p:spTgt spid="14"/>
                                        </p:tgtEl>
                                      </p:cBhvr>
                                    </p:animEffect>
                                    <p:set>
                                      <p:cBhvr>
                                        <p:cTn id="46" dur="1" fill="hold">
                                          <p:stCondLst>
                                            <p:cond delay="999"/>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1" presetClass="exit" presetSubtype="0" fill="hold" grpId="0" nodeType="clickEffect">
                                  <p:stCondLst>
                                    <p:cond delay="0"/>
                                  </p:stCondLst>
                                  <p:childTnLst>
                                    <p:anim calcmode="lin" valueType="num">
                                      <p:cBhvr>
                                        <p:cTn id="54" dur="1000"/>
                                        <p:tgtEl>
                                          <p:spTgt spid="16"/>
                                        </p:tgtEl>
                                        <p:attrNameLst>
                                          <p:attrName>ppt_w</p:attrName>
                                        </p:attrNameLst>
                                      </p:cBhvr>
                                      <p:tavLst>
                                        <p:tav tm="0">
                                          <p:val>
                                            <p:strVal val="ppt_w"/>
                                          </p:val>
                                        </p:tav>
                                        <p:tav tm="100000">
                                          <p:val>
                                            <p:fltVal val="0"/>
                                          </p:val>
                                        </p:tav>
                                      </p:tavLst>
                                    </p:anim>
                                    <p:anim calcmode="lin" valueType="num">
                                      <p:cBhvr>
                                        <p:cTn id="55" dur="1000"/>
                                        <p:tgtEl>
                                          <p:spTgt spid="16"/>
                                        </p:tgtEl>
                                        <p:attrNameLst>
                                          <p:attrName>ppt_h</p:attrName>
                                        </p:attrNameLst>
                                      </p:cBhvr>
                                      <p:tavLst>
                                        <p:tav tm="0">
                                          <p:val>
                                            <p:strVal val="ppt_h"/>
                                          </p:val>
                                        </p:tav>
                                        <p:tav tm="100000">
                                          <p:val>
                                            <p:fltVal val="0"/>
                                          </p:val>
                                        </p:tav>
                                      </p:tavLst>
                                    </p:anim>
                                    <p:anim calcmode="lin" valueType="num">
                                      <p:cBhvr>
                                        <p:cTn id="56" dur="1000"/>
                                        <p:tgtEl>
                                          <p:spTgt spid="16"/>
                                        </p:tgtEl>
                                        <p:attrNameLst>
                                          <p:attrName>style.rotation</p:attrName>
                                        </p:attrNameLst>
                                      </p:cBhvr>
                                      <p:tavLst>
                                        <p:tav tm="0">
                                          <p:val>
                                            <p:fltVal val="0"/>
                                          </p:val>
                                        </p:tav>
                                        <p:tav tm="100000">
                                          <p:val>
                                            <p:fltVal val="90"/>
                                          </p:val>
                                        </p:tav>
                                      </p:tavLst>
                                    </p:anim>
                                    <p:animEffect transition="out" filter="fade">
                                      <p:cBhvr>
                                        <p:cTn id="57" dur="1000"/>
                                        <p:tgtEl>
                                          <p:spTgt spid="16"/>
                                        </p:tgtEl>
                                      </p:cBhvr>
                                    </p:animEffect>
                                    <p:set>
                                      <p:cBhvr>
                                        <p:cTn id="58" dur="1" fill="hold">
                                          <p:stCondLst>
                                            <p:cond delay="999"/>
                                          </p:stCondLst>
                                        </p:cTn>
                                        <p:tgtEl>
                                          <p:spTgt spid="1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8" grpId="0"/>
      <p:bldP spid="12" grpId="0"/>
      <p:bldP spid="13" grpId="0"/>
      <p:bldP spid="14" grpId="0"/>
      <p:bldP spid="15" grpId="0"/>
      <p:bldP spid="16" grpId="0"/>
    </p:bld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664</Words>
  <Application>Microsoft Office PowerPoint</Application>
  <PresentationFormat>Широкоэкранный</PresentationFormat>
  <Paragraphs>143</Paragraphs>
  <Slides>12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12</vt:i4>
      </vt:variant>
    </vt:vector>
  </HeadingPairs>
  <TitlesOfParts>
    <vt:vector size="18" baseType="lpstr">
      <vt:lpstr>Arial</vt:lpstr>
      <vt:lpstr>Calibri</vt:lpstr>
      <vt:lpstr>Calibri Light</vt:lpstr>
      <vt:lpstr>Wingdings</vt:lpstr>
      <vt:lpstr>1_Тема Office</vt:lpstr>
      <vt:lpstr>Office Theme</vt:lpstr>
      <vt:lpstr>Презентация PowerPoint</vt:lpstr>
      <vt:lpstr>Plan der Stunde:</vt:lpstr>
      <vt:lpstr>Wir lesen das Gedicht</vt:lpstr>
      <vt:lpstr>Презентация PowerPoint</vt:lpstr>
      <vt:lpstr>Was bekommen wir in der Familie?</vt:lpstr>
      <vt:lpstr>Wir lesen den Text</vt:lpstr>
      <vt:lpstr>Wir machen Übung</vt:lpstr>
      <vt:lpstr>Wir machen Übung</vt:lpstr>
      <vt:lpstr>Ersetzen Sie kursiv gedruckten Wörter durch Synonyme</vt:lpstr>
      <vt:lpstr>Wir machen Übung</vt:lpstr>
      <vt:lpstr>Selbständige Arbeit</vt:lpstr>
      <vt:lpstr>Ende der Stunde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dc:title>
  <dc:creator>Пользователь</dc:creator>
  <cp:lastModifiedBy>User</cp:lastModifiedBy>
  <cp:revision>34</cp:revision>
  <dcterms:created xsi:type="dcterms:W3CDTF">2020-09-16T17:37:41Z</dcterms:created>
  <dcterms:modified xsi:type="dcterms:W3CDTF">2020-10-03T02:38:18Z</dcterms:modified>
</cp:coreProperties>
</file>