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sldIdLst>
    <p:sldId id="284" r:id="rId2"/>
    <p:sldId id="403" r:id="rId3"/>
    <p:sldId id="426" r:id="rId4"/>
    <p:sldId id="427" r:id="rId5"/>
    <p:sldId id="421" r:id="rId6"/>
    <p:sldId id="422" r:id="rId7"/>
    <p:sldId id="424" r:id="rId8"/>
    <p:sldId id="317" r:id="rId9"/>
  </p:sldIdLst>
  <p:sldSz cx="12801600" cy="7200900"/>
  <p:notesSz cx="5765800" cy="3244850"/>
  <p:defaultTextStyle>
    <a:defPPr>
      <a:defRPr lang="ru-RU"/>
    </a:defPPr>
    <a:lvl1pPr marL="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968152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193630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290445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3872609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4840763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580891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677706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774522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27" userDrawn="1">
          <p15:clr>
            <a:srgbClr val="A4A3A4"/>
          </p15:clr>
        </p15:guide>
        <p15:guide id="3" orient="horz" pos="6391" userDrawn="1">
          <p15:clr>
            <a:srgbClr val="A4A3A4"/>
          </p15:clr>
        </p15:guide>
        <p15:guide id="4" pos="4796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5" clrIdx="0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3" autoAdjust="0"/>
    <p:restoredTop sz="91316" autoAdjust="0"/>
  </p:normalViewPr>
  <p:slideViewPr>
    <p:cSldViewPr>
      <p:cViewPr varScale="1">
        <p:scale>
          <a:sx n="67" d="100"/>
          <a:sy n="67" d="100"/>
        </p:scale>
        <p:origin x="648" y="78"/>
      </p:cViewPr>
      <p:guideLst>
        <p:guide orient="horz" pos="2880"/>
        <p:guide pos="2327"/>
        <p:guide orient="horz" pos="6391"/>
        <p:guide pos="47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40D9A4-C2EF-4B1B-8DB5-85EC06DD3650}" type="datetimeFigureOut">
              <a:rPr lang="ru-RU" smtClean="0"/>
              <a:t>26.10.2020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4AC081-F56F-466E-9CDC-774CD65951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52959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4AC081-F56F-466E-9CDC-774CD6595131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0457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60121" y="2232277"/>
            <a:ext cx="1088136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20241" y="4032504"/>
            <a:ext cx="896112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6"/>
            <a:ext cx="8834039" cy="779316"/>
          </a:xfrm>
        </p:spPr>
        <p:txBody>
          <a:bodyPr lIns="0" tIns="0" rIns="0" bIns="0"/>
          <a:lstStyle>
            <a:lvl1pPr>
              <a:defRPr sz="5064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17" name="bg object 17"/>
          <p:cNvSpPr/>
          <p:nvPr/>
        </p:nvSpPr>
        <p:spPr>
          <a:xfrm>
            <a:off x="148421" y="157913"/>
            <a:ext cx="12546414" cy="95260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50873" y="1599501"/>
            <a:ext cx="4050550" cy="480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25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92825" y="1656207"/>
            <a:ext cx="5568696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10/26/2020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511390" y="2344141"/>
            <a:ext cx="5821344" cy="2295551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10/26/2020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10/26/2020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6707" y="238364"/>
            <a:ext cx="10467975" cy="40780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368938" y="1678545"/>
            <a:ext cx="5062855" cy="172354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645151" y="1678545"/>
            <a:ext cx="5065078" cy="172354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659A22-F514-4D5A-8495-8ED58DC7B7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0"/>
            <a:ext cx="3577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5"/>
            <a:ext cx="8834039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52544" y="6696836"/>
            <a:ext cx="4096512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40079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17152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10" Type="http://schemas.openxmlformats.org/officeDocument/2006/relationships/image" Target="../media/image22.png"/><Relationship Id="rId4" Type="http://schemas.openxmlformats.org/officeDocument/2006/relationships/image" Target="../media/image16.png"/><Relationship Id="rId9" Type="http://schemas.openxmlformats.org/officeDocument/2006/relationships/image" Target="../media/image2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8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0.png"/><Relationship Id="rId2" Type="http://schemas.openxmlformats.org/officeDocument/2006/relationships/image" Target="../media/image90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7912" y="0"/>
            <a:ext cx="12788910" cy="202861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8659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98066" y="270311"/>
            <a:ext cx="7136016" cy="1194470"/>
          </a:xfrm>
          <a:prstGeom prst="rect">
            <a:avLst/>
          </a:prstGeom>
        </p:spPr>
        <p:txBody>
          <a:bodyPr vert="horz" wrap="square" lIns="0" tIns="32425" rIns="0" bIns="0" rtlCol="0">
            <a:spAutoFit/>
          </a:bodyPr>
          <a:lstStyle/>
          <a:p>
            <a:pPr marL="28199">
              <a:spcBef>
                <a:spcPts val="253"/>
              </a:spcBef>
            </a:pPr>
            <a:r>
              <a:rPr lang="en-US" sz="7549" spc="11" dirty="0"/>
              <a:t>MATEMATIKA</a:t>
            </a:r>
            <a:endParaRPr lang="en-US" sz="7549" dirty="0"/>
          </a:p>
        </p:txBody>
      </p:sp>
      <p:sp>
        <p:nvSpPr>
          <p:cNvPr id="4" name="object 4"/>
          <p:cNvSpPr txBox="1"/>
          <p:nvPr/>
        </p:nvSpPr>
        <p:spPr>
          <a:xfrm>
            <a:off x="1216224" y="2880370"/>
            <a:ext cx="8144319" cy="1693313"/>
          </a:xfrm>
          <a:prstGeom prst="rect">
            <a:avLst/>
          </a:prstGeom>
        </p:spPr>
        <p:txBody>
          <a:bodyPr vert="horz" wrap="square" lIns="0" tIns="31017" rIns="0" bIns="0" rtlCol="0">
            <a:spAutoFit/>
          </a:bodyPr>
          <a:lstStyle/>
          <a:p>
            <a:pPr marL="40888" algn="ctr">
              <a:spcBef>
                <a:spcPts val="245"/>
              </a:spcBef>
            </a:pPr>
            <a:r>
              <a:rPr sz="5400" b="1" dirty="0" smtClean="0">
                <a:solidFill>
                  <a:schemeClr val="tx2"/>
                </a:solidFill>
                <a:latin typeface="Arial"/>
                <a:cs typeface="Arial"/>
              </a:rPr>
              <a:t>M</a:t>
            </a:r>
            <a:r>
              <a:rPr lang="en-US" sz="5400" b="1" dirty="0">
                <a:solidFill>
                  <a:schemeClr val="tx2"/>
                </a:solidFill>
                <a:latin typeface="Arial"/>
                <a:cs typeface="Arial"/>
              </a:rPr>
              <a:t>AVZU</a:t>
            </a:r>
            <a:r>
              <a:rPr sz="5400" b="1" dirty="0">
                <a:solidFill>
                  <a:schemeClr val="tx2"/>
                </a:solidFill>
                <a:latin typeface="Arial"/>
                <a:cs typeface="Arial"/>
              </a:rPr>
              <a:t>:</a:t>
            </a:r>
            <a:r>
              <a:rPr lang="en-US" sz="5400" b="1" dirty="0">
                <a:solidFill>
                  <a:schemeClr val="tx2"/>
                </a:solidFill>
                <a:latin typeface="Arial"/>
                <a:cs typeface="Arial"/>
              </a:rPr>
              <a:t> </a:t>
            </a:r>
            <a:r>
              <a:rPr lang="en-US" sz="5400" b="1" dirty="0" smtClean="0">
                <a:solidFill>
                  <a:schemeClr val="tx2"/>
                </a:solidFill>
                <a:latin typeface="Arial"/>
                <a:cs typeface="Arial"/>
              </a:rPr>
              <a:t>MASALALAR YECHISH</a:t>
            </a:r>
            <a:endParaRPr lang="en-US" sz="8800" dirty="0">
              <a:latin typeface="Arial"/>
              <a:cs typeface="Arial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995035" y="454530"/>
            <a:ext cx="11069728" cy="1010252"/>
            <a:chOff x="439458" y="322808"/>
            <a:chExt cx="4985770" cy="455014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8659"/>
            </a:p>
          </p:txBody>
        </p:sp>
        <p:sp>
          <p:nvSpPr>
            <p:cNvPr id="10" name="object 10"/>
            <p:cNvSpPr/>
            <p:nvPr/>
          </p:nvSpPr>
          <p:spPr>
            <a:xfrm>
              <a:off x="4586445" y="339820"/>
              <a:ext cx="838783" cy="438002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50"/>
            </a:solidFill>
            <a:ln w="38100">
              <a:solidFill>
                <a:schemeClr val="bg1"/>
              </a:solidFill>
            </a:ln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pPr algn="ctr"/>
              <a:endParaRPr sz="8659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1" name="object 11"/>
          <p:cNvSpPr/>
          <p:nvPr/>
        </p:nvSpPr>
        <p:spPr>
          <a:xfrm>
            <a:off x="9484237" y="2752526"/>
            <a:ext cx="2580526" cy="237811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8659"/>
          </a:p>
        </p:txBody>
      </p:sp>
      <p:sp>
        <p:nvSpPr>
          <p:cNvPr id="9" name="object 5"/>
          <p:cNvSpPr/>
          <p:nvPr/>
        </p:nvSpPr>
        <p:spPr>
          <a:xfrm>
            <a:off x="612961" y="2364543"/>
            <a:ext cx="764148" cy="169560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8659"/>
          </a:p>
        </p:txBody>
      </p:sp>
      <p:sp>
        <p:nvSpPr>
          <p:cNvPr id="13" name="object 5"/>
          <p:cNvSpPr/>
          <p:nvPr/>
        </p:nvSpPr>
        <p:spPr>
          <a:xfrm>
            <a:off x="612961" y="4394423"/>
            <a:ext cx="764148" cy="168476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8659"/>
          </a:p>
        </p:txBody>
      </p:sp>
      <p:sp>
        <p:nvSpPr>
          <p:cNvPr id="5" name="Прямоугольник 4"/>
          <p:cNvSpPr/>
          <p:nvPr/>
        </p:nvSpPr>
        <p:spPr>
          <a:xfrm>
            <a:off x="10210113" y="653440"/>
            <a:ext cx="184698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6-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en-US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8840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40160" y="1279633"/>
            <a:ext cx="12306667" cy="942127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Ayirmani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toping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natijani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qo‘shish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tekshiring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/>
              <p:cNvSpPr/>
              <p:nvPr/>
            </p:nvSpPr>
            <p:spPr>
              <a:xfrm>
                <a:off x="1000200" y="2671245"/>
                <a:ext cx="2992422" cy="1261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1) 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17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36</m:t>
                          </m:r>
                        </m:den>
                      </m:f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− </m:t>
                      </m:r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5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18</m:t>
                          </m:r>
                        </m:den>
                      </m:f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0200" y="2671245"/>
                <a:ext cx="2992422" cy="1261307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/>
              <p:cNvSpPr/>
              <p:nvPr/>
            </p:nvSpPr>
            <p:spPr>
              <a:xfrm>
                <a:off x="6400800" y="2581129"/>
                <a:ext cx="3104632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2) 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49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50</m:t>
                          </m:r>
                        </m:den>
                      </m:f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− </m:t>
                      </m:r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14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25</m:t>
                          </m:r>
                        </m:den>
                      </m:f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</m:oMath>
                  </m:oMathPara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2" name="Прямоугольник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0800" y="2581129"/>
                <a:ext cx="3104632" cy="1248803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1281319" y="4384773"/>
                <a:ext cx="2708690" cy="1261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3) 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15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16</m:t>
                          </m:r>
                        </m:den>
                      </m:f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− </m:t>
                      </m:r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81319" y="4384773"/>
                <a:ext cx="2708690" cy="1261307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Заголовок 10"/>
          <p:cNvSpPr txBox="1">
            <a:spLocks/>
          </p:cNvSpPr>
          <p:nvPr/>
        </p:nvSpPr>
        <p:spPr>
          <a:xfrm>
            <a:off x="3304456" y="144066"/>
            <a:ext cx="5800766" cy="79592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 defTabSz="914400"/>
            <a:r>
              <a:rPr lang="en-US" sz="5172" kern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269- masala</a:t>
            </a:r>
            <a:endParaRPr lang="ru-RU" sz="5172" kern="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6544816" y="4160701"/>
                <a:ext cx="2708690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4</m:t>
                      </m:r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) 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23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24</m:t>
                          </m:r>
                        </m:den>
                      </m:f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− </m:t>
                      </m:r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7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44816" y="4160701"/>
                <a:ext cx="2708690" cy="1248803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81119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/>
              <p:cNvSpPr/>
              <p:nvPr/>
            </p:nvSpPr>
            <p:spPr>
              <a:xfrm>
                <a:off x="856184" y="1426494"/>
                <a:ext cx="3182281" cy="11443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1) </m:t>
                      </m:r>
                      <m:f>
                        <m:fPr>
                          <m:ctrlPr>
                            <a:rPr lang="en-US" sz="36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36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17</m:t>
                          </m:r>
                        </m:num>
                        <m:den>
                          <m:r>
                            <a:rPr lang="en-US" sz="36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36</m:t>
                          </m:r>
                        </m:den>
                      </m:f>
                      <m:r>
                        <a:rPr lang="en-US" sz="36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− </m:t>
                      </m:r>
                      <m:f>
                        <m:fPr>
                          <m:ctrlPr>
                            <a:rPr lang="en-US" sz="36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36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5</m:t>
                          </m:r>
                        </m:num>
                        <m:den>
                          <m:r>
                            <a:rPr lang="en-US" sz="36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18</m:t>
                          </m:r>
                        </m:den>
                      </m:f>
                      <m:r>
                        <a:rPr lang="en-US" sz="36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=</m:t>
                      </m:r>
                    </m:oMath>
                  </m:oMathPara>
                </a14:m>
                <a:endParaRPr lang="en-US" sz="3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6184" y="1426494"/>
                <a:ext cx="3182281" cy="1144352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/>
              <p:cNvSpPr/>
              <p:nvPr/>
            </p:nvSpPr>
            <p:spPr>
              <a:xfrm>
                <a:off x="856184" y="4320531"/>
                <a:ext cx="3182281" cy="113306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2) </m:t>
                      </m:r>
                      <m:f>
                        <m:fPr>
                          <m:ctrlPr>
                            <a:rPr lang="en-US" sz="36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36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49</m:t>
                          </m:r>
                        </m:num>
                        <m:den>
                          <m:r>
                            <a:rPr lang="en-US" sz="36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50</m:t>
                          </m:r>
                        </m:den>
                      </m:f>
                      <m:r>
                        <a:rPr lang="en-US" sz="36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− </m:t>
                      </m:r>
                      <m:f>
                        <m:fPr>
                          <m:ctrlPr>
                            <a:rPr lang="en-US" sz="36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36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14</m:t>
                          </m:r>
                        </m:num>
                        <m:den>
                          <m:r>
                            <a:rPr lang="en-US" sz="36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25</m:t>
                          </m:r>
                        </m:den>
                      </m:f>
                      <m:r>
                        <a:rPr lang="en-US" sz="36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=</m:t>
                      </m:r>
                    </m:oMath>
                  </m:oMathPara>
                </a14:m>
                <a:endParaRPr lang="en-US" sz="60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2" name="Прямоугольник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6184" y="4320531"/>
                <a:ext cx="3182281" cy="113306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Заголовок 10"/>
          <p:cNvSpPr txBox="1">
            <a:spLocks/>
          </p:cNvSpPr>
          <p:nvPr/>
        </p:nvSpPr>
        <p:spPr>
          <a:xfrm>
            <a:off x="3304456" y="144066"/>
            <a:ext cx="5800766" cy="79592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 defTabSz="914400"/>
            <a:r>
              <a:rPr lang="en-US" sz="5172" kern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YECHISH</a:t>
            </a:r>
            <a:endParaRPr lang="ru-RU" sz="5172" kern="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3472790" y="2862064"/>
                <a:ext cx="2689582" cy="115249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8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7</m:t>
                        </m:r>
                      </m:num>
                      <m:den>
                        <m:r>
                          <a:rPr lang="en-US" sz="4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36</m:t>
                        </m:r>
                      </m:den>
                    </m:f>
                    <m:r>
                      <a:rPr lang="en-US" sz="4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+</m:t>
                    </m:r>
                    <m:r>
                      <a:rPr lang="en-US" sz="48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 </m:t>
                    </m:r>
                    <m:f>
                      <m:fPr>
                        <m:ctrlPr>
                          <a:rPr lang="en-US" sz="4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5</m:t>
                        </m:r>
                      </m:num>
                      <m:den>
                        <m:r>
                          <a:rPr lang="en-US" sz="4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18</m:t>
                        </m:r>
                      </m:den>
                    </m:f>
                  </m:oMath>
                </a14:m>
                <a:r>
                  <a:rPr lang="en-US" sz="48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 =</a:t>
                </a:r>
                <a:endParaRPr lang="en-US" sz="3600" dirty="0">
                  <a:latin typeface="Cambria Math" panose="02040503050406030204" pitchFamily="18" charset="0"/>
                  <a:ea typeface="Cambria Math" panose="02040503050406030204" pitchFamily="18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72790" y="2862064"/>
                <a:ext cx="2689582" cy="1152495"/>
              </a:xfrm>
              <a:prstGeom prst="rect">
                <a:avLst/>
              </a:prstGeom>
              <a:blipFill rotWithShape="0">
                <a:blip r:embed="rId4"/>
                <a:stretch>
                  <a:fillRect r="-9297" b="-1157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3852147" y="1459271"/>
                <a:ext cx="2969082" cy="113306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36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17−10</m:t>
                          </m:r>
                        </m:num>
                        <m:den>
                          <m:r>
                            <a:rPr lang="en-US" sz="36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36</m:t>
                          </m:r>
                        </m:den>
                      </m:f>
                      <m:r>
                        <a:rPr lang="en-US" sz="3600" i="1" dirty="0">
                          <a:latin typeface="Cambria Math" panose="02040503050406030204" pitchFamily="18" charset="0"/>
                          <a:cs typeface="Arial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36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36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7</m:t>
                          </m:r>
                        </m:num>
                        <m:den>
                          <m:r>
                            <a:rPr lang="en-US" sz="36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36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52147" y="1459271"/>
                <a:ext cx="2969082" cy="1133067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3852147" y="4320530"/>
                <a:ext cx="2969083" cy="113306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36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49</m:t>
                          </m:r>
                          <m:r>
                            <a:rPr lang="en-US" sz="36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−</m:t>
                          </m:r>
                          <m:r>
                            <a:rPr lang="en-US" sz="36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28</m:t>
                          </m:r>
                        </m:num>
                        <m:den>
                          <m:r>
                            <a:rPr lang="en-US" sz="36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50</m:t>
                          </m:r>
                        </m:den>
                      </m:f>
                      <m:r>
                        <a:rPr lang="en-US" sz="3600" i="1" dirty="0">
                          <a:latin typeface="Cambria Math" panose="02040503050406030204" pitchFamily="18" charset="0"/>
                          <a:cs typeface="Arial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36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36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21</m:t>
                          </m:r>
                        </m:num>
                        <m:den>
                          <m:r>
                            <a:rPr lang="en-US" sz="36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50</m:t>
                          </m:r>
                        </m:den>
                      </m:f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52147" y="4320530"/>
                <a:ext cx="2969083" cy="1133067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3254072" y="5699083"/>
                <a:ext cx="2376264" cy="113306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36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21</m:t>
                          </m:r>
                        </m:num>
                        <m:den>
                          <m:r>
                            <a:rPr lang="en-US" sz="36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50</m:t>
                          </m:r>
                        </m:den>
                      </m:f>
                      <m:r>
                        <a:rPr lang="en-US" sz="36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+</m:t>
                      </m:r>
                      <m:r>
                        <a:rPr lang="en-US" sz="3600" i="1" dirty="0"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  <m:f>
                        <m:fPr>
                          <m:ctrlPr>
                            <a:rPr lang="en-US" sz="36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36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14</m:t>
                          </m:r>
                        </m:num>
                        <m:den>
                          <m:r>
                            <a:rPr lang="en-US" sz="36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25</m:t>
                          </m:r>
                        </m:den>
                      </m:f>
                      <m:r>
                        <a:rPr lang="en-US" sz="3600" i="1" dirty="0">
                          <a:latin typeface="Cambria Math" panose="02040503050406030204" pitchFamily="18" charset="0"/>
                          <a:cs typeface="Arial" pitchFamily="34" charset="0"/>
                        </a:rPr>
                        <m:t>=</m:t>
                      </m:r>
                    </m:oMath>
                  </m:oMathPara>
                </a14:m>
                <a:endParaRPr lang="en-US" sz="28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54072" y="5699083"/>
                <a:ext cx="2376264" cy="1133067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297351" y="5946651"/>
            <a:ext cx="27681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Tekshirish</a:t>
            </a:r>
            <a:r>
              <a:rPr lang="en-US" sz="36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88273" y="3009414"/>
            <a:ext cx="27681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Tekshirish</a:t>
            </a:r>
            <a:r>
              <a:rPr lang="en-US" sz="36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6162372" y="2873093"/>
                <a:ext cx="2542684" cy="11414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7+10</m:t>
                        </m:r>
                      </m:num>
                      <m:den>
                        <m:r>
                          <a:rPr lang="en-US" sz="4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36</m:t>
                        </m:r>
                      </m:den>
                    </m:f>
                  </m:oMath>
                </a14:m>
                <a:r>
                  <a:rPr lang="en-US" sz="4800" dirty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 =</a:t>
                </a:r>
                <a14:m>
                  <m:oMath xmlns:m="http://schemas.openxmlformats.org/officeDocument/2006/math">
                    <m:r>
                      <a:rPr lang="en-US" sz="48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 </m:t>
                    </m:r>
                    <m:f>
                      <m:fPr>
                        <m:ctrlPr>
                          <a:rPr lang="en-US" sz="4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17</m:t>
                        </m:r>
                      </m:num>
                      <m:den>
                        <m:r>
                          <a:rPr lang="en-US" sz="4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36</m:t>
                        </m:r>
                      </m:den>
                    </m:f>
                  </m:oMath>
                </a14:m>
                <a:endParaRPr lang="ru-RU" sz="4400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62372" y="2873093"/>
                <a:ext cx="2542684" cy="1141466"/>
              </a:xfrm>
              <a:prstGeom prst="rect">
                <a:avLst/>
              </a:prstGeom>
              <a:blipFill rotWithShape="0">
                <a:blip r:embed="rId8"/>
                <a:stretch>
                  <a:fillRect t="-532" b="-1170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5538931" y="5699083"/>
                <a:ext cx="3094117" cy="113306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36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21+28</m:t>
                          </m:r>
                        </m:num>
                        <m:den>
                          <m:r>
                            <a:rPr lang="en-US" sz="36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50</m:t>
                          </m:r>
                        </m:den>
                      </m:f>
                      <m:r>
                        <a:rPr lang="en-US" sz="3600" i="1" dirty="0">
                          <a:latin typeface="Cambria Math" panose="02040503050406030204" pitchFamily="18" charset="0"/>
                          <a:cs typeface="Arial" pitchFamily="34" charset="0"/>
                        </a:rPr>
                        <m:t>= </m:t>
                      </m:r>
                      <m:f>
                        <m:fPr>
                          <m:ctrlPr>
                            <a:rPr lang="en-US" sz="36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36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49</m:t>
                          </m:r>
                        </m:num>
                        <m:den>
                          <m:r>
                            <a:rPr lang="en-US" sz="36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50</m:t>
                          </m:r>
                        </m:den>
                      </m:f>
                    </m:oMath>
                  </m:oMathPara>
                </a14:m>
                <a:endParaRPr lang="en-US" sz="32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38931" y="5699083"/>
                <a:ext cx="3094117" cy="1133067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Прямая соединительная линия 15"/>
          <p:cNvCxnSpPr/>
          <p:nvPr/>
        </p:nvCxnSpPr>
        <p:spPr>
          <a:xfrm flipV="1">
            <a:off x="1416452" y="1459271"/>
            <a:ext cx="360040" cy="21239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V="1">
            <a:off x="2687341" y="1440961"/>
            <a:ext cx="360040" cy="21239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320195" y="1101046"/>
            <a:ext cx="3594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1</a:t>
            </a:r>
            <a:endParaRPr lang="ru-RU" sz="2800" dirty="0"/>
          </a:p>
        </p:txBody>
      </p:sp>
      <p:sp>
        <p:nvSpPr>
          <p:cNvPr id="19" name="TextBox 18"/>
          <p:cNvSpPr txBox="1"/>
          <p:nvPr/>
        </p:nvSpPr>
        <p:spPr>
          <a:xfrm>
            <a:off x="2623239" y="1088875"/>
            <a:ext cx="3594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2</a:t>
            </a:r>
            <a:endParaRPr lang="ru-RU" sz="2800" dirty="0"/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 flipV="1">
            <a:off x="3509863" y="2896375"/>
            <a:ext cx="360040" cy="21239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V="1">
            <a:off x="4780752" y="2878065"/>
            <a:ext cx="360040" cy="21239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3413606" y="2538150"/>
            <a:ext cx="3594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1</a:t>
            </a:r>
            <a:endParaRPr lang="ru-RU" sz="2800" dirty="0"/>
          </a:p>
        </p:txBody>
      </p:sp>
      <p:sp>
        <p:nvSpPr>
          <p:cNvPr id="26" name="TextBox 25"/>
          <p:cNvSpPr txBox="1"/>
          <p:nvPr/>
        </p:nvSpPr>
        <p:spPr>
          <a:xfrm>
            <a:off x="4716650" y="2525979"/>
            <a:ext cx="3594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2</a:t>
            </a:r>
            <a:endParaRPr lang="ru-RU" sz="2800" dirty="0"/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 flipV="1">
            <a:off x="1499258" y="4302426"/>
            <a:ext cx="360040" cy="21239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flipV="1">
            <a:off x="2770147" y="4284116"/>
            <a:ext cx="360040" cy="21239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1403001" y="3944201"/>
            <a:ext cx="3594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1</a:t>
            </a:r>
            <a:endParaRPr lang="ru-RU" sz="2800" dirty="0"/>
          </a:p>
        </p:txBody>
      </p:sp>
      <p:sp>
        <p:nvSpPr>
          <p:cNvPr id="30" name="TextBox 29"/>
          <p:cNvSpPr txBox="1"/>
          <p:nvPr/>
        </p:nvSpPr>
        <p:spPr>
          <a:xfrm>
            <a:off x="2706045" y="3932030"/>
            <a:ext cx="3594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2</a:t>
            </a:r>
            <a:endParaRPr lang="ru-RU" sz="2800" dirty="0"/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 flipV="1">
            <a:off x="3120718" y="5722672"/>
            <a:ext cx="360040" cy="21239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flipV="1">
            <a:off x="4391607" y="5704362"/>
            <a:ext cx="360040" cy="21239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3024461" y="5364447"/>
            <a:ext cx="3594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1</a:t>
            </a:r>
            <a:endParaRPr lang="ru-RU" sz="2800" dirty="0"/>
          </a:p>
        </p:txBody>
      </p:sp>
      <p:sp>
        <p:nvSpPr>
          <p:cNvPr id="34" name="TextBox 33"/>
          <p:cNvSpPr txBox="1"/>
          <p:nvPr/>
        </p:nvSpPr>
        <p:spPr>
          <a:xfrm>
            <a:off x="4327505" y="5352276"/>
            <a:ext cx="3594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2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006970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" grpId="0"/>
      <p:bldP spid="4" grpId="0"/>
      <p:bldP spid="10" grpId="0"/>
      <p:bldP spid="5" grpId="0"/>
      <p:bldP spid="13" grpId="0"/>
      <p:bldP spid="14" grpId="0"/>
      <p:bldP spid="7" grpId="0"/>
      <p:bldP spid="8" grpId="0"/>
      <p:bldP spid="18" grpId="0"/>
      <p:bldP spid="19" grpId="0"/>
      <p:bldP spid="25" grpId="0"/>
      <p:bldP spid="26" grpId="0"/>
      <p:bldP spid="29" grpId="0"/>
      <p:bldP spid="30" grpId="0"/>
      <p:bldP spid="33" grpId="0"/>
      <p:bldP spid="3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0"/>
          <p:cNvSpPr txBox="1">
            <a:spLocks/>
          </p:cNvSpPr>
          <p:nvPr/>
        </p:nvSpPr>
        <p:spPr>
          <a:xfrm>
            <a:off x="3304456" y="144066"/>
            <a:ext cx="5800766" cy="79592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 defTabSz="914400"/>
            <a:r>
              <a:rPr lang="en-US" sz="5172" kern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YECHISH</a:t>
            </a:r>
            <a:endParaRPr lang="ru-RU" sz="5172" kern="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3095203" y="2828347"/>
                <a:ext cx="4068165" cy="11419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8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13</m:t>
                        </m:r>
                      </m:num>
                      <m:den>
                        <m:r>
                          <a:rPr lang="en-US" sz="4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48</m:t>
                        </m:r>
                      </m:den>
                    </m:f>
                    <m:r>
                      <a:rPr lang="en-US" sz="4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+</m:t>
                    </m:r>
                    <m:r>
                      <a:rPr lang="en-US" sz="48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 </m:t>
                    </m:r>
                    <m:f>
                      <m:fPr>
                        <m:ctrlPr>
                          <a:rPr lang="en-US" sz="4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</m:num>
                      <m:den>
                        <m:r>
                          <a:rPr lang="en-US" sz="4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48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 = </a:t>
                </a:r>
                <a14:m>
                  <m:oMath xmlns:m="http://schemas.openxmlformats.org/officeDocument/2006/math">
                    <m:r>
                      <a:rPr lang="en-US" sz="48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 </m:t>
                    </m:r>
                    <m:f>
                      <m:fPr>
                        <m:ctrlPr>
                          <a:rPr lang="en-US" sz="4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13+32</m:t>
                        </m:r>
                      </m:num>
                      <m:den>
                        <m:r>
                          <a:rPr lang="en-US" sz="4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48</m:t>
                        </m:r>
                      </m:den>
                    </m:f>
                  </m:oMath>
                </a14:m>
                <a:endParaRPr lang="en-US" sz="4800" dirty="0">
                  <a:latin typeface="Cambria Math" panose="02040503050406030204" pitchFamily="18" charset="0"/>
                  <a:ea typeface="Cambria Math" panose="02040503050406030204" pitchFamily="18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5203" y="2828347"/>
                <a:ext cx="4068165" cy="1141916"/>
              </a:xfrm>
              <a:prstGeom prst="rect">
                <a:avLst/>
              </a:prstGeom>
              <a:blipFill rotWithShape="0">
                <a:blip r:embed="rId2"/>
                <a:stretch>
                  <a:fillRect t="-535" b="-1229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3802528" y="1339733"/>
                <a:ext cx="2969082" cy="11443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36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45</m:t>
                          </m:r>
                          <m:r>
                            <a:rPr lang="en-US" sz="36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−</m:t>
                          </m:r>
                          <m:r>
                            <a:rPr lang="en-US" sz="36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32</m:t>
                          </m:r>
                        </m:num>
                        <m:den>
                          <m:r>
                            <a:rPr lang="en-US" sz="36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48</m:t>
                          </m:r>
                        </m:den>
                      </m:f>
                      <m:r>
                        <a:rPr lang="en-US" sz="3600" i="1" dirty="0">
                          <a:latin typeface="Cambria Math" panose="02040503050406030204" pitchFamily="18" charset="0"/>
                          <a:cs typeface="Arial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36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36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13</m:t>
                          </m:r>
                        </m:num>
                        <m:den>
                          <m:r>
                            <a:rPr lang="en-US" sz="36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48</m:t>
                          </m:r>
                        </m:den>
                      </m:f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2528" y="1339733"/>
                <a:ext cx="2969082" cy="1144352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3448472" y="4415694"/>
                <a:ext cx="2969083" cy="112947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36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23</m:t>
                          </m:r>
                          <m:r>
                            <a:rPr lang="en-US" sz="36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−</m:t>
                          </m:r>
                          <m:r>
                            <a:rPr lang="en-US" sz="36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21</m:t>
                          </m:r>
                        </m:num>
                        <m:den>
                          <m:r>
                            <a:rPr lang="en-US" sz="36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24</m:t>
                          </m:r>
                        </m:den>
                      </m:f>
                      <m:r>
                        <a:rPr lang="en-US" sz="3600" i="1" dirty="0">
                          <a:latin typeface="Cambria Math" panose="02040503050406030204" pitchFamily="18" charset="0"/>
                          <a:cs typeface="Arial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36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36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</m:t>
                          </m:r>
                        </m:num>
                        <m:den>
                          <m:r>
                            <a:rPr lang="en-US" sz="36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24</m:t>
                          </m:r>
                        </m:den>
                      </m:f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48472" y="4415694"/>
                <a:ext cx="2969083" cy="1129476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2512368" y="5760690"/>
                <a:ext cx="2808312" cy="113306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36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sz="36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12</m:t>
                          </m:r>
                        </m:den>
                      </m:f>
                      <m:r>
                        <a:rPr lang="en-US" sz="36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+</m:t>
                      </m:r>
                      <m:r>
                        <a:rPr lang="en-US" sz="3600" i="1" dirty="0"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  <m:f>
                        <m:fPr>
                          <m:ctrlPr>
                            <a:rPr lang="en-US" sz="36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36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7</m:t>
                          </m:r>
                        </m:num>
                        <m:den>
                          <m:r>
                            <a:rPr lang="en-US" sz="36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8</m:t>
                          </m:r>
                        </m:den>
                      </m:f>
                      <m:r>
                        <a:rPr lang="en-US" sz="3600" i="1" dirty="0">
                          <a:latin typeface="Cambria Math" panose="02040503050406030204" pitchFamily="18" charset="0"/>
                          <a:cs typeface="Arial" pitchFamily="34" charset="0"/>
                        </a:rPr>
                        <m:t>=</m:t>
                      </m:r>
                    </m:oMath>
                  </m:oMathPara>
                </a14:m>
                <a:endParaRPr lang="en-US" sz="3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2368" y="5760690"/>
                <a:ext cx="2808312" cy="1133067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856184" y="1351116"/>
                <a:ext cx="2927403" cy="11443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3) </m:t>
                      </m:r>
                      <m:f>
                        <m:fPr>
                          <m:ctrlPr>
                            <a:rPr lang="en-US" sz="36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36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15</m:t>
                          </m:r>
                        </m:num>
                        <m:den>
                          <m:r>
                            <a:rPr lang="en-US" sz="36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16</m:t>
                          </m:r>
                        </m:den>
                      </m:f>
                      <m:r>
                        <a:rPr lang="en-US" sz="36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− </m:t>
                      </m:r>
                      <m:f>
                        <m:fPr>
                          <m:ctrlPr>
                            <a:rPr lang="en-US" sz="36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36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</m:t>
                          </m:r>
                        </m:num>
                        <m:den>
                          <m:r>
                            <a:rPr lang="en-US" sz="36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</m:t>
                          </m:r>
                        </m:den>
                      </m:f>
                      <m:r>
                        <a:rPr lang="en-US" sz="3600" b="0" i="0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=</m:t>
                      </m:r>
                    </m:oMath>
                  </m:oMathPara>
                </a14:m>
                <a:endParaRPr lang="en-US" sz="3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6184" y="1351116"/>
                <a:ext cx="2927403" cy="1144352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640160" y="4368260"/>
                <a:ext cx="2903359" cy="113306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4) </m:t>
                      </m:r>
                      <m:f>
                        <m:fPr>
                          <m:ctrlPr>
                            <a:rPr lang="en-US" sz="36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36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23</m:t>
                          </m:r>
                        </m:num>
                        <m:den>
                          <m:r>
                            <a:rPr lang="en-US" sz="36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24</m:t>
                          </m:r>
                        </m:den>
                      </m:f>
                      <m:r>
                        <a:rPr lang="en-US" sz="3600" i="1" dirty="0">
                          <a:latin typeface="Cambria Math" panose="02040503050406030204" pitchFamily="18" charset="0"/>
                          <a:cs typeface="Arial" pitchFamily="34" charset="0"/>
                        </a:rPr>
                        <m:t> − </m:t>
                      </m:r>
                      <m:f>
                        <m:fPr>
                          <m:ctrlPr>
                            <a:rPr lang="en-US" sz="36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36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7</m:t>
                          </m:r>
                        </m:num>
                        <m:den>
                          <m:r>
                            <a:rPr lang="en-US" sz="36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8</m:t>
                          </m:r>
                        </m:den>
                      </m:f>
                      <m:r>
                        <a:rPr lang="en-US" sz="36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=</m:t>
                      </m:r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160" y="4368260"/>
                <a:ext cx="2903359" cy="1133067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6204839" y="4344649"/>
                <a:ext cx="1271502" cy="112947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36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36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sz="36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12</m:t>
                          </m:r>
                        </m:den>
                      </m:f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04839" y="4344649"/>
                <a:ext cx="1271502" cy="1129476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7163368" y="2774092"/>
                <a:ext cx="2621808" cy="115249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800" dirty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r>
                      <a:rPr lang="en-US" sz="48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 </m:t>
                    </m:r>
                    <m:f>
                      <m:fPr>
                        <m:ctrlPr>
                          <a:rPr lang="en-US" sz="4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45</m:t>
                        </m:r>
                      </m:num>
                      <m:den>
                        <m:r>
                          <a:rPr lang="en-US" sz="4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48</m:t>
                        </m:r>
                      </m:den>
                    </m:f>
                    <m:r>
                      <a:rPr lang="en-US" sz="48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=</m:t>
                    </m:r>
                    <m:f>
                      <m:fPr>
                        <m:ctrlPr>
                          <a:rPr lang="en-US" sz="4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15</m:t>
                        </m:r>
                      </m:num>
                      <m:den>
                        <m:r>
                          <a:rPr lang="en-US" sz="4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16</m:t>
                        </m:r>
                      </m:den>
                    </m:f>
                  </m:oMath>
                </a14:m>
                <a:endParaRPr lang="ru-RU" sz="4800" dirty="0"/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63368" y="2774092"/>
                <a:ext cx="2621808" cy="1152495"/>
              </a:xfrm>
              <a:prstGeom prst="rect">
                <a:avLst/>
              </a:prstGeom>
              <a:blipFill rotWithShape="0">
                <a:blip r:embed="rId9"/>
                <a:stretch>
                  <a:fillRect l="-10465" b="-1216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4848856" y="5735903"/>
                <a:ext cx="2839239" cy="112947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36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2+21</m:t>
                          </m:r>
                        </m:num>
                        <m:den>
                          <m:r>
                            <a:rPr lang="en-US" sz="36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24</m:t>
                          </m:r>
                        </m:den>
                      </m:f>
                      <m:r>
                        <a:rPr lang="en-US" sz="3600" i="1" dirty="0">
                          <a:latin typeface="Cambria Math" panose="02040503050406030204" pitchFamily="18" charset="0"/>
                          <a:cs typeface="Arial" pitchFamily="34" charset="0"/>
                        </a:rPr>
                        <m:t>= </m:t>
                      </m:r>
                      <m:f>
                        <m:fPr>
                          <m:ctrlPr>
                            <a:rPr lang="en-US" sz="36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36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23</m:t>
                          </m:r>
                        </m:num>
                        <m:den>
                          <m:r>
                            <a:rPr lang="en-US" sz="36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24</m:t>
                          </m:r>
                        </m:den>
                      </m:f>
                    </m:oMath>
                  </m:oMathPara>
                </a14:m>
                <a:endParaRPr lang="en-US" sz="3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48856" y="5735903"/>
                <a:ext cx="2839239" cy="1129476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327017" y="2953439"/>
            <a:ext cx="27681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Tekshirish</a:t>
            </a:r>
            <a:r>
              <a:rPr lang="en-US" sz="36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97351" y="5946651"/>
            <a:ext cx="27681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Tekshirish</a:t>
            </a:r>
            <a:r>
              <a:rPr lang="en-US" sz="36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 flipV="1">
            <a:off x="1473427" y="1347126"/>
            <a:ext cx="360040" cy="21239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V="1">
            <a:off x="2744316" y="1328816"/>
            <a:ext cx="360040" cy="21239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263138" y="1087511"/>
            <a:ext cx="3594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3</a:t>
            </a:r>
            <a:endParaRPr lang="ru-RU" sz="2800" dirty="0"/>
          </a:p>
        </p:txBody>
      </p:sp>
      <p:sp>
        <p:nvSpPr>
          <p:cNvPr id="20" name="TextBox 19"/>
          <p:cNvSpPr txBox="1"/>
          <p:nvPr/>
        </p:nvSpPr>
        <p:spPr>
          <a:xfrm>
            <a:off x="2403145" y="1077113"/>
            <a:ext cx="6132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16</a:t>
            </a:r>
            <a:endParaRPr lang="ru-RU" sz="2800" dirty="0"/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 flipV="1">
            <a:off x="3058905" y="2863617"/>
            <a:ext cx="360040" cy="21239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V="1">
            <a:off x="4329794" y="2845307"/>
            <a:ext cx="360040" cy="21239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2962648" y="2505392"/>
            <a:ext cx="3594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1</a:t>
            </a:r>
            <a:endParaRPr lang="ru-RU" sz="2800" dirty="0"/>
          </a:p>
        </p:txBody>
      </p:sp>
      <p:sp>
        <p:nvSpPr>
          <p:cNvPr id="26" name="TextBox 25"/>
          <p:cNvSpPr txBox="1"/>
          <p:nvPr/>
        </p:nvSpPr>
        <p:spPr>
          <a:xfrm>
            <a:off x="4102857" y="2493221"/>
            <a:ext cx="5869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16</a:t>
            </a:r>
            <a:endParaRPr lang="ru-RU" sz="2800" dirty="0"/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 flipV="1">
            <a:off x="1210192" y="4345757"/>
            <a:ext cx="360040" cy="21239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flipV="1">
            <a:off x="2481081" y="4327447"/>
            <a:ext cx="360040" cy="21239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1113935" y="3987532"/>
            <a:ext cx="3594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1</a:t>
            </a:r>
            <a:endParaRPr lang="ru-RU" sz="2800" dirty="0"/>
          </a:p>
        </p:txBody>
      </p:sp>
      <p:sp>
        <p:nvSpPr>
          <p:cNvPr id="30" name="TextBox 29"/>
          <p:cNvSpPr txBox="1"/>
          <p:nvPr/>
        </p:nvSpPr>
        <p:spPr>
          <a:xfrm>
            <a:off x="2416979" y="3975361"/>
            <a:ext cx="3594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3</a:t>
            </a:r>
            <a:endParaRPr lang="ru-RU" sz="2800" dirty="0"/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 flipV="1">
            <a:off x="2876078" y="5747475"/>
            <a:ext cx="360040" cy="21239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flipV="1">
            <a:off x="3894942" y="5728713"/>
            <a:ext cx="360040" cy="21239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2710662" y="5417885"/>
            <a:ext cx="3594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2</a:t>
            </a:r>
            <a:endParaRPr lang="ru-RU" sz="2800" dirty="0"/>
          </a:p>
        </p:txBody>
      </p:sp>
      <p:sp>
        <p:nvSpPr>
          <p:cNvPr id="34" name="TextBox 33"/>
          <p:cNvSpPr txBox="1"/>
          <p:nvPr/>
        </p:nvSpPr>
        <p:spPr>
          <a:xfrm>
            <a:off x="3830840" y="5376627"/>
            <a:ext cx="3594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3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90765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10" grpId="0"/>
      <p:bldP spid="5" grpId="0"/>
      <p:bldP spid="6" grpId="0"/>
      <p:bldP spid="7" grpId="0"/>
      <p:bldP spid="8" grpId="0"/>
      <p:bldP spid="11" grpId="0"/>
      <p:bldP spid="13" grpId="0"/>
      <p:bldP spid="16" grpId="0"/>
      <p:bldP spid="19" grpId="0"/>
      <p:bldP spid="20" grpId="0"/>
      <p:bldP spid="25" grpId="0"/>
      <p:bldP spid="26" grpId="0"/>
      <p:bldP spid="29" grpId="0"/>
      <p:bldP spid="30" grpId="0"/>
      <p:bldP spid="33" grpId="0"/>
      <p:bldP spid="3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40160" y="1279633"/>
            <a:ext cx="12306667" cy="942127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Amallarni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bajaring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Заголовок 10"/>
          <p:cNvSpPr txBox="1">
            <a:spLocks/>
          </p:cNvSpPr>
          <p:nvPr/>
        </p:nvSpPr>
        <p:spPr>
          <a:xfrm>
            <a:off x="3304456" y="144066"/>
            <a:ext cx="5800766" cy="79592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 defTabSz="914400"/>
            <a:r>
              <a:rPr lang="en-US" sz="5172" kern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270- masala</a:t>
            </a:r>
            <a:endParaRPr lang="ru-RU" sz="5172" kern="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Стрелка углом вверх 7"/>
          <p:cNvSpPr/>
          <p:nvPr/>
        </p:nvSpPr>
        <p:spPr>
          <a:xfrm>
            <a:off x="280120" y="253996"/>
            <a:ext cx="360040" cy="288032"/>
          </a:xfrm>
          <a:prstGeom prst="bentUp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814930" y="2656045"/>
                <a:ext cx="3775072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1) 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11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12</m:t>
                          </m:r>
                        </m:den>
                      </m:f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+ </m:t>
                      </m:r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4</m:t>
                          </m:r>
                        </m:den>
                      </m:f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−</m:t>
                      </m:r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7</m:t>
                          </m:r>
                        </m:num>
                        <m:den>
                          <m: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</m:t>
                          </m:r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4930" y="2656045"/>
                <a:ext cx="3775072" cy="1248803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3952528" y="4547599"/>
                <a:ext cx="3672408" cy="124880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3) 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6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7</m:t>
                          </m:r>
                        </m:den>
                      </m:f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− </m:t>
                      </m:r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14</m:t>
                          </m:r>
                        </m:den>
                      </m:f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+</m:t>
                      </m:r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11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35</m:t>
                          </m:r>
                        </m:den>
                      </m:f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2528" y="4547599"/>
                <a:ext cx="3672408" cy="1248803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6489300" y="2658366"/>
                <a:ext cx="3775071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2) 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29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30</m:t>
                          </m:r>
                        </m:den>
                      </m:f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− </m:t>
                      </m:r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15</m:t>
                          </m:r>
                        </m:den>
                      </m:f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+</m:t>
                      </m:r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89300" y="2658366"/>
                <a:ext cx="3775071" cy="1248803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81808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240- masala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640160" y="1279633"/>
            <a:ext cx="12306667" cy="942127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Tenglamani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yeching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/>
              <p:cNvSpPr/>
              <p:nvPr/>
            </p:nvSpPr>
            <p:spPr>
              <a:xfrm>
                <a:off x="1204507" y="2543376"/>
                <a:ext cx="3691523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1) </m:t>
                      </m:r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𝑥</m:t>
                      </m:r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− 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7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10</m:t>
                          </m:r>
                        </m:den>
                      </m:f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4507" y="2543376"/>
                <a:ext cx="3691523" cy="1248803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/>
              <p:cNvSpPr/>
              <p:nvPr/>
            </p:nvSpPr>
            <p:spPr>
              <a:xfrm>
                <a:off x="6421234" y="2516590"/>
                <a:ext cx="3836307" cy="1261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2) 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13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18</m:t>
                          </m:r>
                        </m:den>
                      </m:f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+</m:t>
                      </m:r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𝑥</m:t>
                      </m:r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35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36</m:t>
                          </m:r>
                        </m:den>
                      </m:f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</m:oMath>
                  </m:oMathPara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2" name="Прямоугольник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21234" y="2516590"/>
                <a:ext cx="3836307" cy="126130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3664496" y="4342374"/>
                <a:ext cx="3836307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3) 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19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24</m:t>
                          </m:r>
                        </m:den>
                      </m:f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−</m:t>
                      </m:r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𝑥</m:t>
                      </m:r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13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48</m:t>
                          </m:r>
                        </m:den>
                      </m:f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64496" y="4342374"/>
                <a:ext cx="3836307" cy="1248803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Заголовок 10"/>
          <p:cNvSpPr txBox="1">
            <a:spLocks/>
          </p:cNvSpPr>
          <p:nvPr/>
        </p:nvSpPr>
        <p:spPr>
          <a:xfrm>
            <a:off x="3304456" y="144066"/>
            <a:ext cx="5800766" cy="79592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 defTabSz="914400"/>
            <a:r>
              <a:rPr lang="en-US" sz="5172" kern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271- masala</a:t>
            </a:r>
            <a:endParaRPr lang="ru-RU" sz="5172" kern="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Стрелка углом вверх 8"/>
          <p:cNvSpPr/>
          <p:nvPr/>
        </p:nvSpPr>
        <p:spPr>
          <a:xfrm>
            <a:off x="280120" y="253996"/>
            <a:ext cx="360040" cy="288032"/>
          </a:xfrm>
          <a:prstGeom prst="bentUp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6016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80120" y="1279744"/>
                <a:ext cx="12306667" cy="2493578"/>
              </a:xfrm>
              <a:prstGeom prst="rect">
                <a:avLst/>
              </a:prstGeom>
              <a:noFill/>
            </p:spPr>
            <p:txBody>
              <a:bodyPr wrap="square" lIns="131582" tIns="65791" rIns="131582" bIns="65791" rtlCol="0">
                <a:spAutoFit/>
              </a:bodyPr>
              <a:lstStyle/>
              <a:p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Bir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to‘g‘ri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to‘rtburchakning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yuzi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000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num>
                      <m:den>
                        <m:r>
                          <a:rPr lang="en-US" sz="4000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m²,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ikkinchisiniki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esa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9</m:t>
                        </m:r>
                      </m:num>
                      <m:den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28</m:t>
                        </m:r>
                      </m:den>
                    </m:f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m².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To‘g‘ri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to‘rtburchakdan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qaysi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birining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yuzi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katta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120" y="1279744"/>
                <a:ext cx="12306667" cy="2493578"/>
              </a:xfrm>
              <a:prstGeom prst="rect">
                <a:avLst/>
              </a:prstGeom>
              <a:blipFill rotWithShape="0">
                <a:blip r:embed="rId2"/>
                <a:stretch>
                  <a:fillRect l="-1436" b="-880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/>
              <p:cNvSpPr/>
              <p:nvPr/>
            </p:nvSpPr>
            <p:spPr>
              <a:xfrm>
                <a:off x="2588723" y="3535714"/>
                <a:ext cx="2449710" cy="113306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  <m:f>
                        <m:fPr>
                          <m:ctrlPr>
                            <a:rPr lang="en-US" sz="36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36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</m:t>
                          </m:r>
                        </m:num>
                        <m:den>
                          <m:r>
                            <a:rPr lang="en-US" sz="36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14</m:t>
                          </m:r>
                        </m:den>
                      </m:f>
                      <m:r>
                        <a:rPr lang="en-US" sz="36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  <m:r>
                        <a:rPr lang="en-US" sz="3600" b="0" i="0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3600" b="0" i="0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va</m:t>
                      </m:r>
                      <m:r>
                        <a:rPr lang="en-US" sz="3600" b="0" i="0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  <m:f>
                        <m:fPr>
                          <m:ctrlPr>
                            <a:rPr lang="en-US" sz="36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36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9</m:t>
                          </m:r>
                        </m:num>
                        <m:den>
                          <m:r>
                            <a:rPr lang="en-US" sz="36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28</m:t>
                          </m:r>
                        </m:den>
                      </m:f>
                      <m:r>
                        <a:rPr lang="en-US" sz="36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</m:oMath>
                  </m:oMathPara>
                </a14:m>
                <a:endParaRPr lang="en-US" sz="48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2" name="Прямоугольник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8723" y="3535714"/>
                <a:ext cx="2449710" cy="113306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Заголовок 10"/>
          <p:cNvSpPr txBox="1">
            <a:spLocks/>
          </p:cNvSpPr>
          <p:nvPr/>
        </p:nvSpPr>
        <p:spPr>
          <a:xfrm>
            <a:off x="3304456" y="144066"/>
            <a:ext cx="5800766" cy="79592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 defTabSz="914400"/>
            <a:r>
              <a:rPr lang="en-US" sz="5172" kern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273- masala</a:t>
            </a:r>
            <a:endParaRPr lang="ru-RU" sz="5172" kern="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2666218" y="4910479"/>
                <a:ext cx="2449710" cy="113306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  <m:f>
                        <m:fPr>
                          <m:ctrlPr>
                            <a:rPr lang="en-US" sz="36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36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6</m:t>
                          </m:r>
                        </m:num>
                        <m:den>
                          <m:r>
                            <a:rPr lang="en-US" sz="36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28</m:t>
                          </m:r>
                        </m:den>
                      </m:f>
                      <m:r>
                        <a:rPr lang="en-US" sz="36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 </m:t>
                      </m:r>
                      <m:r>
                        <m:rPr>
                          <m:sty m:val="p"/>
                        </m:rPr>
                        <a:rPr lang="en-US" sz="3600" b="0" i="0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va</m:t>
                      </m:r>
                      <m:r>
                        <a:rPr lang="en-US" sz="36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  <m:f>
                        <m:fPr>
                          <m:ctrlPr>
                            <a:rPr lang="en-US" sz="36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36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9</m:t>
                          </m:r>
                        </m:num>
                        <m:den>
                          <m:r>
                            <a:rPr lang="en-US" sz="36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28</m:t>
                          </m:r>
                        </m:den>
                      </m:f>
                      <m:r>
                        <a:rPr lang="en-US" sz="36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</m:oMath>
                  </m:oMathPara>
                </a14:m>
                <a:endParaRPr lang="en-US" sz="48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6218" y="4910479"/>
                <a:ext cx="2449710" cy="1133067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302469" y="3689497"/>
            <a:ext cx="27681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36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9425136" y="3249799"/>
            <a:ext cx="2304256" cy="135876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6688832" y="4464546"/>
            <a:ext cx="2431223" cy="144016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3531033" y="5256634"/>
            <a:ext cx="720080" cy="50405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453538" y="3866906"/>
            <a:ext cx="720080" cy="50405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24136" y="6167510"/>
            <a:ext cx="108434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6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kkinchi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to‘rtburchak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 flipV="1">
            <a:off x="2800400" y="3528442"/>
            <a:ext cx="360040" cy="21239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V="1">
            <a:off x="4168552" y="3532074"/>
            <a:ext cx="360040" cy="21239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2690828" y="3208131"/>
            <a:ext cx="3594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2</a:t>
            </a:r>
            <a:endParaRPr lang="ru-RU" sz="2800" dirty="0"/>
          </a:p>
        </p:txBody>
      </p:sp>
      <p:sp>
        <p:nvSpPr>
          <p:cNvPr id="17" name="TextBox 16"/>
          <p:cNvSpPr txBox="1"/>
          <p:nvPr/>
        </p:nvSpPr>
        <p:spPr>
          <a:xfrm>
            <a:off x="4044806" y="3212284"/>
            <a:ext cx="3594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564160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5" grpId="0"/>
      <p:bldP spid="6" grpId="0"/>
      <p:bldP spid="4" grpId="0" animBg="1"/>
      <p:bldP spid="11" grpId="0" animBg="1"/>
      <p:bldP spid="13" grpId="0"/>
      <p:bldP spid="16" grpId="0"/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280120" y="288082"/>
            <a:ext cx="12498064" cy="720080"/>
          </a:xfrm>
        </p:spPr>
        <p:txBody>
          <a:bodyPr/>
          <a:lstStyle/>
          <a:p>
            <a:pPr algn="ctr"/>
            <a:r>
              <a:rPr lang="en-US" sz="3879" b="1" dirty="0"/>
              <a:t>MUSTAQIL  BAJARISH  UCHUN  TOPSHIRIQLAR:</a:t>
            </a:r>
            <a:endParaRPr lang="ru-RU" sz="3879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280120" y="1732109"/>
            <a:ext cx="6984776" cy="2062103"/>
          </a:xfrm>
        </p:spPr>
        <p:txBody>
          <a:bodyPr/>
          <a:lstStyle/>
          <a:p>
            <a:pPr algn="ctr"/>
            <a:r>
              <a:rPr lang="en-US" sz="4800" b="1" dirty="0">
                <a:solidFill>
                  <a:schemeClr val="tx1"/>
                </a:solidFill>
              </a:rPr>
              <a:t>    </a:t>
            </a:r>
            <a:r>
              <a:rPr lang="en-US" sz="4300" b="1" dirty="0" err="1" smtClean="0">
                <a:solidFill>
                  <a:schemeClr val="tx1"/>
                </a:solidFill>
              </a:rPr>
              <a:t>Darslikning</a:t>
            </a:r>
            <a:r>
              <a:rPr lang="en-US" sz="4300" b="1" dirty="0" smtClean="0">
                <a:solidFill>
                  <a:schemeClr val="tx1"/>
                </a:solidFill>
              </a:rPr>
              <a:t> </a:t>
            </a:r>
            <a:r>
              <a:rPr lang="en-US" sz="4300" b="1" dirty="0" smtClean="0">
                <a:solidFill>
                  <a:schemeClr val="tx1"/>
                </a:solidFill>
              </a:rPr>
              <a:t>50-betidagi </a:t>
            </a:r>
            <a:endParaRPr lang="ru-RU" sz="4300" b="1" dirty="0">
              <a:solidFill>
                <a:schemeClr val="tx1"/>
              </a:solidFill>
            </a:endParaRPr>
          </a:p>
          <a:p>
            <a:pPr algn="ctr"/>
            <a:r>
              <a:rPr lang="en-US" sz="4300" b="1" smtClean="0">
                <a:solidFill>
                  <a:schemeClr val="tx1"/>
                </a:solidFill>
              </a:rPr>
              <a:t>282- 283- </a:t>
            </a:r>
            <a:r>
              <a:rPr lang="en-US" sz="4300" b="1" dirty="0" err="1" smtClean="0">
                <a:solidFill>
                  <a:schemeClr val="tx1"/>
                </a:solidFill>
              </a:rPr>
              <a:t>masalalarni</a:t>
            </a:r>
            <a:r>
              <a:rPr lang="en-US" sz="4300" b="1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US" sz="4300" b="1" dirty="0" err="1">
                <a:solidFill>
                  <a:schemeClr val="tx1"/>
                </a:solidFill>
              </a:rPr>
              <a:t>y</a:t>
            </a:r>
            <a:r>
              <a:rPr lang="en-US" sz="4300" b="1" dirty="0" err="1" smtClean="0">
                <a:solidFill>
                  <a:schemeClr val="tx1"/>
                </a:solidFill>
              </a:rPr>
              <a:t>echish</a:t>
            </a:r>
            <a:r>
              <a:rPr lang="en-US" sz="4300" b="1" dirty="0" smtClean="0">
                <a:solidFill>
                  <a:schemeClr val="tx1"/>
                </a:solidFill>
              </a:rPr>
              <a:t>.</a:t>
            </a:r>
            <a:endParaRPr lang="ru-RU" sz="4300" b="1" dirty="0">
              <a:solidFill>
                <a:schemeClr val="tx1"/>
              </a:solidFill>
            </a:endParaRPr>
          </a:p>
        </p:txBody>
      </p:sp>
      <p:pic>
        <p:nvPicPr>
          <p:cNvPr id="6" name="Picture 4" descr="f20090918141730-student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633048" y="1760113"/>
            <a:ext cx="2952328" cy="338437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27307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7656</TotalTime>
  <Words>126</Words>
  <Application>Microsoft Office PowerPoint</Application>
  <PresentationFormat>Произвольный</PresentationFormat>
  <Paragraphs>74</Paragraphs>
  <Slides>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Cambria Math</vt:lpstr>
      <vt:lpstr>Office Theme</vt:lpstr>
      <vt:lpstr>MATEMATIKA</vt:lpstr>
      <vt:lpstr>Презентация PowerPoint</vt:lpstr>
      <vt:lpstr>Презентация PowerPoint</vt:lpstr>
      <vt:lpstr>Презентация PowerPoint</vt:lpstr>
      <vt:lpstr>Презентация PowerPoint</vt:lpstr>
      <vt:lpstr>240- masala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Учетная запись Майкрософт</cp:lastModifiedBy>
  <cp:revision>474</cp:revision>
  <dcterms:created xsi:type="dcterms:W3CDTF">2020-04-09T07:32:19Z</dcterms:created>
  <dcterms:modified xsi:type="dcterms:W3CDTF">2020-10-26T07:02:04Z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