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84" r:id="rId2"/>
    <p:sldId id="415" r:id="rId3"/>
    <p:sldId id="416" r:id="rId4"/>
    <p:sldId id="382" r:id="rId5"/>
    <p:sldId id="408" r:id="rId6"/>
    <p:sldId id="410" r:id="rId7"/>
    <p:sldId id="403" r:id="rId8"/>
    <p:sldId id="409" r:id="rId9"/>
    <p:sldId id="404" r:id="rId10"/>
    <p:sldId id="411" r:id="rId11"/>
    <p:sldId id="405" r:id="rId12"/>
    <p:sldId id="412" r:id="rId13"/>
    <p:sldId id="406" r:id="rId14"/>
    <p:sldId id="413" r:id="rId15"/>
    <p:sldId id="414" r:id="rId16"/>
    <p:sldId id="317" r:id="rId17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5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3" autoAdjust="0"/>
    <p:restoredTop sz="91316" autoAdjust="0"/>
  </p:normalViewPr>
  <p:slideViewPr>
    <p:cSldViewPr>
      <p:cViewPr varScale="1">
        <p:scale>
          <a:sx n="67" d="100"/>
          <a:sy n="67" d="100"/>
        </p:scale>
        <p:origin x="96" y="78"/>
      </p:cViewPr>
      <p:guideLst>
        <p:guide orient="horz" pos="2880"/>
        <p:guide pos="2327"/>
        <p:guide orient="horz" pos="6391"/>
        <p:guide pos="47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0D9A4-C2EF-4B1B-8DB5-85EC06DD3650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AC081-F56F-466E-9CDC-774CD6595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29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AC081-F56F-466E-9CDC-774CD659513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045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AC081-F56F-466E-9CDC-774CD659513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895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6"/>
            <a:ext cx="8834039" cy="779316"/>
          </a:xfrm>
        </p:spPr>
        <p:txBody>
          <a:bodyPr lIns="0" tIns="0" rIns="0" bIns="0"/>
          <a:lstStyle>
            <a:lvl1pPr>
              <a:defRPr sz="506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17" name="bg object 17"/>
          <p:cNvSpPr/>
          <p:nvPr/>
        </p:nvSpPr>
        <p:spPr>
          <a:xfrm>
            <a:off x="148421" y="157913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3" y="1599501"/>
            <a:ext cx="4050550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2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1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707" y="238364"/>
            <a:ext cx="10467975" cy="40780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68938" y="1678545"/>
            <a:ext cx="5062855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45151" y="1678545"/>
            <a:ext cx="5065078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59A22-F514-4D5A-8495-8ED58DC7B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6.png"/><Relationship Id="rId5" Type="http://schemas.openxmlformats.org/officeDocument/2006/relationships/image" Target="../media/image11.png"/><Relationship Id="rId10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912" y="0"/>
            <a:ext cx="12788910" cy="202861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8066" y="270311"/>
            <a:ext cx="7136016" cy="1194470"/>
          </a:xfrm>
          <a:prstGeom prst="rect">
            <a:avLst/>
          </a:prstGeom>
        </p:spPr>
        <p:txBody>
          <a:bodyPr vert="horz" wrap="square" lIns="0" tIns="32425" rIns="0" bIns="0" rtlCol="0">
            <a:spAutoFit/>
          </a:bodyPr>
          <a:lstStyle/>
          <a:p>
            <a:pPr marL="28199">
              <a:spcBef>
                <a:spcPts val="253"/>
              </a:spcBef>
            </a:pPr>
            <a:r>
              <a:rPr lang="en-US" sz="7549" spc="11" dirty="0"/>
              <a:t>MATEMATIKA</a:t>
            </a:r>
            <a:endParaRPr lang="en-US" sz="7549" dirty="0"/>
          </a:p>
        </p:txBody>
      </p:sp>
      <p:sp>
        <p:nvSpPr>
          <p:cNvPr id="4" name="object 4"/>
          <p:cNvSpPr txBox="1"/>
          <p:nvPr/>
        </p:nvSpPr>
        <p:spPr>
          <a:xfrm>
            <a:off x="1589763" y="2752526"/>
            <a:ext cx="7687987" cy="1693313"/>
          </a:xfrm>
          <a:prstGeom prst="rect">
            <a:avLst/>
          </a:prstGeom>
        </p:spPr>
        <p:txBody>
          <a:bodyPr vert="horz" wrap="square" lIns="0" tIns="31017" rIns="0" bIns="0" rtlCol="0">
            <a:spAutoFit/>
          </a:bodyPr>
          <a:lstStyle/>
          <a:p>
            <a:pPr marL="40888" algn="ctr">
              <a:spcBef>
                <a:spcPts val="245"/>
              </a:spcBef>
            </a:pPr>
            <a:r>
              <a:rPr sz="5400" b="1" dirty="0" smtClean="0">
                <a:solidFill>
                  <a:schemeClr val="tx2"/>
                </a:solidFill>
                <a:latin typeface="Arial"/>
                <a:cs typeface="Arial"/>
              </a:rPr>
              <a:t>M</a:t>
            </a:r>
            <a:r>
              <a:rPr lang="en-US" sz="5400" b="1" dirty="0">
                <a:solidFill>
                  <a:schemeClr val="tx2"/>
                </a:solidFill>
                <a:latin typeface="Arial"/>
                <a:cs typeface="Arial"/>
              </a:rPr>
              <a:t>AVZU</a:t>
            </a:r>
            <a:r>
              <a:rPr sz="5400" b="1" dirty="0">
                <a:solidFill>
                  <a:schemeClr val="tx2"/>
                </a:solidFill>
                <a:latin typeface="Arial"/>
                <a:cs typeface="Arial"/>
              </a:rPr>
              <a:t>:</a:t>
            </a:r>
            <a:r>
              <a:rPr lang="en-US" sz="5400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5400" b="1" dirty="0" smtClean="0">
                <a:solidFill>
                  <a:schemeClr val="tx2"/>
                </a:solidFill>
                <a:latin typeface="Arial"/>
                <a:cs typeface="Arial"/>
              </a:rPr>
              <a:t>MASALALAR YECHISH</a:t>
            </a:r>
            <a:endParaRPr lang="en-US" sz="8800" dirty="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95035" y="454530"/>
            <a:ext cx="11069728" cy="876938"/>
            <a:chOff x="439458" y="322808"/>
            <a:chExt cx="4985770" cy="394970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865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86445" y="339820"/>
              <a:ext cx="838783" cy="298561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9525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 algn="ctr"/>
              <a:r>
                <a:rPr lang="en-US" sz="4440" b="1" dirty="0">
                  <a:latin typeface="Arial" panose="020B0604020202020204" pitchFamily="34" charset="0"/>
                  <a:cs typeface="Arial" panose="020B0604020202020204" pitchFamily="34" charset="0"/>
                </a:rPr>
                <a:t>6-</a:t>
              </a:r>
              <a:r>
                <a:rPr lang="ru-RU" sz="444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4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sinf</a:t>
              </a:r>
              <a:endParaRPr sz="8659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object 11"/>
          <p:cNvSpPr/>
          <p:nvPr/>
        </p:nvSpPr>
        <p:spPr>
          <a:xfrm>
            <a:off x="9484237" y="2752526"/>
            <a:ext cx="2580526" cy="23781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9" name="object 5"/>
          <p:cNvSpPr/>
          <p:nvPr/>
        </p:nvSpPr>
        <p:spPr>
          <a:xfrm>
            <a:off x="612961" y="2364543"/>
            <a:ext cx="764148" cy="169560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8659"/>
          </a:p>
        </p:txBody>
      </p:sp>
      <p:sp>
        <p:nvSpPr>
          <p:cNvPr id="13" name="object 5"/>
          <p:cNvSpPr/>
          <p:nvPr/>
        </p:nvSpPr>
        <p:spPr>
          <a:xfrm>
            <a:off x="612961" y="4394423"/>
            <a:ext cx="764148" cy="168476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8659"/>
          </a:p>
        </p:txBody>
      </p:sp>
    </p:spTree>
    <p:extLst>
      <p:ext uri="{BB962C8B-B14F-4D97-AF65-F5344CB8AC3E}">
        <p14:creationId xmlns:p14="http://schemas.microsoft.com/office/powerpoint/2010/main" val="414884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3304456" y="144066"/>
            <a:ext cx="5800766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7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517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977293" y="1440210"/>
                <a:ext cx="4318490" cy="12591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7−</m:t>
                          </m:r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𝑎</m:t>
                          </m:r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+2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7−</m:t>
                          </m:r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</m:t>
                          </m:r>
                          <m: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+2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6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293" y="1440210"/>
                <a:ext cx="4318490" cy="125912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494933" y="1722541"/>
            <a:ext cx="13260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3,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2183044" y="2719254"/>
                <a:ext cx="5457840" cy="12591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7−</m:t>
                          </m:r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𝑎</m:t>
                          </m:r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+2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7−</m:t>
                          </m:r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  <m: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+2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6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6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044" y="2719254"/>
                <a:ext cx="5457840" cy="125912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453641" y="3001585"/>
            <a:ext cx="13260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4,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828014" y="4069062"/>
                <a:ext cx="4509761" cy="12716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7−</m:t>
                          </m:r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𝑎</m:t>
                          </m:r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+2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7−</m:t>
                          </m:r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5</m:t>
                          </m:r>
                          <m: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+2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,</m:t>
                      </m:r>
                    </m:oMath>
                  </m:oMathPara>
                </a14:m>
                <a:endParaRPr lang="en-US" sz="6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014" y="4069062"/>
                <a:ext cx="4509761" cy="127163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/>
          <p:cNvSpPr/>
          <p:nvPr/>
        </p:nvSpPr>
        <p:spPr>
          <a:xfrm>
            <a:off x="344659" y="4373570"/>
            <a:ext cx="13260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5,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8303886" y="4075314"/>
                <a:ext cx="4318490" cy="12591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7−</m:t>
                          </m:r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𝑎</m:t>
                          </m:r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+2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7−</m:t>
                          </m:r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6</m:t>
                          </m:r>
                          <m: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+2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6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3886" y="4075314"/>
                <a:ext cx="4318490" cy="125912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6742880" y="4381711"/>
            <a:ext cx="13260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6,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39931" y="6047453"/>
            <a:ext cx="18373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081028" y="5834661"/>
                <a:ext cx="7540526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,  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,  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,  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,  1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,  2 </m:t>
                      </m:r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028" y="5834661"/>
                <a:ext cx="7540526" cy="104073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268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0" grpId="0"/>
      <p:bldP spid="13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3304456" y="144066"/>
            <a:ext cx="5800766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7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245- </a:t>
            </a:r>
            <a:r>
              <a:rPr lang="en-US" sz="5172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</a:t>
            </a:r>
            <a:endParaRPr lang="ru-RU" sz="517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4933" y="1512218"/>
            <a:ext cx="12306667" cy="3338873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ts val="5000"/>
              </a:lnSpc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5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tengsizliklarni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qanoatlantiruvchi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5000"/>
              </a:lnSpc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5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natural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qiymatlarini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2440360" y="1279234"/>
                <a:ext cx="2510816" cy="12610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1)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𝑏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6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&lt;1;</m:t>
                      </m:r>
                    </m:oMath>
                  </m:oMathPara>
                </a14:m>
                <a:endParaRPr lang="en-US" sz="6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360" y="1279234"/>
                <a:ext cx="2510816" cy="126105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5884019" y="1291738"/>
                <a:ext cx="2735236" cy="1258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2)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𝑏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 ≤1; </m:t>
                      </m:r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019" y="1291738"/>
                <a:ext cx="2735236" cy="125880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8799450" y="1291738"/>
                <a:ext cx="2623026" cy="12570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3)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𝑏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&lt;2; </m:t>
                      </m:r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9450" y="1291738"/>
                <a:ext cx="2623026" cy="12570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480125" y="2548813"/>
                <a:ext cx="2879443" cy="12570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4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)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𝑏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12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 ≤2 </m:t>
                      </m:r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25" y="2548813"/>
                <a:ext cx="2879443" cy="12570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52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3304456" y="144066"/>
            <a:ext cx="5800766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7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517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721885" y="1377707"/>
                <a:ext cx="2376163" cy="12610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1)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𝑏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6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&lt;1</m:t>
                      </m:r>
                    </m:oMath>
                  </m:oMathPara>
                </a14:m>
                <a:endParaRPr lang="en-US" sz="6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85" y="1377707"/>
                <a:ext cx="2376163" cy="126105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834988" y="1566386"/>
            <a:ext cx="631022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b</a:t>
            </a:r>
            <a:r>
              <a:rPr lang="en-US" dirty="0" smtClean="0"/>
              <a:t> = 1, 2, 3, 4, 5  </a:t>
            </a:r>
            <a:r>
              <a:rPr lang="en-US" dirty="0" err="1" smtClean="0"/>
              <a:t>yoki</a:t>
            </a:r>
            <a:r>
              <a:rPr lang="en-US" dirty="0" smtClean="0"/>
              <a:t>    </a:t>
            </a:r>
            <a:r>
              <a:rPr lang="en-US" i="1" dirty="0" smtClean="0"/>
              <a:t>b</a:t>
            </a:r>
            <a:r>
              <a:rPr lang="en-US" dirty="0" smtClean="0"/>
              <a:t> &lt; 6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825271" y="2903572"/>
                <a:ext cx="7112033" cy="692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b</a:t>
                </a:r>
                <a:r>
                  <a:rPr lang="en-US" dirty="0" smtClean="0"/>
                  <a:t> = 1, 2, 3, 4, 5, 6, 7  </a:t>
                </a:r>
                <a:r>
                  <a:rPr lang="en-US" dirty="0" err="1" smtClean="0"/>
                  <a:t>yoki</a:t>
                </a:r>
                <a:r>
                  <a:rPr lang="en-US" dirty="0" smtClean="0"/>
                  <a:t>    </a:t>
                </a:r>
                <a:r>
                  <a:rPr lang="en-US" i="1" dirty="0"/>
                  <a:t>b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  <a:cs typeface="Arial" pitchFamily="34" charset="0"/>
                      </a:rPr>
                      <m:t>≤</m:t>
                    </m:r>
                    <m:r>
                      <a:rPr lang="en-US" sz="3600" b="0" i="0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7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271" y="2903572"/>
                <a:ext cx="7112033" cy="692497"/>
              </a:xfrm>
              <a:prstGeom prst="rect">
                <a:avLst/>
              </a:prstGeom>
              <a:blipFill rotWithShape="0">
                <a:blip r:embed="rId3"/>
                <a:stretch>
                  <a:fillRect l="-2916" t="-14035" b="-359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721885" y="2757922"/>
                <a:ext cx="2600584" cy="1258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2)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𝑏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 ≤1 </m:t>
                      </m:r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85" y="2757922"/>
                <a:ext cx="2600584" cy="125880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3834162" y="4389129"/>
            <a:ext cx="724715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b</a:t>
            </a:r>
            <a:r>
              <a:rPr lang="en-US" dirty="0" smtClean="0"/>
              <a:t> = 1, 2, 3, 4, 5, 6, 7   </a:t>
            </a:r>
            <a:r>
              <a:rPr lang="en-US" dirty="0" err="1" smtClean="0"/>
              <a:t>yoki</a:t>
            </a:r>
            <a:r>
              <a:rPr lang="en-US" dirty="0" smtClean="0"/>
              <a:t>    </a:t>
            </a:r>
            <a:r>
              <a:rPr lang="en-US" i="1" dirty="0"/>
              <a:t>b</a:t>
            </a:r>
            <a:r>
              <a:rPr lang="en-US" dirty="0"/>
              <a:t> &lt; 8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665779" y="4106839"/>
                <a:ext cx="2488374" cy="12570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3)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𝑏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&lt;2 </m:t>
                      </m:r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79" y="4106839"/>
                <a:ext cx="2488374" cy="12570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933282" y="5569246"/>
                <a:ext cx="6896009" cy="1892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b</a:t>
                </a:r>
                <a:r>
                  <a:rPr lang="en-US" dirty="0" smtClean="0"/>
                  <a:t> = 1, 2, 3, … 24 </a:t>
                </a:r>
              </a:p>
              <a:p>
                <a:r>
                  <a:rPr lang="en-US" dirty="0" err="1" smtClean="0"/>
                  <a:t>yoki</a:t>
                </a:r>
                <a:r>
                  <a:rPr lang="en-US" dirty="0" smtClean="0"/>
                  <a:t>   </a:t>
                </a:r>
                <a:r>
                  <a:rPr lang="en-US" i="1" dirty="0"/>
                  <a:t>b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  <a:cs typeface="Arial" pitchFamily="34" charset="0"/>
                      </a:rPr>
                      <m:t>≤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dirty="0" smtClean="0"/>
                  <a:t>24</a:t>
                </a:r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282" y="5569246"/>
                <a:ext cx="6896009" cy="1892826"/>
              </a:xfrm>
              <a:prstGeom prst="rect">
                <a:avLst/>
              </a:prstGeom>
              <a:blipFill rotWithShape="0">
                <a:blip r:embed="rId6"/>
                <a:stretch>
                  <a:fillRect l="-3006" t="-54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721885" y="5512131"/>
                <a:ext cx="2879443" cy="12570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4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)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𝑏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12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 ≤2 </m:t>
                      </m:r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85" y="5512131"/>
                <a:ext cx="2879443" cy="12570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763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  <p:bldP spid="23" grpId="0"/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3304456" y="144066"/>
            <a:ext cx="5800766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7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246- </a:t>
            </a:r>
            <a:r>
              <a:rPr lang="en-US" sz="5172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</a:t>
            </a:r>
            <a:endParaRPr lang="ru-RU" sz="517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4933" y="1232461"/>
            <a:ext cx="12306667" cy="2902856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qo‘sh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tengsizlik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bo‘ladigan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qiymatini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toping.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Bunday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qiymatlar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     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2584376" y="1192748"/>
                <a:ext cx="2815707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36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&lt;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𝑎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&lt;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6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4376" y="1192748"/>
                <a:ext cx="2815707" cy="124880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529885" y="4135317"/>
            <a:ext cx="22931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304455" y="3933230"/>
                <a:ext cx="2095627" cy="1133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6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6</m:t>
                          </m:r>
                        </m:den>
                      </m:f>
                      <m:r>
                        <a:rPr lang="en-US" sz="36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6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</m:t>
                          </m:r>
                          <m:r>
                            <a:rPr lang="en-US" sz="36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6</m:t>
                          </m:r>
                        </m:den>
                      </m:f>
                      <m:r>
                        <a:rPr lang="en-US" sz="36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,</m:t>
                      </m:r>
                    </m:oMath>
                  </m:oMathPara>
                </a14:m>
                <a:endParaRPr lang="en-US" sz="3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4455" y="3933230"/>
                <a:ext cx="2095627" cy="113306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360239" y="5256907"/>
                <a:ext cx="8928993" cy="11443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𝑎</m:t>
                      </m:r>
                      <m:r>
                        <a:rPr lang="en-US" sz="36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6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</m:t>
                          </m:r>
                          <m:r>
                            <a:rPr lang="en-US" sz="36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6</m:t>
                          </m:r>
                        </m:den>
                      </m:f>
                      <m:r>
                        <a:rPr lang="en-US" sz="36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,  </m:t>
                      </m:r>
                      <m:f>
                        <m:fPr>
                          <m:ctrlPr>
                            <a:rPr lang="en-US" sz="36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36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36</m:t>
                          </m:r>
                        </m:den>
                      </m:f>
                      <m:r>
                        <a:rPr lang="en-US" sz="36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,  </m:t>
                      </m:r>
                      <m:f>
                        <m:fPr>
                          <m:ctrlPr>
                            <a:rPr lang="en-US" sz="36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36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36</m:t>
                          </m:r>
                        </m:den>
                      </m:f>
                      <m:r>
                        <a:rPr lang="en-US" sz="36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,  </m:t>
                      </m:r>
                      <m:f>
                        <m:fPr>
                          <m:ctrlPr>
                            <a:rPr lang="en-US" sz="36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36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sz="3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239" y="5256907"/>
                <a:ext cx="8928993" cy="114435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5824736" y="3829788"/>
                <a:ext cx="3099438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36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&lt;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𝑎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&lt;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</m:t>
                          </m:r>
                          <m: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6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4736" y="3829788"/>
                <a:ext cx="3099438" cy="124880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529885" y="5475140"/>
            <a:ext cx="18373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80484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3304456" y="144066"/>
            <a:ext cx="5800766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7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250- </a:t>
            </a:r>
            <a:r>
              <a:rPr lang="en-US" sz="5172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</a:t>
            </a:r>
            <a:endParaRPr lang="ru-RU" sz="517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5117" y="1224186"/>
            <a:ext cx="12306667" cy="3826186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Tenglamani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n-US" sz="4000" dirty="0">
              <a:latin typeface="Arial" pitchFamily="34" charset="0"/>
              <a:cs typeface="Arial" pitchFamily="34" charset="0"/>
            </a:endParaRPr>
          </a:p>
          <a:p>
            <a:pPr marL="742950" indent="-742950">
              <a:buAutoNum type="arabicParenR"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                               2)</a:t>
            </a:r>
          </a:p>
          <a:p>
            <a:pPr marL="742950" indent="-742950">
              <a:buAutoNum type="arabicParenR"/>
            </a:pPr>
            <a:endParaRPr lang="en-US" sz="4000" dirty="0">
              <a:latin typeface="Arial" pitchFamily="34" charset="0"/>
              <a:cs typeface="Arial" pitchFamily="34" charset="0"/>
            </a:endParaRPr>
          </a:p>
          <a:p>
            <a:pPr marL="742950" indent="-742950">
              <a:buAutoNum type="arabicParenR"/>
            </a:pP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                3)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23050" y="2131102"/>
                <a:ext cx="2602700" cy="12833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050" y="2131102"/>
                <a:ext cx="2602700" cy="12833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392484" y="2137973"/>
                <a:ext cx="2477666" cy="12833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den>
                      </m:f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2484" y="2137973"/>
                <a:ext cx="2477666" cy="12833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42915" y="3976276"/>
                <a:ext cx="2477666" cy="1285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915" y="3976276"/>
                <a:ext cx="2477666" cy="12858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244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3197447" y="266896"/>
            <a:ext cx="5800766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7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517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-79920" y="2704682"/>
                <a:ext cx="2952328" cy="11564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, 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9920" y="2704682"/>
                <a:ext cx="2952328" cy="115647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6695528" y="2641234"/>
                <a:ext cx="2010615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528" y="2641234"/>
                <a:ext cx="2010615" cy="124880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03089" y="1544282"/>
            <a:ext cx="79208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5272" y="1520340"/>
            <a:ext cx="79208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4645" y="4216719"/>
            <a:ext cx="34755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400" dirty="0" smtClean="0"/>
              <a:t> + 6 = 15</a:t>
            </a:r>
          </a:p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400" dirty="0" smtClean="0"/>
              <a:t> = 15 - </a:t>
            </a:r>
            <a:r>
              <a:rPr lang="en-US" sz="4400" dirty="0"/>
              <a:t>6</a:t>
            </a:r>
            <a:endParaRPr lang="en-US" sz="4400" dirty="0" smtClean="0"/>
          </a:p>
          <a:p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x</a:t>
            </a:r>
            <a:r>
              <a:rPr lang="en-US" sz="4400" dirty="0" smtClean="0"/>
              <a:t> = 9</a:t>
            </a:r>
            <a:endParaRPr lang="ru-RU" sz="4400" dirty="0"/>
          </a:p>
        </p:txBody>
      </p:sp>
      <p:sp>
        <p:nvSpPr>
          <p:cNvPr id="17" name="TextBox 16"/>
          <p:cNvSpPr txBox="1"/>
          <p:nvPr/>
        </p:nvSpPr>
        <p:spPr>
          <a:xfrm>
            <a:off x="6760337" y="4283949"/>
            <a:ext cx="34755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400" dirty="0" smtClean="0"/>
              <a:t> + 5 = 8</a:t>
            </a:r>
          </a:p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400" dirty="0" smtClean="0"/>
              <a:t> = 8 – 5 </a:t>
            </a:r>
          </a:p>
          <a:p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x</a:t>
            </a:r>
            <a:r>
              <a:rPr lang="en-US" sz="4400" dirty="0" smtClean="0"/>
              <a:t> = 3</a:t>
            </a:r>
            <a:endParaRPr lang="ru-RU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251641" y="1269875"/>
                <a:ext cx="2602700" cy="12833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641" y="1269875"/>
                <a:ext cx="2602700" cy="12833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608856" y="2617799"/>
                <a:ext cx="2915285" cy="12833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856" y="2617799"/>
                <a:ext cx="2915285" cy="12833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367361" y="1248847"/>
                <a:ext cx="2477666" cy="12833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den>
                      </m:f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7361" y="1248847"/>
                <a:ext cx="2477666" cy="12833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010662" y="2641234"/>
                <a:ext cx="2790251" cy="13304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den>
                      </m:f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0662" y="2641234"/>
                <a:ext cx="2790251" cy="133049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588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10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80120" y="288082"/>
            <a:ext cx="12498064" cy="720080"/>
          </a:xfrm>
        </p:spPr>
        <p:txBody>
          <a:bodyPr/>
          <a:lstStyle/>
          <a:p>
            <a:pPr algn="ctr"/>
            <a:r>
              <a:rPr lang="en-US" sz="3879" b="1" dirty="0"/>
              <a:t>MUSTAQIL  BAJARISH  UCHUN  TOPSHIRIQLAR:</a:t>
            </a:r>
            <a:endParaRPr lang="ru-RU" sz="3879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60152" y="1515296"/>
            <a:ext cx="12313368" cy="1415772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    </a:t>
            </a:r>
            <a:r>
              <a:rPr lang="en-US" sz="4300" b="1" dirty="0" err="1" smtClean="0">
                <a:solidFill>
                  <a:schemeClr val="tx1"/>
                </a:solidFill>
              </a:rPr>
              <a:t>Darslikdagi</a:t>
            </a:r>
            <a:r>
              <a:rPr lang="en-US" sz="4300" b="1" dirty="0" smtClean="0">
                <a:solidFill>
                  <a:schemeClr val="tx1"/>
                </a:solidFill>
              </a:rPr>
              <a:t> 251-, 252-, 253</a:t>
            </a:r>
            <a:r>
              <a:rPr lang="ru-RU" sz="4300" b="1" dirty="0" smtClean="0">
                <a:solidFill>
                  <a:schemeClr val="tx1"/>
                </a:solidFill>
              </a:rPr>
              <a:t>-</a:t>
            </a:r>
            <a:r>
              <a:rPr lang="en-US" sz="4300" b="1" dirty="0" smtClean="0">
                <a:solidFill>
                  <a:schemeClr val="tx1"/>
                </a:solidFill>
              </a:rPr>
              <a:t>, 256</a:t>
            </a:r>
            <a:r>
              <a:rPr lang="ru-RU" sz="4300" b="1" dirty="0" smtClean="0">
                <a:solidFill>
                  <a:schemeClr val="tx1"/>
                </a:solidFill>
              </a:rPr>
              <a:t>-</a:t>
            </a:r>
            <a:r>
              <a:rPr lang="en-US" sz="4300" b="1" dirty="0" err="1" smtClean="0">
                <a:solidFill>
                  <a:schemeClr val="tx1"/>
                </a:solidFill>
              </a:rPr>
              <a:t>masalalarni</a:t>
            </a:r>
            <a:r>
              <a:rPr lang="en-US" sz="4300" b="1" dirty="0" smtClean="0">
                <a:solidFill>
                  <a:schemeClr val="tx1"/>
                </a:solidFill>
              </a:rPr>
              <a:t> </a:t>
            </a:r>
            <a:r>
              <a:rPr lang="en-US" sz="4300" b="1" dirty="0" err="1" smtClean="0">
                <a:solidFill>
                  <a:schemeClr val="tx1"/>
                </a:solidFill>
              </a:rPr>
              <a:t>yechish</a:t>
            </a:r>
            <a:r>
              <a:rPr lang="en-US" sz="4300" b="1" dirty="0" smtClean="0">
                <a:solidFill>
                  <a:schemeClr val="tx1"/>
                </a:solidFill>
              </a:rPr>
              <a:t> (</a:t>
            </a:r>
            <a:r>
              <a:rPr lang="ru-RU" sz="4300" b="1" dirty="0" smtClean="0">
                <a:solidFill>
                  <a:schemeClr val="tx1"/>
                </a:solidFill>
              </a:rPr>
              <a:t>4</a:t>
            </a:r>
            <a:r>
              <a:rPr lang="en-US" sz="4300" b="1" dirty="0" smtClean="0">
                <a:solidFill>
                  <a:schemeClr val="tx1"/>
                </a:solidFill>
              </a:rPr>
              <a:t>6-bet). </a:t>
            </a:r>
            <a:endParaRPr lang="ru-RU" sz="43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58437" t="14983" r="12313" b="20987"/>
          <a:stretch/>
        </p:blipFill>
        <p:spPr>
          <a:xfrm>
            <a:off x="3732002" y="3384426"/>
            <a:ext cx="2956830" cy="317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30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0074" y="171426"/>
            <a:ext cx="11621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KASRLARNI TAQQOSLASH</a:t>
            </a:r>
            <a:endParaRPr lang="ru-RU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3984" y="2483697"/>
                <a:ext cx="12167496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asrlarni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quyidagicha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taqqoslash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ham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mumkin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bunda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b="1" i="1" dirty="0" smtClean="0">
                    <a:solidFill>
                      <a:schemeClr val="tx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k, 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en-US" sz="4000" b="1" i="1" dirty="0" smtClean="0">
                    <a:solidFill>
                      <a:schemeClr val="tx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m, n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– natural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sonlar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84" y="2483697"/>
                <a:ext cx="12167496" cy="1938992"/>
              </a:xfrm>
              <a:prstGeom prst="rect">
                <a:avLst/>
              </a:prstGeom>
              <a:blipFill rotWithShape="0">
                <a:blip r:embed="rId2"/>
                <a:stretch>
                  <a:fillRect l="-551" b="-65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6892" y="4726155"/>
                <a:ext cx="11809312" cy="753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1) agar </a:t>
                </a:r>
                <a:r>
                  <a:rPr lang="en-US" sz="4000" b="1" i="1" dirty="0" smtClean="0">
                    <a:solidFill>
                      <a:schemeClr val="tx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 n &gt; m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𝒍</m:t>
                    </m:r>
                    <m:r>
                      <a:rPr lang="en-US" sz="44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                 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92" y="4726155"/>
                <a:ext cx="11809312" cy="753861"/>
              </a:xfrm>
              <a:prstGeom prst="rect">
                <a:avLst/>
              </a:prstGeom>
              <a:blipFill rotWithShape="0">
                <a:blip r:embed="rId3"/>
                <a:stretch>
                  <a:fillRect l="-1755" t="-9677" b="-322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38762" y="4466918"/>
                <a:ext cx="1687577" cy="11692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&gt;</m:t>
                      </m:r>
                      <m:f>
                        <m:fPr>
                          <m:ctrlPr>
                            <a:rPr lang="ru-RU" sz="40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ru-RU" sz="4400" b="1" i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762" y="4466918"/>
                <a:ext cx="1687577" cy="11692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10389" y="3374665"/>
                <a:ext cx="2116350" cy="11692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𝐯𝐚</m:t>
                      </m:r>
                      <m:r>
                        <a:rPr lang="en-US" sz="4000" b="1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ru-RU" sz="40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40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389" y="3374665"/>
                <a:ext cx="2116350" cy="11692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3076" y="6086949"/>
                <a:ext cx="11809312" cy="753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agar </a:t>
                </a:r>
                <a:r>
                  <a:rPr lang="en-US" sz="4000" b="1" i="1" dirty="0" smtClean="0">
                    <a:solidFill>
                      <a:schemeClr val="tx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 n &lt; m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𝒍</m:t>
                    </m:r>
                    <m:r>
                      <a:rPr lang="en-US" sz="44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               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76" y="6086949"/>
                <a:ext cx="11809312" cy="753861"/>
              </a:xfrm>
              <a:prstGeom prst="rect">
                <a:avLst/>
              </a:prstGeom>
              <a:blipFill rotWithShape="0">
                <a:blip r:embed="rId6"/>
                <a:stretch>
                  <a:fillRect l="-1754" t="-9756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094866" y="5814782"/>
                <a:ext cx="1575367" cy="11692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ru-RU" sz="40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ru-RU" sz="4400" b="1" i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866" y="5814782"/>
                <a:ext cx="1575367" cy="11692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80120" y="1230433"/>
            <a:ext cx="125214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maxrajli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kasrlarni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taqqoslash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ularni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maxrajga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keltirish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13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4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0074" y="171426"/>
            <a:ext cx="11621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KASRLARNI TAQQOSLASH</a:t>
            </a:r>
            <a:endParaRPr lang="ru-RU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3984" y="1368202"/>
            <a:ext cx="12167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kasrlarni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taqqoslash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o‘rniga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birga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to‘ldiruvchi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kasrlarini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taqqoslash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qulay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7029" y="3312418"/>
            <a:ext cx="121674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kasrdan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birining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birga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to‘ldiruvchisi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o‘sha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kasr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birining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birga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to‘ldiruvchisi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o‘sha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kasr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77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3304456" y="144066"/>
            <a:ext cx="5800766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7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242- </a:t>
            </a:r>
            <a:r>
              <a:rPr lang="en-US" sz="5172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</a:t>
            </a:r>
            <a:endParaRPr lang="ru-RU" sz="517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4933" y="1232461"/>
            <a:ext cx="12306667" cy="942127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kasr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yaqin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1018456" y="2736354"/>
                <a:ext cx="3230563" cy="1261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1)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6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yoki</m:t>
                      </m:r>
                      <m: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6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456" y="2736354"/>
                <a:ext cx="3230563" cy="126130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5074441" y="2658741"/>
                <a:ext cx="3039550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2)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</m:t>
                          </m:r>
                        </m:den>
                      </m:f>
                      <m: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dirty="0">
                          <a:latin typeface="Cambria Math" panose="02040503050406030204" pitchFamily="18" charset="0"/>
                          <a:cs typeface="Arial" pitchFamily="34" charset="0"/>
                        </a:rPr>
                        <m:t>yoki</m:t>
                      </m:r>
                      <m: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9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441" y="2658741"/>
                <a:ext cx="3039550" cy="124880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000200" y="4559427"/>
                <a:ext cx="3719223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3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)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10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yoki</m:t>
                      </m:r>
                      <m: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17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6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200" y="4559427"/>
                <a:ext cx="3719223" cy="124880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5074441" y="4469310"/>
                <a:ext cx="3908891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4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)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20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21</m:t>
                          </m:r>
                        </m:den>
                      </m:f>
                      <m: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dirty="0">
                          <a:latin typeface="Cambria Math" panose="02040503050406030204" pitchFamily="18" charset="0"/>
                          <a:cs typeface="Arial" pitchFamily="34" charset="0"/>
                        </a:rPr>
                        <m:t>yoki</m:t>
                      </m:r>
                      <m: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11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12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?</m:t>
                      </m:r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441" y="4469310"/>
                <a:ext cx="3908891" cy="124880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 descr="https://sd.ua/files/news/1_0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83332" y="1276141"/>
            <a:ext cx="3476253" cy="276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858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3304456" y="144066"/>
            <a:ext cx="5800766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7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517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568152" y="1227986"/>
                <a:ext cx="3230563" cy="1261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1)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6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yoki</m:t>
                      </m:r>
                      <m: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6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52" y="1227986"/>
                <a:ext cx="3230563" cy="126130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740297" y="3939423"/>
                <a:ext cx="3039550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2)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</m:t>
                          </m:r>
                        </m:den>
                      </m:f>
                      <m: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dirty="0">
                          <a:latin typeface="Cambria Math" panose="02040503050406030204" pitchFamily="18" charset="0"/>
                          <a:cs typeface="Arial" pitchFamily="34" charset="0"/>
                        </a:rPr>
                        <m:t>yoki</m:t>
                      </m:r>
                      <m: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9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297" y="3939423"/>
                <a:ext cx="3039550" cy="124880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1291148" y="2526910"/>
                <a:ext cx="2013308" cy="1261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6</m:t>
                          </m:r>
                        </m:den>
                      </m:f>
                      <m: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&lt;</m:t>
                      </m:r>
                      <m: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6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148" y="2526910"/>
                <a:ext cx="2013308" cy="126130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681427" y="1597518"/>
            <a:ext cx="433051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/>
            <a:r>
              <a:rPr lang="en-US" sz="4000" dirty="0" smtClean="0"/>
              <a:t>5 ∙ 7 = 35,    </a:t>
            </a:r>
            <a:r>
              <a:rPr lang="en-US" sz="4000" dirty="0" smtClean="0"/>
              <a:t>6 </a:t>
            </a:r>
            <a:r>
              <a:rPr lang="en-US" sz="4000" dirty="0"/>
              <a:t>∙ </a:t>
            </a:r>
            <a:r>
              <a:rPr lang="en-US" sz="4000" dirty="0" smtClean="0"/>
              <a:t>6 = 36</a:t>
            </a:r>
            <a:r>
              <a:rPr lang="en-US" sz="4000" dirty="0" smtClean="0"/>
              <a:t> </a:t>
            </a:r>
            <a:endParaRPr lang="ru-RU" sz="4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18611" y="2700453"/>
            <a:ext cx="18373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Прямоугольник 11"/>
              <p:cNvSpPr/>
              <p:nvPr/>
            </p:nvSpPr>
            <p:spPr>
              <a:xfrm>
                <a:off x="7133906" y="2443999"/>
                <a:ext cx="723275" cy="12465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6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3906" y="2443999"/>
                <a:ext cx="723275" cy="124656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/>
          <p:cNvSpPr/>
          <p:nvPr/>
        </p:nvSpPr>
        <p:spPr>
          <a:xfrm>
            <a:off x="5058243" y="1573671"/>
            <a:ext cx="22931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4031958" y="5281572"/>
                <a:ext cx="2013308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&gt; 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6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958" y="5281572"/>
                <a:ext cx="2013308" cy="124880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7498566" y="3939423"/>
                <a:ext cx="4401846" cy="1125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1−</m:t>
                      </m:r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66" y="3939423"/>
                <a:ext cx="4401846" cy="112530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34847" y="5390831"/>
                <a:ext cx="2489464" cy="1127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1−</m:t>
                      </m:r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847" y="5390831"/>
                <a:ext cx="2489464" cy="112755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угольник 17"/>
          <p:cNvSpPr/>
          <p:nvPr/>
        </p:nvSpPr>
        <p:spPr>
          <a:xfrm>
            <a:off x="6775347" y="5468195"/>
            <a:ext cx="18373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8590642" y="5211741"/>
                <a:ext cx="723275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6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0642" y="5211741"/>
                <a:ext cx="723275" cy="124880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ямоугольник 19"/>
          <p:cNvSpPr/>
          <p:nvPr/>
        </p:nvSpPr>
        <p:spPr>
          <a:xfrm>
            <a:off x="4862781" y="4165746"/>
            <a:ext cx="22931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13274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7" grpId="0"/>
      <p:bldP spid="9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3304456" y="144066"/>
            <a:ext cx="5800766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7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517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512404" y="2599250"/>
                <a:ext cx="2580771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10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&gt; 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6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404" y="2599250"/>
                <a:ext cx="2580771" cy="124880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694028" y="1347348"/>
                <a:ext cx="2933495" cy="1127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1−</m:t>
                      </m:r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4028" y="1347348"/>
                <a:ext cx="2933495" cy="112755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63614" y="2632498"/>
                <a:ext cx="2933495" cy="1127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1−</m:t>
                      </m:r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614" y="2632498"/>
                <a:ext cx="2933495" cy="112755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8892176" y="2782579"/>
            <a:ext cx="18373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10707471" y="2526125"/>
                <a:ext cx="1007006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17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6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7471" y="2526125"/>
                <a:ext cx="1007006" cy="124880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/>
          <p:cNvSpPr/>
          <p:nvPr/>
        </p:nvSpPr>
        <p:spPr>
          <a:xfrm>
            <a:off x="5058243" y="1573671"/>
            <a:ext cx="22931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4031958" y="5281572"/>
                <a:ext cx="2468561" cy="1244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21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&lt;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6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958" y="5281572"/>
                <a:ext cx="2468561" cy="124482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498566" y="3939423"/>
                <a:ext cx="2933495" cy="11236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1−</m:t>
                      </m:r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66" y="3939423"/>
                <a:ext cx="2933495" cy="112364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34847" y="5390831"/>
                <a:ext cx="3044103" cy="11236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1−</m:t>
                      </m:r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847" y="5390831"/>
                <a:ext cx="3044103" cy="112364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угольник 17"/>
          <p:cNvSpPr/>
          <p:nvPr/>
        </p:nvSpPr>
        <p:spPr>
          <a:xfrm>
            <a:off x="6775347" y="5468195"/>
            <a:ext cx="18373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8590642" y="5211741"/>
                <a:ext cx="1007006" cy="1244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20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US" sz="6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0642" y="5211741"/>
                <a:ext cx="1007006" cy="124482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ямоугольник 19"/>
          <p:cNvSpPr/>
          <p:nvPr/>
        </p:nvSpPr>
        <p:spPr>
          <a:xfrm>
            <a:off x="4862781" y="4165746"/>
            <a:ext cx="22931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634847" y="1193770"/>
                <a:ext cx="3719223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3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)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10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yoki</m:t>
                      </m:r>
                      <m: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17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6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847" y="1193770"/>
                <a:ext cx="3719223" cy="124880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611297" y="3877675"/>
                <a:ext cx="3607013" cy="1244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4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)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20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21</m:t>
                          </m:r>
                        </m:den>
                      </m:f>
                      <m: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dirty="0">
                          <a:latin typeface="Cambria Math" panose="02040503050406030204" pitchFamily="18" charset="0"/>
                          <a:cs typeface="Arial" pitchFamily="34" charset="0"/>
                        </a:rPr>
                        <m:t>yoki</m:t>
                      </m:r>
                      <m: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11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12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297" y="3877675"/>
                <a:ext cx="3607013" cy="124482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843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240- masala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40160" y="1279633"/>
            <a:ext cx="12306667" cy="1056197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Kasrlarni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suratlarini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tenglab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so‘ngra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taqqoslang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1000200" y="2671245"/>
                <a:ext cx="2888868" cy="13018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1)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va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15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6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200" y="2671245"/>
                <a:ext cx="2888868" cy="130189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6400800" y="2581129"/>
                <a:ext cx="3001078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2)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28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29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va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2581129"/>
                <a:ext cx="3001078" cy="124880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000200" y="4410646"/>
                <a:ext cx="3172600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3)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13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va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14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75</m:t>
                          </m:r>
                        </m:den>
                      </m:f>
                    </m:oMath>
                  </m:oMathPara>
                </a14:m>
                <a:endParaRPr lang="en-US" sz="6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200" y="4410646"/>
                <a:ext cx="3172600" cy="124880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6400800" y="4320530"/>
                <a:ext cx="3001078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4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)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12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5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va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4320530"/>
                <a:ext cx="3001078" cy="124880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Заголовок 10"/>
          <p:cNvSpPr txBox="1">
            <a:spLocks/>
          </p:cNvSpPr>
          <p:nvPr/>
        </p:nvSpPr>
        <p:spPr>
          <a:xfrm>
            <a:off x="3304456" y="144066"/>
            <a:ext cx="5800766" cy="7959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914400"/>
            <a:r>
              <a:rPr lang="en-US" sz="5172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243- masala</a:t>
            </a:r>
            <a:endParaRPr lang="ru-RU" sz="5172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11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3304456" y="144066"/>
            <a:ext cx="5800766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7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517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116338" y="2584624"/>
                <a:ext cx="2659831" cy="1261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15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24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&lt;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15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18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,</m:t>
                      </m:r>
                    </m:oMath>
                  </m:oMathPara>
                </a14:m>
                <a:endParaRPr lang="en-US" sz="6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338" y="2584624"/>
                <a:ext cx="2659831" cy="126130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694028" y="1347348"/>
                <a:ext cx="3166508" cy="11397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8∙3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4028" y="1347348"/>
                <a:ext cx="3166508" cy="113973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5255091" y="2806636"/>
            <a:ext cx="18373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4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058243" y="1573671"/>
            <a:ext cx="22931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808241" y="1208318"/>
                <a:ext cx="2888868" cy="13018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1)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va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15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6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241" y="1208318"/>
                <a:ext cx="2888868" cy="130189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7571016" y="2622787"/>
                <a:ext cx="2184829" cy="1261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&lt;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15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6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1016" y="2622787"/>
                <a:ext cx="2184829" cy="126130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948257" y="5325316"/>
                <a:ext cx="2547620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28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29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&gt;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28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32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,</m:t>
                      </m:r>
                    </m:oMath>
                  </m:oMathPara>
                </a14:m>
                <a:endParaRPr lang="en-US" sz="6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257" y="5325316"/>
                <a:ext cx="2547620" cy="124880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092369" y="4088040"/>
                <a:ext cx="3166508" cy="1127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8∙4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369" y="4088040"/>
                <a:ext cx="3166508" cy="11275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Прямоугольник 28"/>
          <p:cNvSpPr/>
          <p:nvPr/>
        </p:nvSpPr>
        <p:spPr>
          <a:xfrm>
            <a:off x="4672608" y="5547328"/>
            <a:ext cx="18373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40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456584" y="4314363"/>
            <a:ext cx="22931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6988533" y="5363479"/>
                <a:ext cx="2184829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28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29</m:t>
                          </m:r>
                        </m:den>
                      </m:f>
                      <m: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&gt;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6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533" y="5363479"/>
                <a:ext cx="2184829" cy="124880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808241" y="4029237"/>
                <a:ext cx="3001078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2) </m:t>
                      </m:r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28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29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4000" b="0" i="0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va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8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</m:oMath>
                  </m:oMathPara>
                </a14:m>
                <a:endParaRPr lang="en-US" sz="5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241" y="4029237"/>
                <a:ext cx="3001078" cy="124880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086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26" grpId="0"/>
      <p:bldP spid="27" grpId="0"/>
      <p:bldP spid="28" grpId="0"/>
      <p:bldP spid="29" grpId="0"/>
      <p:bldP spid="30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3304456" y="144066"/>
            <a:ext cx="5800766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7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244- </a:t>
            </a:r>
            <a:r>
              <a:rPr lang="en-US" sz="5172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</a:t>
            </a:r>
            <a:endParaRPr lang="ru-RU" sz="517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4933" y="1232461"/>
            <a:ext cx="12306667" cy="1979526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4000" i="1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= 1, 2, 3, 4, 5, 6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          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ko‘rinishdagi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kasrlarni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o‘sib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borish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tartibida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     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7585191" y="1232461"/>
                <a:ext cx="1520031" cy="1244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7−</m:t>
                          </m:r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𝑎</m:t>
                          </m:r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en-US" sz="6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5191" y="1232461"/>
                <a:ext cx="1520031" cy="124476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494933" y="3504458"/>
            <a:ext cx="22931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224336" y="4222484"/>
                <a:ext cx="5270289" cy="12591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7−</m:t>
                          </m:r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𝑎</m:t>
                          </m:r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+2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7−</m:t>
                          </m:r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  <m: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+2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=2</m:t>
                      </m:r>
                    </m:oMath>
                  </m:oMathPara>
                </a14:m>
                <a:endParaRPr lang="en-US" sz="6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336" y="4222484"/>
                <a:ext cx="5270289" cy="125912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494933" y="4504815"/>
            <a:ext cx="13260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1,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2183044" y="5501528"/>
                <a:ext cx="5639493" cy="12716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7−</m:t>
                          </m:r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𝑎</m:t>
                          </m:r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+2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7−</m:t>
                          </m:r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</m:t>
                          </m:r>
                          <m: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+2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0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=1</m:t>
                      </m:r>
                      <m:f>
                        <m:fPr>
                          <m:ctrlP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6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044" y="5501528"/>
                <a:ext cx="5639493" cy="127163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453641" y="5783859"/>
            <a:ext cx="13260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= 2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902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7238</TotalTime>
  <Words>469</Words>
  <Application>Microsoft Office PowerPoint</Application>
  <PresentationFormat>Произвольный</PresentationFormat>
  <Paragraphs>146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 Math</vt:lpstr>
      <vt:lpstr>Times New Roman</vt:lpstr>
      <vt:lpstr>Office Theme</vt:lpstr>
      <vt:lpstr>MATEMATIKA</vt:lpstr>
      <vt:lpstr>Презентация PowerPoint</vt:lpstr>
      <vt:lpstr>Презентация PowerPoint</vt:lpstr>
      <vt:lpstr>242- masala</vt:lpstr>
      <vt:lpstr>YECHISH</vt:lpstr>
      <vt:lpstr>YECHISH</vt:lpstr>
      <vt:lpstr>240- masala</vt:lpstr>
      <vt:lpstr>YECHISH</vt:lpstr>
      <vt:lpstr>244- masala</vt:lpstr>
      <vt:lpstr>YECHISH</vt:lpstr>
      <vt:lpstr>245- masala</vt:lpstr>
      <vt:lpstr>YECHISH</vt:lpstr>
      <vt:lpstr>246- masala</vt:lpstr>
      <vt:lpstr>250- masala</vt:lpstr>
      <vt:lpstr>YECHISH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User</cp:lastModifiedBy>
  <cp:revision>447</cp:revision>
  <dcterms:created xsi:type="dcterms:W3CDTF">2020-04-09T07:32:19Z</dcterms:created>
  <dcterms:modified xsi:type="dcterms:W3CDTF">2020-10-12T06:17:19Z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