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84" r:id="rId2"/>
    <p:sldId id="395" r:id="rId3"/>
    <p:sldId id="396" r:id="rId4"/>
    <p:sldId id="372" r:id="rId5"/>
    <p:sldId id="375" r:id="rId6"/>
    <p:sldId id="397" r:id="rId7"/>
    <p:sldId id="398" r:id="rId8"/>
    <p:sldId id="399" r:id="rId9"/>
    <p:sldId id="400" r:id="rId10"/>
    <p:sldId id="401" r:id="rId11"/>
    <p:sldId id="402" r:id="rId12"/>
    <p:sldId id="382" r:id="rId13"/>
    <p:sldId id="403" r:id="rId14"/>
    <p:sldId id="317" r:id="rId15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3" autoAdjust="0"/>
    <p:restoredTop sz="91316" autoAdjust="0"/>
  </p:normalViewPr>
  <p:slideViewPr>
    <p:cSldViewPr>
      <p:cViewPr varScale="1">
        <p:scale>
          <a:sx n="67" d="100"/>
          <a:sy n="67" d="100"/>
        </p:scale>
        <p:origin x="648" y="78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42359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9595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0276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362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589763" y="2752526"/>
            <a:ext cx="8144319" cy="2524310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>
              <a:spcBef>
                <a:spcPts val="245"/>
              </a:spcBef>
            </a:pPr>
            <a:r>
              <a:rPr sz="5400" b="1" dirty="0" smtClean="0">
                <a:solidFill>
                  <a:schemeClr val="tx2"/>
                </a:solidFill>
                <a:latin typeface="Arial"/>
                <a:cs typeface="Arial"/>
              </a:rPr>
              <a:t>M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AVZU</a:t>
            </a:r>
            <a:r>
              <a:rPr sz="5400" b="1" dirty="0">
                <a:solidFill>
                  <a:schemeClr val="tx2"/>
                </a:solidFill>
                <a:latin typeface="Arial"/>
                <a:cs typeface="Arial"/>
              </a:rPr>
              <a:t>: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5400" b="1" dirty="0" smtClean="0">
                <a:solidFill>
                  <a:schemeClr val="tx2"/>
                </a:solidFill>
                <a:latin typeface="Arial"/>
                <a:cs typeface="Arial"/>
              </a:rPr>
              <a:t>HAR XIL MAXRAJLI KASRLARNI TAQQOSLASH</a:t>
            </a:r>
            <a:endParaRPr lang="en-US" sz="8800" dirty="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876938"/>
            <a:chOff x="439458" y="322808"/>
            <a:chExt cx="498577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20"/>
              <a:ext cx="838783" cy="29856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6-</a:t>
              </a:r>
              <a:r>
                <a:rPr lang="ru-RU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4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9878125" y="2961775"/>
            <a:ext cx="2580526" cy="23781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9" name="object 5"/>
          <p:cNvSpPr/>
          <p:nvPr/>
        </p:nvSpPr>
        <p:spPr>
          <a:xfrm>
            <a:off x="612961" y="2364543"/>
            <a:ext cx="764148" cy="169560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659"/>
          </a:p>
        </p:txBody>
      </p:sp>
      <p:sp>
        <p:nvSpPr>
          <p:cNvPr id="13" name="object 5"/>
          <p:cNvSpPr/>
          <p:nvPr/>
        </p:nvSpPr>
        <p:spPr>
          <a:xfrm>
            <a:off x="612961" y="4394423"/>
            <a:ext cx="764148" cy="16847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659"/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00074" y="171426"/>
            <a:ext cx="116214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KASRLARNI TAQQOSLASH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3984" y="1213803"/>
            <a:ext cx="1216749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hollarda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solishtirish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taqqoslash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oson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kechadi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asalan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               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taqqoslaylik</a:t>
            </a:r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55433" y="4519834"/>
            <a:ext cx="32823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o‘g‘ri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069457" y="3032901"/>
                <a:ext cx="1938031" cy="108850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17</m:t>
                          </m:r>
                        </m:den>
                      </m:f>
                      <m:r>
                        <a:rPr lang="en-US" sz="36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36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va</m:t>
                      </m:r>
                      <m:r>
                        <a:rPr lang="en-US" sz="36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ru-RU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36</m:t>
                          </m:r>
                        </m:num>
                        <m:den>
                          <m: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35</m:t>
                          </m:r>
                        </m:den>
                      </m:f>
                    </m:oMath>
                  </m:oMathPara>
                </a14:m>
                <a:endParaRPr lang="ru-RU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9457" y="3032901"/>
                <a:ext cx="1938031" cy="108850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61337" y="4223408"/>
                <a:ext cx="1636281" cy="11667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en-US" sz="4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17</m:t>
                          </m:r>
                        </m:den>
                      </m:f>
                      <m:r>
                        <a:rPr lang="en-US" sz="40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&lt;1</m:t>
                      </m:r>
                    </m:oMath>
                  </m:oMathPara>
                </a14:m>
                <a:endParaRPr lang="ru-RU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337" y="4223408"/>
                <a:ext cx="1636281" cy="116673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537782" y="4214675"/>
                <a:ext cx="1748492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36</m:t>
                          </m:r>
                        </m:num>
                        <m:den>
                          <m:r>
                            <a:rPr lang="en-US" sz="4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35</m:t>
                          </m:r>
                        </m:den>
                      </m:f>
                      <m:r>
                        <a:rPr lang="en-US" sz="40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&gt;1 </m:t>
                      </m:r>
                    </m:oMath>
                  </m:oMathPara>
                </a14:m>
                <a:endParaRPr lang="ru-RU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7782" y="4214675"/>
                <a:ext cx="1748492" cy="115647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7178956" y="4452830"/>
            <a:ext cx="433441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512368" y="5491400"/>
                <a:ext cx="1928413" cy="10520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17</m:t>
                          </m:r>
                        </m:den>
                      </m:f>
                      <m:r>
                        <a:rPr lang="en-US" sz="36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&lt; </m:t>
                      </m:r>
                      <m:f>
                        <m:fPr>
                          <m:ctrlPr>
                            <a:rPr lang="ru-RU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36</m:t>
                          </m:r>
                        </m:num>
                        <m:den>
                          <m: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35</m:t>
                          </m:r>
                        </m:den>
                      </m:f>
                    </m:oMath>
                  </m:oMathPara>
                </a14:m>
                <a:endParaRPr lang="ru-RU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2368" y="5491400"/>
                <a:ext cx="1928413" cy="1052019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640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  <p:bldP spid="11" grpId="0"/>
      <p:bldP spid="14" grpId="0"/>
      <p:bldP spid="12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00074" y="171426"/>
            <a:ext cx="116214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MISOL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3984" y="1008162"/>
            <a:ext cx="12167496" cy="1308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taqqoslang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23708" y="3076087"/>
            <a:ext cx="32823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900074" y="1455399"/>
                <a:ext cx="1938031" cy="10407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16</m:t>
                          </m:r>
                        </m:num>
                        <m:den>
                          <m: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31</m:t>
                          </m:r>
                        </m:den>
                      </m:f>
                      <m:r>
                        <a:rPr lang="en-US" sz="36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36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va</m:t>
                      </m:r>
                      <m:r>
                        <a:rPr lang="en-US" sz="36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ru-RU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27</m:t>
                          </m:r>
                        </m:num>
                        <m:den>
                          <m: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56</m:t>
                          </m:r>
                        </m:den>
                      </m:f>
                    </m:oMath>
                  </m:oMathPara>
                </a14:m>
                <a:endParaRPr lang="ru-RU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074" y="1455399"/>
                <a:ext cx="1938031" cy="104073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872677" y="2851795"/>
                <a:ext cx="1827552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16</m:t>
                          </m:r>
                        </m:num>
                        <m:den>
                          <m:r>
                            <a:rPr lang="en-US" sz="4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31</m:t>
                          </m:r>
                        </m:den>
                      </m:f>
                      <m:r>
                        <a:rPr lang="en-US" sz="40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f>
                        <m:fPr>
                          <m:ctrlP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2677" y="2851795"/>
                <a:ext cx="1827552" cy="115647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214394" y="2808362"/>
                <a:ext cx="1634678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40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>
                              <a:latin typeface="Cambria Math" panose="02040503050406030204" pitchFamily="18" charset="0"/>
                            </a:rPr>
                            <m:t>16</m:t>
                          </m:r>
                        </m:num>
                        <m:den>
                          <m:r>
                            <a:rPr lang="en-US" sz="400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4394" y="2808362"/>
                <a:ext cx="1634678" cy="115647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899559" y="4464546"/>
                <a:ext cx="1845057" cy="10407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27</m:t>
                          </m:r>
                        </m:num>
                        <m:den>
                          <m: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56</m:t>
                          </m:r>
                        </m:den>
                      </m:f>
                      <m:r>
                        <a:rPr lang="en-US" sz="36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&lt; </m:t>
                      </m:r>
                      <m:f>
                        <m:fPr>
                          <m:ctrlPr>
                            <a:rPr lang="ru-RU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36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9559" y="4464546"/>
                <a:ext cx="1845057" cy="1040734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4960174" y="4649101"/>
            <a:ext cx="32823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286402" y="4464546"/>
                <a:ext cx="1634678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40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27</m:t>
                          </m:r>
                        </m:num>
                        <m:den>
                          <m:r>
                            <a:rPr lang="en-US" sz="4000" b="0" i="0" smtClean="0">
                              <a:latin typeface="Cambria Math" panose="02040503050406030204" pitchFamily="18" charset="0"/>
                            </a:rPr>
                            <m:t>54</m:t>
                          </m:r>
                        </m:den>
                      </m:f>
                    </m:oMath>
                  </m:oMathPara>
                </a14:m>
                <a:endParaRPr lang="ru-RU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6402" y="4464546"/>
                <a:ext cx="1634678" cy="115647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756290" y="5807419"/>
                <a:ext cx="1928413" cy="10407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16</m:t>
                          </m:r>
                        </m:num>
                        <m:den>
                          <m: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31</m:t>
                          </m:r>
                        </m:den>
                      </m:f>
                      <m:r>
                        <a:rPr lang="en-US" sz="36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&gt; </m:t>
                      </m:r>
                      <m:f>
                        <m:fPr>
                          <m:ctrlPr>
                            <a:rPr lang="ru-RU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27</m:t>
                          </m:r>
                        </m:num>
                        <m:den>
                          <m: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56</m:t>
                          </m:r>
                        </m:den>
                      </m:f>
                    </m:oMath>
                  </m:oMathPara>
                </a14:m>
                <a:endParaRPr lang="ru-RU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6290" y="5807419"/>
                <a:ext cx="1928413" cy="1040734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угольник 16"/>
          <p:cNvSpPr/>
          <p:nvPr/>
        </p:nvSpPr>
        <p:spPr>
          <a:xfrm>
            <a:off x="568152" y="5973843"/>
            <a:ext cx="18373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38577" y="3023440"/>
            <a:ext cx="22931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460941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4" grpId="0"/>
      <p:bldP spid="16" grpId="0"/>
      <p:bldP spid="10" grpId="0"/>
      <p:bldP spid="13" grpId="0"/>
      <p:bldP spid="15" grpId="0"/>
      <p:bldP spid="17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38</a:t>
            </a:r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4933" y="1232461"/>
            <a:ext cx="12306667" cy="105619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1729478" y="2736354"/>
                <a:ext cx="2605136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1)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9478" y="2736354"/>
                <a:ext cx="2605136" cy="124880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5785463" y="2658741"/>
                <a:ext cx="3302955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2)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num>
                        <m:den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0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?</m:t>
                      </m:r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5463" y="2658741"/>
                <a:ext cx="3302955" cy="124880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2" descr="http://sc0001.atbasar.aqmoedu.kz/arc/attach/528/298901/matematicaperleclassi2scuolasecondariadi1deggrado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08512" y="4400713"/>
            <a:ext cx="3286806" cy="27860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38589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240-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4933" y="1232461"/>
            <a:ext cx="12306667" cy="105619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qisqartirib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taqqoslang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1000200" y="2671245"/>
                <a:ext cx="3172600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1)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28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36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42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39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200" y="2671245"/>
                <a:ext cx="3172600" cy="124880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6400800" y="2581129"/>
                <a:ext cx="3284810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2)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77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80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0" y="2581129"/>
                <a:ext cx="3284810" cy="126130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000200" y="4410646"/>
                <a:ext cx="3456331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3)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26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78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34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136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200" y="4410646"/>
                <a:ext cx="3456331" cy="124880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6400800" y="4320530"/>
                <a:ext cx="3284810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4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18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35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35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0" y="4320530"/>
                <a:ext cx="3284810" cy="124880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81119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288082"/>
            <a:ext cx="12498064" cy="720080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0120" y="1512218"/>
            <a:ext cx="12313368" cy="1415772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</a:rPr>
              <a:t>Darslikdagi</a:t>
            </a:r>
            <a:r>
              <a:rPr lang="en-US" sz="4400" b="1" dirty="0" smtClean="0">
                <a:solidFill>
                  <a:schemeClr val="tx1"/>
                </a:solidFill>
              </a:rPr>
              <a:t> 254-, 255-, 257</a:t>
            </a:r>
            <a:r>
              <a:rPr lang="ru-RU" sz="4400" b="1" dirty="0" smtClean="0">
                <a:solidFill>
                  <a:schemeClr val="tx1"/>
                </a:solidFill>
              </a:rPr>
              <a:t>-</a:t>
            </a:r>
            <a:r>
              <a:rPr lang="en-US" sz="4400" b="1" dirty="0" smtClean="0">
                <a:solidFill>
                  <a:schemeClr val="tx1"/>
                </a:solidFill>
              </a:rPr>
              <a:t>, 258- </a:t>
            </a:r>
            <a:r>
              <a:rPr lang="en-US" sz="4400" b="1" dirty="0" err="1" smtClean="0">
                <a:solidFill>
                  <a:schemeClr val="tx1"/>
                </a:solidFill>
              </a:rPr>
              <a:t>masalalarni</a:t>
            </a:r>
            <a:r>
              <a:rPr lang="en-US" sz="4400" b="1" dirty="0" smtClean="0">
                <a:solidFill>
                  <a:schemeClr val="tx1"/>
                </a:solidFill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</a:rPr>
              <a:t>yechish</a:t>
            </a:r>
            <a:r>
              <a:rPr lang="en-US" sz="4400" b="1" dirty="0" smtClean="0">
                <a:solidFill>
                  <a:schemeClr val="tx1"/>
                </a:solidFill>
              </a:rPr>
              <a:t> (</a:t>
            </a:r>
            <a:r>
              <a:rPr lang="ru-RU" sz="4400" b="1" dirty="0" smtClean="0">
                <a:solidFill>
                  <a:schemeClr val="tx1"/>
                </a:solidFill>
              </a:rPr>
              <a:t>4</a:t>
            </a:r>
            <a:r>
              <a:rPr lang="en-US" sz="4400" b="1" dirty="0" smtClean="0">
                <a:solidFill>
                  <a:schemeClr val="tx1"/>
                </a:solidFill>
              </a:rPr>
              <a:t>6-bet). </a:t>
            </a:r>
            <a:endParaRPr lang="ru-RU" sz="4400" b="1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61250" t="20986" r="11188" b="20986"/>
          <a:stretch/>
        </p:blipFill>
        <p:spPr>
          <a:xfrm>
            <a:off x="4312568" y="3456434"/>
            <a:ext cx="2721845" cy="3221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30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145788" y="1108941"/>
            <a:ext cx="11504911" cy="7870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14" dirty="0" err="1">
                <a:latin typeface="Arial" pitchFamily="34" charset="0"/>
                <a:cs typeface="Arial" pitchFamily="34" charset="0"/>
              </a:rPr>
              <a:t>Sonlarni</a:t>
            </a:r>
            <a:r>
              <a:rPr lang="en-US" sz="4514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514" dirty="0" err="1" smtClean="0">
                <a:latin typeface="Arial" pitchFamily="34" charset="0"/>
                <a:cs typeface="Arial" pitchFamily="34" charset="0"/>
              </a:rPr>
              <a:t>o‘sib</a:t>
            </a:r>
            <a:r>
              <a:rPr lang="en-US" sz="4514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514" dirty="0" err="1" smtClean="0">
                <a:latin typeface="Arial" pitchFamily="34" charset="0"/>
                <a:cs typeface="Arial" pitchFamily="34" charset="0"/>
              </a:rPr>
              <a:t>borish</a:t>
            </a:r>
            <a:r>
              <a:rPr lang="en-US" sz="4514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514" dirty="0" err="1" smtClean="0">
                <a:latin typeface="Arial" pitchFamily="34" charset="0"/>
                <a:cs typeface="Arial" pitchFamily="34" charset="0"/>
              </a:rPr>
              <a:t>tartibida</a:t>
            </a:r>
            <a:r>
              <a:rPr lang="en-US" sz="4514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514" dirty="0" err="1" smtClean="0">
                <a:latin typeface="Arial" pitchFamily="34" charset="0"/>
                <a:cs typeface="Arial" pitchFamily="34" charset="0"/>
              </a:rPr>
              <a:t>joylashtiring</a:t>
            </a:r>
            <a:r>
              <a:rPr lang="en-US" sz="4514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514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4" name="Группа 23"/>
          <p:cNvGrpSpPr/>
          <p:nvPr/>
        </p:nvGrpSpPr>
        <p:grpSpPr>
          <a:xfrm>
            <a:off x="6327520" y="2281416"/>
            <a:ext cx="2125111" cy="1612153"/>
            <a:chOff x="6164263" y="2152640"/>
            <a:chExt cx="2071702" cy="1571636"/>
          </a:xfrm>
        </p:grpSpPr>
        <p:sp>
          <p:nvSpPr>
            <p:cNvPr id="16" name="Выноска-облако 15"/>
            <p:cNvSpPr/>
            <p:nvPr/>
          </p:nvSpPr>
          <p:spPr>
            <a:xfrm>
              <a:off x="6164263" y="2152640"/>
              <a:ext cx="2071702" cy="1571636"/>
            </a:xfrm>
            <a:prstGeom prst="cloudCallout">
              <a:avLst>
                <a:gd name="adj1" fmla="val -6288"/>
                <a:gd name="adj2" fmla="val 37611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4001"/>
            </a:p>
          </p:txBody>
        </p:sp>
        <p:pic>
          <p:nvPicPr>
            <p:cNvPr id="6147" name="Picture 3"/>
            <p:cNvPicPr>
              <a:picLocks noChangeAspect="1" noChangeArrowheads="1"/>
            </p:cNvPicPr>
            <p:nvPr/>
          </p:nvPicPr>
          <p:blipFill>
            <a:blip r:embed="rId2"/>
            <a:srcRect l="38667" t="49878" r="40708" b="3247"/>
            <a:stretch>
              <a:fillRect/>
            </a:stretch>
          </p:blipFill>
          <p:spPr bwMode="auto">
            <a:xfrm>
              <a:off x="6807205" y="2295516"/>
              <a:ext cx="785818" cy="1214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25" name="Группа 24"/>
          <p:cNvGrpSpPr/>
          <p:nvPr/>
        </p:nvGrpSpPr>
        <p:grpSpPr>
          <a:xfrm>
            <a:off x="10138064" y="2281416"/>
            <a:ext cx="2125111" cy="1612153"/>
            <a:chOff x="8593155" y="2152640"/>
            <a:chExt cx="2071702" cy="1571636"/>
          </a:xfrm>
        </p:grpSpPr>
        <p:sp>
          <p:nvSpPr>
            <p:cNvPr id="15" name="Выноска-облако 14"/>
            <p:cNvSpPr/>
            <p:nvPr/>
          </p:nvSpPr>
          <p:spPr>
            <a:xfrm>
              <a:off x="8593155" y="2152640"/>
              <a:ext cx="2071702" cy="1571636"/>
            </a:xfrm>
            <a:prstGeom prst="cloudCallout">
              <a:avLst>
                <a:gd name="adj1" fmla="val -6288"/>
                <a:gd name="adj2" fmla="val 37611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4001"/>
            </a:p>
          </p:txBody>
        </p:sp>
        <p:pic>
          <p:nvPicPr>
            <p:cNvPr id="6148" name="Picture 4"/>
            <p:cNvPicPr>
              <a:picLocks noChangeAspect="1" noChangeArrowheads="1"/>
            </p:cNvPicPr>
            <p:nvPr/>
          </p:nvPicPr>
          <p:blipFill>
            <a:blip r:embed="rId2"/>
            <a:srcRect l="57417" r="25708" b="52880"/>
            <a:stretch>
              <a:fillRect/>
            </a:stretch>
          </p:blipFill>
          <p:spPr bwMode="auto">
            <a:xfrm>
              <a:off x="9307535" y="2295516"/>
              <a:ext cx="642942" cy="12207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22" name="Группа 21"/>
          <p:cNvGrpSpPr/>
          <p:nvPr/>
        </p:nvGrpSpPr>
        <p:grpSpPr>
          <a:xfrm>
            <a:off x="2736816" y="2208136"/>
            <a:ext cx="2125111" cy="1612153"/>
            <a:chOff x="1877983" y="2224078"/>
            <a:chExt cx="2071702" cy="1571636"/>
          </a:xfrm>
        </p:grpSpPr>
        <p:sp>
          <p:nvSpPr>
            <p:cNvPr id="10" name="Выноска-облако 9"/>
            <p:cNvSpPr/>
            <p:nvPr/>
          </p:nvSpPr>
          <p:spPr>
            <a:xfrm>
              <a:off x="1877983" y="2224078"/>
              <a:ext cx="2071702" cy="1571636"/>
            </a:xfrm>
            <a:prstGeom prst="cloudCallout">
              <a:avLst>
                <a:gd name="adj1" fmla="val -6288"/>
                <a:gd name="adj2" fmla="val 37611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4001"/>
            </a:p>
          </p:txBody>
        </p:sp>
        <p:pic>
          <p:nvPicPr>
            <p:cNvPr id="6149" name="Picture 5"/>
            <p:cNvPicPr>
              <a:picLocks noChangeAspect="1" noChangeArrowheads="1"/>
            </p:cNvPicPr>
            <p:nvPr/>
          </p:nvPicPr>
          <p:blipFill>
            <a:blip r:embed="rId2"/>
            <a:srcRect l="31875" r="51250" b="53124"/>
            <a:stretch>
              <a:fillRect/>
            </a:stretch>
          </p:blipFill>
          <p:spPr bwMode="auto">
            <a:xfrm>
              <a:off x="2663801" y="2438392"/>
              <a:ext cx="642942" cy="1214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21" name="Группа 20"/>
          <p:cNvGrpSpPr/>
          <p:nvPr/>
        </p:nvGrpSpPr>
        <p:grpSpPr>
          <a:xfrm>
            <a:off x="684984" y="2794374"/>
            <a:ext cx="2125111" cy="1612153"/>
            <a:chOff x="234909" y="3724276"/>
            <a:chExt cx="2071702" cy="1571636"/>
          </a:xfrm>
        </p:grpSpPr>
        <p:sp>
          <p:nvSpPr>
            <p:cNvPr id="13" name="Выноска-облако 12"/>
            <p:cNvSpPr/>
            <p:nvPr/>
          </p:nvSpPr>
          <p:spPr>
            <a:xfrm>
              <a:off x="234909" y="3724276"/>
              <a:ext cx="2071702" cy="1571636"/>
            </a:xfrm>
            <a:prstGeom prst="cloudCallout">
              <a:avLst>
                <a:gd name="adj1" fmla="val -6288"/>
                <a:gd name="adj2" fmla="val 37611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4001"/>
            </a:p>
          </p:txBody>
        </p:sp>
        <p:pic>
          <p:nvPicPr>
            <p:cNvPr id="6150" name="Picture 6"/>
            <p:cNvPicPr>
              <a:picLocks noChangeAspect="1" noChangeArrowheads="1"/>
            </p:cNvPicPr>
            <p:nvPr/>
          </p:nvPicPr>
          <p:blipFill>
            <a:blip r:embed="rId2"/>
            <a:srcRect l="3041" r="76334" b="55637"/>
            <a:stretch>
              <a:fillRect/>
            </a:stretch>
          </p:blipFill>
          <p:spPr bwMode="auto">
            <a:xfrm>
              <a:off x="958803" y="3935420"/>
              <a:ext cx="785818" cy="11493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23" name="Группа 22"/>
          <p:cNvGrpSpPr/>
          <p:nvPr/>
        </p:nvGrpSpPr>
        <p:grpSpPr>
          <a:xfrm>
            <a:off x="4348969" y="3014213"/>
            <a:ext cx="2125111" cy="1612153"/>
            <a:chOff x="4092561" y="3009896"/>
            <a:chExt cx="2071702" cy="1571636"/>
          </a:xfrm>
        </p:grpSpPr>
        <p:sp>
          <p:nvSpPr>
            <p:cNvPr id="17" name="Выноска-облако 16"/>
            <p:cNvSpPr/>
            <p:nvPr/>
          </p:nvSpPr>
          <p:spPr>
            <a:xfrm>
              <a:off x="4092561" y="3009896"/>
              <a:ext cx="2071702" cy="1571636"/>
            </a:xfrm>
            <a:prstGeom prst="cloudCallout">
              <a:avLst>
                <a:gd name="adj1" fmla="val -6288"/>
                <a:gd name="adj2" fmla="val 37611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4001"/>
            </a:p>
          </p:txBody>
        </p:sp>
        <p:pic>
          <p:nvPicPr>
            <p:cNvPr id="6151" name="Picture 7"/>
            <p:cNvPicPr>
              <a:picLocks noChangeAspect="1" noChangeArrowheads="1"/>
            </p:cNvPicPr>
            <p:nvPr/>
          </p:nvPicPr>
          <p:blipFill>
            <a:blip r:embed="rId3"/>
            <a:srcRect r="59337" b="1639"/>
            <a:stretch>
              <a:fillRect/>
            </a:stretch>
          </p:blipFill>
          <p:spPr bwMode="auto">
            <a:xfrm>
              <a:off x="4806941" y="3152772"/>
              <a:ext cx="642942" cy="1143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26" name="Группа 25"/>
          <p:cNvGrpSpPr/>
          <p:nvPr/>
        </p:nvGrpSpPr>
        <p:grpSpPr>
          <a:xfrm>
            <a:off x="8159512" y="2940933"/>
            <a:ext cx="2125111" cy="1612153"/>
            <a:chOff x="8736031" y="3938590"/>
            <a:chExt cx="2071702" cy="1571636"/>
          </a:xfrm>
        </p:grpSpPr>
        <p:sp>
          <p:nvSpPr>
            <p:cNvPr id="14" name="Выноска-облако 13"/>
            <p:cNvSpPr/>
            <p:nvPr/>
          </p:nvSpPr>
          <p:spPr>
            <a:xfrm>
              <a:off x="8736031" y="3938590"/>
              <a:ext cx="2071702" cy="1571636"/>
            </a:xfrm>
            <a:prstGeom prst="cloudCallout">
              <a:avLst>
                <a:gd name="adj1" fmla="val -7023"/>
                <a:gd name="adj2" fmla="val 44399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4001"/>
            </a:p>
          </p:txBody>
        </p:sp>
        <p:pic>
          <p:nvPicPr>
            <p:cNvPr id="6152" name="Picture 8"/>
            <p:cNvPicPr>
              <a:picLocks noChangeAspect="1" noChangeArrowheads="1"/>
            </p:cNvPicPr>
            <p:nvPr/>
          </p:nvPicPr>
          <p:blipFill>
            <a:blip r:embed="rId3"/>
            <a:srcRect l="54217" b="-4509"/>
            <a:stretch>
              <a:fillRect/>
            </a:stretch>
          </p:blipFill>
          <p:spPr bwMode="auto">
            <a:xfrm>
              <a:off x="9450411" y="4152904"/>
              <a:ext cx="723894" cy="1214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27" name="Прямоугольник 26"/>
          <p:cNvSpPr/>
          <p:nvPr/>
        </p:nvSpPr>
        <p:spPr>
          <a:xfrm>
            <a:off x="224181" y="302875"/>
            <a:ext cx="124997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kern="0" dirty="0" smtClean="0">
                <a:solidFill>
                  <a:schemeClr val="bg1"/>
                </a:solidFill>
                <a:latin typeface="Arial"/>
                <a:cs typeface="Arial"/>
              </a:rPr>
              <a:t>BIR XIL MAXRAJLI KASRLARNI  TAQQOSLASH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876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3.38003E-6 L -0.47487 0.3990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700" y="2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41 -0.00068 L -0.61406 0.3881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800" y="19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5.73882E-7 L 0.14896 0.3990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00" y="2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51243E-6 L -0.13698 0.2871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00" y="14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87528E-6 L 0.62605 0.2869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00" y="14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2.93719E-7 L 0.47487 0.2358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00" y="11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659534" y="2152234"/>
                <a:ext cx="1941237" cy="17286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60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60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  <m:r>
                        <a:rPr lang="ru-RU" sz="60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6000" b="1" i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𝐯𝐚</m:t>
                      </m:r>
                    </m:oMath>
                  </m:oMathPara>
                </a14:m>
                <a:endParaRPr lang="ru-RU" sz="60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9534" y="2152234"/>
                <a:ext cx="1941237" cy="172861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887828" y="2131145"/>
                <a:ext cx="1094850" cy="17286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60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60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7828" y="2131145"/>
                <a:ext cx="1094850" cy="172861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/>
          <p:cNvSpPr/>
          <p:nvPr/>
        </p:nvSpPr>
        <p:spPr>
          <a:xfrm>
            <a:off x="2630153" y="2595983"/>
            <a:ext cx="1136389" cy="94835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206" b="1" dirty="0"/>
              <a:t>&gt;</a:t>
            </a:r>
            <a:endParaRPr lang="ru-RU" sz="8206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958864" y="2232298"/>
                <a:ext cx="2401298" cy="173464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60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60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60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60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𝟓𝟓</m:t>
                          </m:r>
                        </m:den>
                      </m:f>
                      <m:r>
                        <a:rPr lang="ru-RU" sz="60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6000" b="1" i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𝐯𝐚</m:t>
                      </m:r>
                    </m:oMath>
                  </m:oMathPara>
                </a14:m>
                <a:endParaRPr lang="ru-RU" sz="60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8864" y="2232298"/>
                <a:ext cx="2401298" cy="173464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9509579" y="2260556"/>
                <a:ext cx="1094852" cy="17286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60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60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60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60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ru-RU" sz="60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9579" y="2260556"/>
                <a:ext cx="1094852" cy="172861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8221670" y="2705392"/>
            <a:ext cx="1287909" cy="83894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206" b="1" dirty="0"/>
              <a:t>&lt;</a:t>
            </a:r>
            <a:endParaRPr lang="ru-RU" sz="8206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168552" y="4550617"/>
                <a:ext cx="2401298" cy="173464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60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60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𝟏𝟑</m:t>
                          </m:r>
                        </m:num>
                        <m:den>
                          <m:r>
                            <a:rPr lang="ru-RU" sz="60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𝟑𝟐</m:t>
                          </m:r>
                        </m:den>
                      </m:f>
                      <m:r>
                        <a:rPr lang="ru-RU" sz="60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6000" b="1" i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𝐯𝐚</m:t>
                      </m:r>
                    </m:oMath>
                  </m:oMathPara>
                </a14:m>
                <a:endParaRPr lang="ru-RU" sz="60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8552" y="4550617"/>
                <a:ext cx="2401298" cy="173464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692163" y="4549376"/>
                <a:ext cx="1094852" cy="173464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60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60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𝟏𝟑</m:t>
                          </m:r>
                        </m:num>
                        <m:den>
                          <m:r>
                            <a:rPr lang="ru-RU" sz="60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𝟒𝟓</m:t>
                          </m:r>
                        </m:den>
                      </m:f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2163" y="4549376"/>
                <a:ext cx="1094852" cy="173464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Прямоугольник 21"/>
          <p:cNvSpPr/>
          <p:nvPr/>
        </p:nvSpPr>
        <p:spPr>
          <a:xfrm>
            <a:off x="5462606" y="4956934"/>
            <a:ext cx="1136389" cy="94835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206" b="1" dirty="0"/>
              <a:t>&gt;</a:t>
            </a:r>
            <a:endParaRPr lang="ru-RU" sz="8206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2459" y="288082"/>
            <a:ext cx="124997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kern="0" dirty="0" smtClean="0">
                <a:solidFill>
                  <a:schemeClr val="bg1"/>
                </a:solidFill>
                <a:latin typeface="Arial"/>
                <a:cs typeface="Arial"/>
              </a:rPr>
              <a:t>BIR XIL SURATLI KASRLARNI TAQQOSLASH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97694" y="1242936"/>
            <a:ext cx="83653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taqqoslang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091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00074" y="171426"/>
            <a:ext cx="116214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KASRLARNI TAQQOSLASH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12168" y="1418035"/>
            <a:ext cx="1162140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40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&lt; n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/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m, n, k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– natural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2168" y="4843159"/>
            <a:ext cx="975821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maxrajli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taqqoslash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maxrajga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164687" y="2090988"/>
                <a:ext cx="1663917" cy="15784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54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num>
                        <m:den>
                          <m:r>
                            <a:rPr lang="en-US" sz="54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den>
                      </m:f>
                      <m:r>
                        <a:rPr lang="en-US" sz="54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&gt;</m:t>
                      </m:r>
                    </m:oMath>
                  </m:oMathPara>
                </a14:m>
                <a:endParaRPr lang="ru-RU" sz="5400" b="1" i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4687" y="2090988"/>
                <a:ext cx="1663917" cy="157844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858370" y="2088282"/>
                <a:ext cx="604333" cy="15784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54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num>
                        <m:den>
                          <m:r>
                            <a:rPr lang="en-US" sz="54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den>
                      </m:f>
                    </m:oMath>
                  </m:oMathPara>
                </a14:m>
                <a:endParaRPr lang="ru-RU" sz="5400" b="1" i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8370" y="2088282"/>
                <a:ext cx="604333" cy="157844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368352" y="2247076"/>
                <a:ext cx="1816203" cy="143507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54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num>
                        <m:den>
                          <m:r>
                            <a:rPr lang="en-US" sz="54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den>
                      </m:f>
                      <m:r>
                        <a:rPr lang="en-US" sz="54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&lt; </m:t>
                      </m:r>
                    </m:oMath>
                  </m:oMathPara>
                </a14:m>
                <a:endParaRPr lang="ru-RU" sz="54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8352" y="2247076"/>
                <a:ext cx="1816203" cy="143507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184555" y="2167406"/>
                <a:ext cx="862416" cy="143507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54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num>
                        <m:den>
                          <m:r>
                            <a:rPr lang="en-US" sz="54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den>
                      </m:f>
                      <m:r>
                        <a:rPr lang="en-US" sz="54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sz="54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4555" y="2167406"/>
                <a:ext cx="862416" cy="143507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6928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4156" y="1495296"/>
            <a:ext cx="11917324" cy="247196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taqqoslaylik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EKUK (10; 15) = 30,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maxraj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 30</a:t>
            </a:r>
          </a:p>
          <a:p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1034098" y="1295335"/>
                <a:ext cx="2702406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10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4098" y="1295335"/>
                <a:ext cx="2702406" cy="124880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/>
          <p:cNvCxnSpPr/>
          <p:nvPr/>
        </p:nvCxnSpPr>
        <p:spPr>
          <a:xfrm flipV="1">
            <a:off x="1131468" y="4138210"/>
            <a:ext cx="453058" cy="25432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746761" y="3834244"/>
            <a:ext cx="377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endParaRPr lang="ru-RU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52370" y="3775099"/>
            <a:ext cx="377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endParaRPr lang="ru-RU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189090" y="4188771"/>
                <a:ext cx="1180190" cy="115647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9090" y="4188771"/>
                <a:ext cx="1180190" cy="115647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984288" y="4176514"/>
                <a:ext cx="1136592" cy="115416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4288" y="4176514"/>
                <a:ext cx="1136592" cy="115416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/>
          <p:cNvCxnSpPr/>
          <p:nvPr/>
        </p:nvCxnSpPr>
        <p:spPr>
          <a:xfrm flipV="1">
            <a:off x="5885081" y="4123270"/>
            <a:ext cx="453058" cy="25432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2150628" y="4124465"/>
                <a:ext cx="3089820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∙3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∙3</m:t>
                          </m:r>
                        </m:den>
                      </m:f>
                      <m:r>
                        <a:rPr lang="en-US" sz="4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30</m:t>
                          </m:r>
                        </m:den>
                      </m:f>
                      <m:r>
                        <a:rPr lang="en-US" sz="4000" i="1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0628" y="4124465"/>
                <a:ext cx="3089820" cy="124880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6875381" y="4142604"/>
                <a:ext cx="2871299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∙2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15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∙2</m:t>
                          </m:r>
                        </m:den>
                      </m:f>
                      <m:r>
                        <a:rPr lang="en-US" sz="4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30</m:t>
                          </m:r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5381" y="4142604"/>
                <a:ext cx="2871299" cy="124880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604156" y="5561430"/>
                <a:ext cx="2772041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30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&gt;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30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,</m:t>
                      </m:r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156" y="5561430"/>
                <a:ext cx="2772041" cy="1248803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3793609" y="5582517"/>
                <a:ext cx="2580771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10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&gt;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3609" y="5582517"/>
                <a:ext cx="2580771" cy="1248803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6190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8" grpId="0"/>
      <p:bldP spid="19" grpId="0"/>
      <p:bldP spid="20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00074" y="171426"/>
            <a:ext cx="116214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KASRLARNI TAQQOSLASH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53984" y="1567012"/>
                <a:ext cx="1216749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asrlarni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quyidagicha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taqqoslash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mumkin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bunda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b="1" i="1" dirty="0" smtClean="0">
                    <a:solidFill>
                      <a:schemeClr val="tx2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k, 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𝒍</m:t>
                    </m:r>
                  </m:oMath>
                </a14:m>
                <a:r>
                  <a:rPr lang="en-US" sz="4000" b="1" i="1" dirty="0" smtClean="0">
                    <a:solidFill>
                      <a:schemeClr val="tx2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, m, n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– natural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sonlar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984" y="1567012"/>
                <a:ext cx="12167496" cy="1938992"/>
              </a:xfrm>
              <a:prstGeom prst="rect">
                <a:avLst/>
              </a:prstGeom>
              <a:blipFill rotWithShape="0">
                <a:blip r:embed="rId2"/>
                <a:stretch>
                  <a:fillRect l="-551" t="-5660" b="-125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36892" y="4104431"/>
                <a:ext cx="11809312" cy="7538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1) agar </a:t>
                </a:r>
                <a:r>
                  <a:rPr lang="en-US" sz="4000" b="1" i="1" dirty="0" smtClean="0">
                    <a:solidFill>
                      <a:schemeClr val="tx2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k n &gt; m </a:t>
                </a:r>
                <a14:m>
                  <m:oMath xmlns:m="http://schemas.openxmlformats.org/officeDocument/2006/math">
                    <m:r>
                      <a:rPr lang="en-US" sz="4400" b="1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𝒍</m:t>
                    </m:r>
                    <m:r>
                      <a:rPr lang="en-US" sz="4400" b="1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                 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892" y="4104431"/>
                <a:ext cx="11809312" cy="753861"/>
              </a:xfrm>
              <a:prstGeom prst="rect">
                <a:avLst/>
              </a:prstGeom>
              <a:blipFill rotWithShape="0">
                <a:blip r:embed="rId3"/>
                <a:stretch>
                  <a:fillRect l="-1755" t="-9677" b="-322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038764" y="3696189"/>
                <a:ext cx="2026773" cy="14030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𝒍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&gt;</m:t>
                      </m:r>
                      <m:f>
                        <m:fPr>
                          <m:ctrlPr>
                            <a:rPr lang="ru-RU" sz="4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num>
                        <m:den>
                          <m:r>
                            <a:rPr lang="en-US" sz="4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den>
                      </m:f>
                    </m:oMath>
                  </m:oMathPara>
                </a14:m>
                <a:endParaRPr lang="ru-RU" sz="5400" b="1" i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8764" y="3696189"/>
                <a:ext cx="2026773" cy="1403076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900074" y="2380549"/>
                <a:ext cx="2465419" cy="14030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𝒍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800" b="1" i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𝐯𝐚</m:t>
                      </m:r>
                      <m:r>
                        <a:rPr lang="en-US" sz="4800" b="1" i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ru-RU" sz="4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num>
                        <m:den>
                          <m:r>
                            <a:rPr lang="en-US" sz="4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sz="48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074" y="2380549"/>
                <a:ext cx="2465419" cy="1403076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33076" y="5465225"/>
                <a:ext cx="11809312" cy="7538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agar </a:t>
                </a:r>
                <a:r>
                  <a:rPr lang="en-US" sz="4000" b="1" i="1" dirty="0" smtClean="0">
                    <a:solidFill>
                      <a:schemeClr val="tx2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k n &lt; m </a:t>
                </a:r>
                <a14:m>
                  <m:oMath xmlns:m="http://schemas.openxmlformats.org/officeDocument/2006/math">
                    <m:r>
                      <a:rPr lang="en-US" sz="4400" b="1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𝒍</m:t>
                    </m:r>
                    <m:r>
                      <a:rPr lang="en-US" sz="4400" b="1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               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076" y="5465225"/>
                <a:ext cx="11809312" cy="753861"/>
              </a:xfrm>
              <a:prstGeom prst="rect">
                <a:avLst/>
              </a:prstGeom>
              <a:blipFill rotWithShape="0">
                <a:blip r:embed="rId6"/>
                <a:stretch>
                  <a:fillRect l="-1754" t="-9756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106891" y="5140617"/>
                <a:ext cx="1890518" cy="14030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𝒍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f>
                        <m:fPr>
                          <m:ctrlPr>
                            <a:rPr lang="ru-RU" sz="4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num>
                        <m:den>
                          <m:r>
                            <a:rPr lang="en-US" sz="4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den>
                      </m:f>
                    </m:oMath>
                  </m:oMathPara>
                </a14:m>
                <a:endParaRPr lang="ru-RU" sz="5400" b="1" i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6891" y="5140617"/>
                <a:ext cx="1890518" cy="1403076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627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  <p:bldP spid="10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52128" y="3550630"/>
                <a:ext cx="11917324" cy="956810"/>
              </a:xfrm>
              <a:prstGeom prst="rect">
                <a:avLst/>
              </a:prstGeom>
              <a:noFill/>
            </p:spPr>
            <p:txBody>
              <a:bodyPr wrap="square" lIns="131582" tIns="65791" rIns="131582" bIns="65791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                  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chunki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3</a:t>
                </a:r>
                <a:r>
                  <a:rPr lang="en-US" sz="4000" dirty="0" smtClean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15 = 5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9,    45 = 45</a:t>
                </a:r>
                <a:endParaRPr lang="en-US" sz="32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128" y="3550630"/>
                <a:ext cx="11917324" cy="956810"/>
              </a:xfrm>
              <a:prstGeom prst="rect">
                <a:avLst/>
              </a:prstGeom>
              <a:blipFill rotWithShape="0">
                <a:blip r:embed="rId2"/>
                <a:stretch>
                  <a:fillRect l="-1483" b="-235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46177" y="1471380"/>
                <a:ext cx="11917324" cy="1979526"/>
              </a:xfrm>
              <a:prstGeom prst="rect">
                <a:avLst/>
              </a:prstGeom>
              <a:noFill/>
            </p:spPr>
            <p:txBody>
              <a:bodyPr wrap="square" lIns="131582" tIns="65791" rIns="131582" bIns="65791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1)                    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kasrlarni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taqqoslaylik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4</a:t>
                </a:r>
                <a:r>
                  <a:rPr lang="en-US" sz="4000" dirty="0" smtClean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11 = 44,   7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6 = 42,   44 &gt; 42,</a:t>
                </a:r>
                <a:endParaRPr lang="en-US" sz="32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177" y="1471380"/>
                <a:ext cx="11917324" cy="1979526"/>
              </a:xfrm>
              <a:prstGeom prst="rect">
                <a:avLst/>
              </a:prstGeom>
              <a:blipFill rotWithShape="0">
                <a:blip r:embed="rId3"/>
                <a:stretch>
                  <a:fillRect l="-1483" b="-58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1360240" y="1433462"/>
                <a:ext cx="2194254" cy="12465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11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0240" y="1433462"/>
                <a:ext cx="2194254" cy="124656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8489032" y="2277541"/>
                <a:ext cx="2488309" cy="12465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&gt;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11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,</m:t>
                      </m:r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9032" y="2277541"/>
                <a:ext cx="2488309" cy="124656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1069785" y="3493454"/>
                <a:ext cx="2374496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,</m:t>
                      </m:r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9785" y="3493454"/>
                <a:ext cx="2374496" cy="124880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52128" y="4861212"/>
                <a:ext cx="11917324" cy="1056197"/>
              </a:xfrm>
              <a:prstGeom prst="rect">
                <a:avLst/>
              </a:prstGeom>
              <a:noFill/>
            </p:spPr>
            <p:txBody>
              <a:bodyPr wrap="square" lIns="131582" tIns="65791" rIns="131582" bIns="65791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3)                   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chunki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10</a:t>
                </a:r>
                <a:r>
                  <a:rPr lang="en-US" sz="4000" dirty="0" smtClean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7 &lt; 9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8,    70 &lt; 72</a:t>
                </a:r>
                <a:endParaRPr lang="en-US" sz="32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128" y="4861212"/>
                <a:ext cx="11917324" cy="1056197"/>
              </a:xfrm>
              <a:prstGeom prst="rect">
                <a:avLst/>
              </a:prstGeom>
              <a:blipFill rotWithShape="0">
                <a:blip r:embed="rId7"/>
                <a:stretch>
                  <a:fillRect l="-1483" b="-114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1105789" y="4799919"/>
                <a:ext cx="2376100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10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&lt;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,</m:t>
                      </m:r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5789" y="4799919"/>
                <a:ext cx="2376100" cy="1248803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0860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0" grpId="0"/>
      <p:bldP spid="21" grpId="0"/>
      <p:bldP spid="23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00074" y="171426"/>
            <a:ext cx="116214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KASRLARNI TAQQOSLASH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3984" y="1213803"/>
            <a:ext cx="1216749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taqqoslash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to‘ldiruvchi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kasrlarini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taqqoslash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asalan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               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taqqoslaylik</a:t>
            </a:r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66165" y="4393864"/>
            <a:ext cx="5544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to‘ldiruvchisi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069457" y="3032901"/>
                <a:ext cx="1938031" cy="10407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13</m:t>
                          </m:r>
                        </m:num>
                        <m:den>
                          <m: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den>
                      </m:f>
                      <m:r>
                        <a:rPr lang="en-US" sz="36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36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va</m:t>
                      </m:r>
                      <m:r>
                        <a:rPr lang="en-US" sz="36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ru-RU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num>
                        <m:den>
                          <m: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ru-RU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9457" y="3032901"/>
                <a:ext cx="1938031" cy="104073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61337" y="4223408"/>
                <a:ext cx="682879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13</m:t>
                          </m:r>
                        </m:num>
                        <m:den>
                          <m:r>
                            <a:rPr lang="en-US" sz="4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den>
                      </m:f>
                    </m:oMath>
                  </m:oMathPara>
                </a14:m>
                <a:endParaRPr lang="ru-RU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337" y="4223408"/>
                <a:ext cx="682879" cy="115249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976864" y="4104506"/>
                <a:ext cx="5325176" cy="11236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1−</m:t>
                      </m:r>
                      <m:f>
                        <m:f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13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14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14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14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−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13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14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14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6864" y="4104506"/>
                <a:ext cx="5325176" cy="1123641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1269581" y="5773188"/>
            <a:ext cx="5544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to‘ldiruvchisi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64753" y="5602732"/>
                <a:ext cx="682879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num>
                        <m:den>
                          <m:r>
                            <a:rPr lang="en-US" sz="4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ru-RU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753" y="5602732"/>
                <a:ext cx="682879" cy="115249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980280" y="5483830"/>
                <a:ext cx="5325176" cy="11397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1−</m:t>
                      </m:r>
                      <m:f>
                        <m:f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14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−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14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0280" y="5483830"/>
                <a:ext cx="5325176" cy="1139736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7938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  <p:bldP spid="11" grpId="0"/>
      <p:bldP spid="5" grpId="0"/>
      <p:bldP spid="13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00074" y="171426"/>
            <a:ext cx="116214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KASRLARNI TAQQOSLASH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27029" y="3312418"/>
            <a:ext cx="1216749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to‘ldiruvchisi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to‘ldiruvchisi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2203235" y="1377710"/>
                <a:ext cx="2772041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14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&gt;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,</m:t>
                      </m:r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3235" y="1377710"/>
                <a:ext cx="2772041" cy="124880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5392688" y="1398797"/>
                <a:ext cx="2468561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14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&lt;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14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2688" y="1398797"/>
                <a:ext cx="2468561" cy="124880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3826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7143</TotalTime>
  <Words>364</Words>
  <Application>Microsoft Office PowerPoint</Application>
  <PresentationFormat>Произвольный</PresentationFormat>
  <Paragraphs>113</Paragraphs>
  <Slides>14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Cambria Math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MISOL</vt:lpstr>
      <vt:lpstr>Презентация PowerPoint</vt:lpstr>
      <vt:lpstr>MISOLLAR</vt:lpstr>
      <vt:lpstr>Презентация PowerPoint</vt:lpstr>
      <vt:lpstr>Презентация PowerPoint</vt:lpstr>
      <vt:lpstr>Презентация PowerPoint</vt:lpstr>
      <vt:lpstr>Презентация PowerPoint</vt:lpstr>
      <vt:lpstr>238- masala</vt:lpstr>
      <vt:lpstr>240- masala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User</cp:lastModifiedBy>
  <cp:revision>435</cp:revision>
  <dcterms:created xsi:type="dcterms:W3CDTF">2020-04-09T07:32:19Z</dcterms:created>
  <dcterms:modified xsi:type="dcterms:W3CDTF">2020-10-12T06:20:39Z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