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84" r:id="rId2"/>
    <p:sldId id="372" r:id="rId3"/>
    <p:sldId id="375" r:id="rId4"/>
    <p:sldId id="386" r:id="rId5"/>
    <p:sldId id="387" r:id="rId6"/>
    <p:sldId id="382" r:id="rId7"/>
    <p:sldId id="388" r:id="rId8"/>
    <p:sldId id="389" r:id="rId9"/>
    <p:sldId id="390" r:id="rId10"/>
    <p:sldId id="391" r:id="rId11"/>
    <p:sldId id="392" r:id="rId12"/>
    <p:sldId id="394" r:id="rId13"/>
    <p:sldId id="393" r:id="rId14"/>
    <p:sldId id="317" r:id="rId15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3" autoAdjust="0"/>
    <p:restoredTop sz="91316" autoAdjust="0"/>
  </p:normalViewPr>
  <p:slideViewPr>
    <p:cSldViewPr>
      <p:cViewPr varScale="1">
        <p:scale>
          <a:sx n="62" d="100"/>
          <a:sy n="62" d="100"/>
        </p:scale>
        <p:origin x="640" y="56"/>
      </p:cViewPr>
      <p:guideLst>
        <p:guide orient="horz" pos="2880"/>
        <p:guide pos="2327"/>
        <p:guide orient="horz" pos="6391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0D9A4-C2EF-4B1B-8DB5-85EC06DD3650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4AC081-F56F-466E-9CDC-774CD65951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295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AC081-F56F-466E-9CDC-774CD659513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045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10/9/2020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10/9/2020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707" y="238364"/>
            <a:ext cx="10467975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68938" y="1678545"/>
            <a:ext cx="5062855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645151" y="1678545"/>
            <a:ext cx="5065078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59A22-F514-4D5A-8495-8ED58DC7B7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57.png"/><Relationship Id="rId3" Type="http://schemas.openxmlformats.org/officeDocument/2006/relationships/image" Target="../media/image470.png"/><Relationship Id="rId7" Type="http://schemas.openxmlformats.org/officeDocument/2006/relationships/image" Target="../media/image51.png"/><Relationship Id="rId12" Type="http://schemas.openxmlformats.org/officeDocument/2006/relationships/image" Target="../media/image56.png"/><Relationship Id="rId17" Type="http://schemas.openxmlformats.org/officeDocument/2006/relationships/image" Target="../media/image61.png"/><Relationship Id="rId2" Type="http://schemas.openxmlformats.org/officeDocument/2006/relationships/image" Target="../media/image48.png"/><Relationship Id="rId16" Type="http://schemas.openxmlformats.org/officeDocument/2006/relationships/image" Target="../media/image6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0.png"/><Relationship Id="rId11" Type="http://schemas.openxmlformats.org/officeDocument/2006/relationships/image" Target="../media/image55.png"/><Relationship Id="rId5" Type="http://schemas.openxmlformats.org/officeDocument/2006/relationships/image" Target="../media/image49.png"/><Relationship Id="rId15" Type="http://schemas.openxmlformats.org/officeDocument/2006/relationships/image" Target="../media/image59.png"/><Relationship Id="rId10" Type="http://schemas.openxmlformats.org/officeDocument/2006/relationships/image" Target="../media/image54.png"/><Relationship Id="rId4" Type="http://schemas.openxmlformats.org/officeDocument/2006/relationships/image" Target="../media/image480.png"/><Relationship Id="rId9" Type="http://schemas.openxmlformats.org/officeDocument/2006/relationships/image" Target="../media/image53.png"/><Relationship Id="rId14" Type="http://schemas.openxmlformats.org/officeDocument/2006/relationships/image" Target="../media/image5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0.png"/><Relationship Id="rId2" Type="http://schemas.openxmlformats.org/officeDocument/2006/relationships/image" Target="../media/image56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90.png"/><Relationship Id="rId4" Type="http://schemas.openxmlformats.org/officeDocument/2006/relationships/image" Target="../media/image58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0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5.png"/><Relationship Id="rId7" Type="http://schemas.openxmlformats.org/officeDocument/2006/relationships/image" Target="../media/image68.png"/><Relationship Id="rId2" Type="http://schemas.openxmlformats.org/officeDocument/2006/relationships/image" Target="../media/image63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70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Relationship Id="rId9" Type="http://schemas.openxmlformats.org/officeDocument/2006/relationships/image" Target="../media/image7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41.pn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0.png"/><Relationship Id="rId2" Type="http://schemas.openxmlformats.org/officeDocument/2006/relationships/image" Target="../media/image42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50.png"/><Relationship Id="rId4" Type="http://schemas.openxmlformats.org/officeDocument/2006/relationships/image" Target="../media/image4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7912" y="0"/>
            <a:ext cx="12788910" cy="202861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8066" y="270311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1589763" y="2752526"/>
            <a:ext cx="7687987" cy="1693313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marL="40888" algn="ctr">
              <a:spcBef>
                <a:spcPts val="245"/>
              </a:spcBef>
            </a:pPr>
            <a:r>
              <a:rPr sz="5400" b="1" dirty="0" smtClean="0">
                <a:solidFill>
                  <a:schemeClr val="tx2"/>
                </a:solidFill>
                <a:latin typeface="Arial"/>
                <a:cs typeface="Arial"/>
              </a:rPr>
              <a:t>M</a:t>
            </a:r>
            <a:r>
              <a:rPr lang="en-US" sz="5400" b="1" dirty="0">
                <a:solidFill>
                  <a:schemeClr val="tx2"/>
                </a:solidFill>
                <a:latin typeface="Arial"/>
                <a:cs typeface="Arial"/>
              </a:rPr>
              <a:t>AVZU</a:t>
            </a:r>
            <a:r>
              <a:rPr sz="5400" b="1" dirty="0">
                <a:solidFill>
                  <a:schemeClr val="tx2"/>
                </a:solidFill>
                <a:latin typeface="Arial"/>
                <a:cs typeface="Arial"/>
              </a:rPr>
              <a:t>:</a:t>
            </a:r>
            <a:r>
              <a:rPr lang="en-US" sz="5400" b="1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5400" b="1" dirty="0" smtClean="0">
                <a:solidFill>
                  <a:schemeClr val="tx2"/>
                </a:solidFill>
                <a:latin typeface="Arial"/>
                <a:cs typeface="Arial"/>
              </a:rPr>
              <a:t>MASALALAR YECHISH</a:t>
            </a:r>
            <a:endParaRPr lang="en-US" sz="8800" dirty="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95035" y="454530"/>
            <a:ext cx="11069728" cy="876938"/>
            <a:chOff x="439458" y="322808"/>
            <a:chExt cx="4985770" cy="394970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5" y="339820"/>
              <a:ext cx="838783" cy="29856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9525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r>
                <a:rPr lang="en-US" sz="4440" b="1" dirty="0">
                  <a:latin typeface="Arial" panose="020B0604020202020204" pitchFamily="34" charset="0"/>
                  <a:cs typeface="Arial" panose="020B0604020202020204" pitchFamily="34" charset="0"/>
                </a:rPr>
                <a:t>6-</a:t>
              </a:r>
              <a:r>
                <a:rPr lang="ru-RU" sz="444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4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sinf</a:t>
              </a:r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object 11"/>
          <p:cNvSpPr/>
          <p:nvPr/>
        </p:nvSpPr>
        <p:spPr>
          <a:xfrm>
            <a:off x="9484237" y="2752526"/>
            <a:ext cx="2580526" cy="23781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9" name="object 5"/>
          <p:cNvSpPr/>
          <p:nvPr/>
        </p:nvSpPr>
        <p:spPr>
          <a:xfrm>
            <a:off x="612961" y="2364543"/>
            <a:ext cx="764148" cy="169560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8659"/>
          </a:p>
        </p:txBody>
      </p:sp>
      <p:sp>
        <p:nvSpPr>
          <p:cNvPr id="13" name="object 5"/>
          <p:cNvSpPr/>
          <p:nvPr/>
        </p:nvSpPr>
        <p:spPr>
          <a:xfrm>
            <a:off x="612961" y="4394423"/>
            <a:ext cx="764148" cy="168476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8659"/>
          </a:p>
        </p:txBody>
      </p:sp>
    </p:spTree>
    <p:extLst>
      <p:ext uri="{BB962C8B-B14F-4D97-AF65-F5344CB8AC3E}">
        <p14:creationId xmlns:p14="http://schemas.microsoft.com/office/powerpoint/2010/main" val="414884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V="1">
            <a:off x="1467094" y="2664346"/>
            <a:ext cx="453058" cy="433137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1131468" y="2406965"/>
            <a:ext cx="3777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4</a:t>
            </a:r>
            <a:endParaRPr lang="ru-RU" sz="28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1131468" y="2600942"/>
                <a:ext cx="1007006" cy="12448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14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1468" y="2600942"/>
                <a:ext cx="1007006" cy="1244828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540090" y="1241007"/>
                <a:ext cx="3069686" cy="12996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1)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ru-RU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num>
                        <m:den>
                          <m:r>
                            <a:rPr lang="ru-RU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 </m:t>
                      </m:r>
                      <m:r>
                        <m:rPr>
                          <m:sty m:val="p"/>
                        </m:rP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va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ru-RU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</m:t>
                          </m:r>
                        </m:num>
                        <m:den>
                          <m:r>
                            <a:rPr lang="ru-RU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14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090" y="1241007"/>
                <a:ext cx="3069686" cy="1299651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Прямая соединительная линия 17"/>
          <p:cNvCxnSpPr/>
          <p:nvPr/>
        </p:nvCxnSpPr>
        <p:spPr>
          <a:xfrm flipV="1">
            <a:off x="1509217" y="3422858"/>
            <a:ext cx="453058" cy="433137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1920152" y="3594385"/>
            <a:ext cx="3777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7</a:t>
            </a:r>
            <a:endParaRPr lang="ru-RU" sz="28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568152" y="4081999"/>
                <a:ext cx="3069686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2)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ru-RU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6</m:t>
                          </m:r>
                        </m:num>
                        <m:den>
                          <m:r>
                            <a:rPr lang="ru-RU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 </m:t>
                      </m:r>
                      <m:r>
                        <m:rPr>
                          <m:sty m:val="p"/>
                        </m:rP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va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ru-RU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6</m:t>
                          </m:r>
                        </m:num>
                        <m:den>
                          <m:r>
                            <a:rPr lang="ru-RU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32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152" y="4081999"/>
                <a:ext cx="3069686" cy="124880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Прямая соединительная линия 22"/>
          <p:cNvCxnSpPr/>
          <p:nvPr/>
        </p:nvCxnSpPr>
        <p:spPr>
          <a:xfrm flipV="1">
            <a:off x="1670420" y="5606728"/>
            <a:ext cx="453058" cy="433137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1328791" y="5400338"/>
            <a:ext cx="3777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4</a:t>
            </a:r>
            <a:endParaRPr lang="ru-RU" sz="28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1296909" y="5519999"/>
                <a:ext cx="1007006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16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32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6909" y="5519999"/>
                <a:ext cx="1007006" cy="1248803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Прямая соединительная линия 26"/>
          <p:cNvCxnSpPr/>
          <p:nvPr/>
        </p:nvCxnSpPr>
        <p:spPr>
          <a:xfrm flipV="1">
            <a:off x="1670420" y="6365242"/>
            <a:ext cx="495181" cy="387129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2090311" y="6461512"/>
            <a:ext cx="3777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ambria Math" panose="02040503050406030204" pitchFamily="18" charset="0"/>
                <a:ea typeface="Cambria Math" panose="02040503050406030204" pitchFamily="18" charset="0"/>
              </a:rPr>
              <a:t>8</a:t>
            </a:r>
            <a:endParaRPr lang="ru-RU" sz="28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Прямоугольник 32"/>
              <p:cNvSpPr/>
              <p:nvPr/>
            </p:nvSpPr>
            <p:spPr>
              <a:xfrm>
                <a:off x="5464696" y="1296194"/>
                <a:ext cx="3353419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3)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ru-RU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</m:t>
                          </m:r>
                        </m:num>
                        <m:den>
                          <m:r>
                            <a:rPr lang="ru-RU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 </m:t>
                      </m:r>
                      <m:r>
                        <m:rPr>
                          <m:sty m:val="p"/>
                        </m:rP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va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6</m:t>
                          </m:r>
                        </m:num>
                        <m:den>
                          <m:r>
                            <a:rPr lang="ru-RU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18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3" name="Прямоугольник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4696" y="1296194"/>
                <a:ext cx="3353419" cy="1248803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5" name="Прямая соединительная линия 34"/>
          <p:cNvCxnSpPr/>
          <p:nvPr/>
        </p:nvCxnSpPr>
        <p:spPr>
          <a:xfrm flipV="1">
            <a:off x="5846826" y="2711314"/>
            <a:ext cx="453058" cy="433137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5511200" y="2453933"/>
            <a:ext cx="3777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ambria Math" panose="02040503050406030204" pitchFamily="18" charset="0"/>
                <a:ea typeface="Cambria Math" panose="02040503050406030204" pitchFamily="18" charset="0"/>
              </a:rPr>
              <a:t>1</a:t>
            </a:r>
            <a:endParaRPr lang="ru-RU" sz="28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Прямоугольник 36"/>
              <p:cNvSpPr/>
              <p:nvPr/>
            </p:nvSpPr>
            <p:spPr>
              <a:xfrm>
                <a:off x="5511200" y="2647910"/>
                <a:ext cx="1007006" cy="12448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24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7" name="Прямоугольник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1200" y="2647910"/>
                <a:ext cx="1007006" cy="1244828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8" name="Прямая соединительная линия 37"/>
          <p:cNvCxnSpPr/>
          <p:nvPr/>
        </p:nvCxnSpPr>
        <p:spPr>
          <a:xfrm flipV="1">
            <a:off x="5888949" y="3469826"/>
            <a:ext cx="453058" cy="433137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6311550" y="3597566"/>
            <a:ext cx="3777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3</a:t>
            </a:r>
            <a:endParaRPr lang="ru-RU" sz="28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 flipV="1">
            <a:off x="8624437" y="2795096"/>
            <a:ext cx="453058" cy="433137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8288811" y="2537715"/>
            <a:ext cx="3777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ambria Math" panose="02040503050406030204" pitchFamily="18" charset="0"/>
                <a:ea typeface="Cambria Math" panose="02040503050406030204" pitchFamily="18" charset="0"/>
              </a:rPr>
              <a:t>1</a:t>
            </a:r>
            <a:endParaRPr lang="ru-RU" sz="28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Прямоугольник 41"/>
              <p:cNvSpPr/>
              <p:nvPr/>
            </p:nvSpPr>
            <p:spPr>
              <a:xfrm>
                <a:off x="8288811" y="2731692"/>
                <a:ext cx="1007006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6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18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2" name="Прямоугольник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88811" y="2731692"/>
                <a:ext cx="1007006" cy="1248803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3" name="Прямая соединительная линия 42"/>
          <p:cNvCxnSpPr/>
          <p:nvPr/>
        </p:nvCxnSpPr>
        <p:spPr>
          <a:xfrm flipV="1">
            <a:off x="8666560" y="3553608"/>
            <a:ext cx="453058" cy="433137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9077495" y="3725135"/>
            <a:ext cx="3777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ambria Math" panose="02040503050406030204" pitchFamily="18" charset="0"/>
                <a:ea typeface="Cambria Math" panose="02040503050406030204" pitchFamily="18" charset="0"/>
              </a:rPr>
              <a:t>3</a:t>
            </a:r>
            <a:endParaRPr lang="ru-RU" sz="28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cxnSp>
        <p:nvCxnSpPr>
          <p:cNvPr id="46" name="Прямая соединительная линия 45"/>
          <p:cNvCxnSpPr/>
          <p:nvPr/>
        </p:nvCxnSpPr>
        <p:spPr>
          <a:xfrm flipV="1">
            <a:off x="5270762" y="5591634"/>
            <a:ext cx="453058" cy="433137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4935136" y="5334253"/>
            <a:ext cx="3777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2</a:t>
            </a:r>
            <a:endParaRPr lang="ru-RU" sz="28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Прямоугольник 47"/>
              <p:cNvSpPr/>
              <p:nvPr/>
            </p:nvSpPr>
            <p:spPr>
              <a:xfrm>
                <a:off x="4935136" y="5528230"/>
                <a:ext cx="1007006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28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8" name="Прямоугольник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5136" y="5528230"/>
                <a:ext cx="1007006" cy="1248803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9" name="Прямая соединительная линия 48"/>
          <p:cNvCxnSpPr/>
          <p:nvPr/>
        </p:nvCxnSpPr>
        <p:spPr>
          <a:xfrm flipV="1">
            <a:off x="5312885" y="6350146"/>
            <a:ext cx="453058" cy="433137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5735486" y="6477886"/>
            <a:ext cx="3777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ambria Math" panose="02040503050406030204" pitchFamily="18" charset="0"/>
                <a:ea typeface="Cambria Math" panose="02040503050406030204" pitchFamily="18" charset="0"/>
              </a:rPr>
              <a:t>7</a:t>
            </a:r>
            <a:endParaRPr lang="ru-RU" sz="28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cxnSp>
        <p:nvCxnSpPr>
          <p:cNvPr id="51" name="Прямая соединительная линия 50"/>
          <p:cNvCxnSpPr/>
          <p:nvPr/>
        </p:nvCxnSpPr>
        <p:spPr>
          <a:xfrm flipV="1">
            <a:off x="8048373" y="5675416"/>
            <a:ext cx="453058" cy="433137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7712747" y="5418035"/>
            <a:ext cx="3777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3</a:t>
            </a:r>
            <a:endParaRPr lang="ru-RU" sz="28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Прямоугольник 52"/>
              <p:cNvSpPr/>
              <p:nvPr/>
            </p:nvSpPr>
            <p:spPr>
              <a:xfrm>
                <a:off x="7712747" y="5612012"/>
                <a:ext cx="1007006" cy="12613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15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35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3" name="Прямоугольник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2747" y="5612012"/>
                <a:ext cx="1007006" cy="1261307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4" name="Прямая соединительная линия 53"/>
          <p:cNvCxnSpPr/>
          <p:nvPr/>
        </p:nvCxnSpPr>
        <p:spPr>
          <a:xfrm flipV="1">
            <a:off x="8090496" y="6433928"/>
            <a:ext cx="453058" cy="433137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8501431" y="6605455"/>
            <a:ext cx="3777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7</a:t>
            </a:r>
            <a:endParaRPr lang="ru-RU" sz="28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Прямоугольник 55"/>
              <p:cNvSpPr/>
              <p:nvPr/>
            </p:nvSpPr>
            <p:spPr>
              <a:xfrm>
                <a:off x="5272938" y="4256159"/>
                <a:ext cx="3353418" cy="12613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4)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ru-RU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</m:t>
                          </m:r>
                        </m:num>
                        <m:den>
                          <m:r>
                            <a:rPr lang="ru-RU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 </m:t>
                      </m:r>
                      <m:r>
                        <m:rPr>
                          <m:sty m:val="p"/>
                        </m:rP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va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ru-RU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15</m:t>
                          </m:r>
                        </m:num>
                        <m:den>
                          <m:r>
                            <a:rPr lang="ru-RU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35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6" name="Прямоугольник 5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2938" y="4256159"/>
                <a:ext cx="3353418" cy="1261307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948688" y="2609734"/>
                <a:ext cx="1221616" cy="12442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=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num>
                        <m:den>
                          <m: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8688" y="2609734"/>
                <a:ext cx="1221616" cy="1244251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2224336" y="5544666"/>
                <a:ext cx="1248867" cy="124649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=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num>
                        <m:den>
                          <m: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4336" y="5544666"/>
                <a:ext cx="1248867" cy="1246495"/>
              </a:xfrm>
              <a:prstGeom prst="rect">
                <a:avLst/>
              </a:prstGeom>
              <a:blipFill rotWithShape="0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6342007" y="2664346"/>
                <a:ext cx="1412887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den>
                      </m:f>
                      <m:r>
                        <a:rPr lang="en-US" sz="4000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,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2007" y="2664346"/>
                <a:ext cx="1412887" cy="1248803"/>
              </a:xfrm>
              <a:prstGeom prst="rect">
                <a:avLst/>
              </a:prstGeom>
              <a:blipFill rotWithShape="0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9147945" y="2736354"/>
                <a:ext cx="1221616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7945" y="2736354"/>
                <a:ext cx="1221616" cy="1248803"/>
              </a:xfrm>
              <a:prstGeom prst="rect">
                <a:avLst/>
              </a:prstGeom>
              <a:blipFill rotWithShape="0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5795060" y="5608481"/>
                <a:ext cx="1440138" cy="12465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=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num>
                        <m:den>
                          <m: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den>
                      </m:f>
                      <m:r>
                        <a:rPr lang="en-US" sz="4000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,</m:t>
                      </m:r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5060" y="5608481"/>
                <a:ext cx="1440138" cy="1246560"/>
              </a:xfrm>
              <a:prstGeom prst="rect">
                <a:avLst/>
              </a:prstGeom>
              <a:blipFill rotWithShape="0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8628019" y="5677157"/>
                <a:ext cx="1221616" cy="12465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=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28019" y="5677157"/>
                <a:ext cx="1221616" cy="1246560"/>
              </a:xfrm>
              <a:prstGeom prst="rect">
                <a:avLst/>
              </a:prstGeom>
              <a:blipFill rotWithShape="0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71346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9" grpId="0"/>
      <p:bldP spid="20" grpId="0"/>
      <p:bldP spid="22" grpId="0"/>
      <p:bldP spid="24" grpId="0"/>
      <p:bldP spid="26" grpId="0"/>
      <p:bldP spid="28" grpId="0"/>
      <p:bldP spid="33" grpId="0"/>
      <p:bldP spid="36" grpId="0"/>
      <p:bldP spid="37" grpId="0"/>
      <p:bldP spid="39" grpId="0"/>
      <p:bldP spid="41" grpId="0"/>
      <p:bldP spid="42" grpId="0"/>
      <p:bldP spid="44" grpId="0"/>
      <p:bldP spid="47" grpId="0"/>
      <p:bldP spid="48" grpId="0"/>
      <p:bldP spid="50" grpId="0"/>
      <p:bldP spid="52" grpId="0"/>
      <p:bldP spid="53" grpId="0"/>
      <p:bldP spid="55" grpId="0"/>
      <p:bldP spid="56" grpId="0"/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222- </a:t>
            </a:r>
            <a:r>
              <a:rPr lang="en-US" sz="5172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94933" y="1419632"/>
            <a:ext cx="12306667" cy="748420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Kasrlarni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ulushlarda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ifodalang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868583" y="2700297"/>
                <a:ext cx="3568541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1)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52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 </m:t>
                      </m:r>
                      <m:r>
                        <m:rPr>
                          <m:sty m:val="p"/>
                        </m:rP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va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11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260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583" y="2700297"/>
                <a:ext cx="3568541" cy="124880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4005171" y="4752578"/>
                <a:ext cx="2643095" cy="12613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16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 </m:t>
                      </m:r>
                      <m: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va</m:t>
                      </m:r>
                      <m: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ru-RU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5171" y="4752578"/>
                <a:ext cx="2643095" cy="1261307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640160" y="4752578"/>
                <a:ext cx="3393813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3)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9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, 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17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24</m:t>
                          </m:r>
                        </m:den>
                      </m:f>
                      <m: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,</m:t>
                      </m:r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160" y="4752578"/>
                <a:ext cx="3393813" cy="124880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5608712" y="2734074"/>
                <a:ext cx="5577617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2)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9</m:t>
                          </m:r>
                        </m:num>
                        <m:den>
                          <m:r>
                            <a:rPr lang="ru-RU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</m:t>
                          </m:r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0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, 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  <m: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9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36</m:t>
                          </m:r>
                          <m: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0</m:t>
                          </m:r>
                        </m:den>
                      </m:f>
                      <m: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  </m:t>
                      </m:r>
                      <m:r>
                        <m:rPr>
                          <m:sty m:val="p"/>
                        </m:rP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va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ru-RU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6</m:t>
                          </m:r>
                        </m:num>
                        <m:den>
                          <m:r>
                            <a:rPr lang="ru-RU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32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8712" y="2734074"/>
                <a:ext cx="5577617" cy="1248803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Стрелка углом вверх 9"/>
          <p:cNvSpPr/>
          <p:nvPr/>
        </p:nvSpPr>
        <p:spPr>
          <a:xfrm>
            <a:off x="208112" y="242363"/>
            <a:ext cx="374589" cy="299665"/>
          </a:xfrm>
          <a:prstGeom prst="bentUp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0197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V="1">
            <a:off x="1469134" y="2963660"/>
            <a:ext cx="379884" cy="30650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1277137" y="2755999"/>
            <a:ext cx="3777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ambria Math" panose="02040503050406030204" pitchFamily="18" charset="0"/>
                <a:ea typeface="Cambria Math" panose="02040503050406030204" pitchFamily="18" charset="0"/>
              </a:rPr>
              <a:t>5</a:t>
            </a:r>
            <a:endParaRPr lang="ru-RU" sz="28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1210151" y="3051578"/>
                <a:ext cx="1007007" cy="12447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52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0151" y="3051578"/>
                <a:ext cx="1007007" cy="1244764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Прямоугольник 44"/>
              <p:cNvSpPr/>
              <p:nvPr/>
            </p:nvSpPr>
            <p:spPr>
              <a:xfrm>
                <a:off x="381330" y="1277823"/>
                <a:ext cx="3568541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1)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52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 </m:t>
                      </m:r>
                      <m:r>
                        <m:rPr>
                          <m:sty m:val="p"/>
                        </m:rP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va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11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260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5" name="Прямоугольник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330" y="1277823"/>
                <a:ext cx="3568541" cy="124880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8" name="TextBox 57"/>
          <p:cNvSpPr txBox="1"/>
          <p:nvPr/>
        </p:nvSpPr>
        <p:spPr>
          <a:xfrm>
            <a:off x="4744616" y="1621336"/>
            <a:ext cx="7920880" cy="748420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260 : 52 = 5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maxraj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: 260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2800400" y="4968602"/>
                <a:ext cx="2774799" cy="108850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35</m:t>
                          </m:r>
                        </m:num>
                        <m:den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260</m:t>
                          </m:r>
                        </m:den>
                      </m:f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36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3600" b="0" i="0" smtClean="0">
                          <a:latin typeface="Cambria Math" panose="02040503050406030204" pitchFamily="18" charset="0"/>
                        </a:rPr>
                        <m:t>va</m:t>
                      </m:r>
                      <m:r>
                        <a:rPr lang="en-US" sz="3600" b="0" i="0" smtClean="0">
                          <a:latin typeface="Cambria Math" panose="02040503050406030204" pitchFamily="18" charset="0"/>
                        </a:rPr>
                        <m:t>  </m:t>
                      </m:r>
                      <m:f>
                        <m:fPr>
                          <m:ctrlPr>
                            <a:rPr lang="ru-RU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11</m:t>
                          </m:r>
                        </m:num>
                        <m:den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60</m:t>
                          </m:r>
                        </m:den>
                      </m:f>
                    </m:oMath>
                  </m:oMathPara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0400" y="4968602"/>
                <a:ext cx="2774799" cy="108850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0" name="Прямоугольник 59"/>
          <p:cNvSpPr/>
          <p:nvPr/>
        </p:nvSpPr>
        <p:spPr>
          <a:xfrm>
            <a:off x="804239" y="5133416"/>
            <a:ext cx="183736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2041015" y="3025949"/>
                <a:ext cx="1789080" cy="12613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=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35</m:t>
                          </m:r>
                        </m:num>
                        <m:den>
                          <m: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260</m:t>
                          </m:r>
                        </m:den>
                      </m:f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1015" y="3025949"/>
                <a:ext cx="1789080" cy="1261307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Рисунок 10"/>
          <p:cNvPicPr/>
          <p:nvPr/>
        </p:nvPicPr>
        <p:blipFill rotWithShape="1">
          <a:blip r:embed="rId6"/>
          <a:srcRect l="53375" t="14803" r="26956" b="36995"/>
          <a:stretch/>
        </p:blipFill>
        <p:spPr>
          <a:xfrm>
            <a:off x="8898043" y="4032498"/>
            <a:ext cx="1984342" cy="27790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50003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9" grpId="0"/>
      <p:bldP spid="58" grpId="0"/>
      <p:bldP spid="59" grpId="0"/>
      <p:bldP spid="60" grpId="0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834704" y="2553001"/>
            <a:ext cx="8993431" cy="748420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80 = 2⁴ ∙ 5,   360 =2³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3²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5,   32 =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⁵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575721" y="5922012"/>
            <a:ext cx="183736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Прямоугольник 67"/>
              <p:cNvSpPr/>
              <p:nvPr/>
            </p:nvSpPr>
            <p:spPr>
              <a:xfrm>
                <a:off x="22465" y="1184806"/>
                <a:ext cx="5577617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2)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9</m:t>
                          </m:r>
                        </m:num>
                        <m:den>
                          <m:r>
                            <a:rPr lang="ru-RU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</m:t>
                          </m:r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0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, 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  <m: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9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36</m:t>
                          </m:r>
                          <m: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0</m:t>
                          </m:r>
                        </m:den>
                      </m:f>
                      <m: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  </m:t>
                      </m:r>
                      <m:r>
                        <m:rPr>
                          <m:sty m:val="p"/>
                        </m:rP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va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ru-RU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6</m:t>
                          </m:r>
                        </m:num>
                        <m:den>
                          <m:r>
                            <a:rPr lang="ru-RU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32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8" name="Прямоугольник 6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65" y="1184806"/>
                <a:ext cx="5577617" cy="124880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ик 8"/>
          <p:cNvSpPr/>
          <p:nvPr/>
        </p:nvSpPr>
        <p:spPr>
          <a:xfrm>
            <a:off x="1338227" y="3319553"/>
            <a:ext cx="778770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maxraj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2⁵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∙ 3²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∙ 5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=1440 </a:t>
            </a:r>
            <a:endParaRPr lang="ru-RU" sz="4000" dirty="0"/>
          </a:p>
        </p:txBody>
      </p:sp>
      <p:cxnSp>
        <p:nvCxnSpPr>
          <p:cNvPr id="69" name="Прямая соединительная линия 68"/>
          <p:cNvCxnSpPr/>
          <p:nvPr/>
        </p:nvCxnSpPr>
        <p:spPr>
          <a:xfrm flipV="1">
            <a:off x="834704" y="4229650"/>
            <a:ext cx="379884" cy="30650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69"/>
          <p:cNvSpPr txBox="1"/>
          <p:nvPr/>
        </p:nvSpPr>
        <p:spPr>
          <a:xfrm>
            <a:off x="500540" y="4023988"/>
            <a:ext cx="6683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18</a:t>
            </a:r>
            <a:endParaRPr lang="ru-RU" sz="28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1" name="Прямоугольник 70"/>
              <p:cNvSpPr/>
              <p:nvPr/>
            </p:nvSpPr>
            <p:spPr>
              <a:xfrm>
                <a:off x="575721" y="4317568"/>
                <a:ext cx="1007006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9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80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1" name="Прямоугольник 7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721" y="4317568"/>
                <a:ext cx="1007006" cy="124880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2" name="Прямая соединительная линия 71"/>
          <p:cNvCxnSpPr/>
          <p:nvPr/>
        </p:nvCxnSpPr>
        <p:spPr>
          <a:xfrm flipV="1">
            <a:off x="4593272" y="4195441"/>
            <a:ext cx="379884" cy="30650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/>
          <p:cNvSpPr txBox="1"/>
          <p:nvPr/>
        </p:nvSpPr>
        <p:spPr>
          <a:xfrm>
            <a:off x="4365760" y="3989779"/>
            <a:ext cx="450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4</a:t>
            </a:r>
            <a:endParaRPr lang="ru-RU" sz="28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4" name="Прямоугольник 73"/>
              <p:cNvSpPr/>
              <p:nvPr/>
            </p:nvSpPr>
            <p:spPr>
              <a:xfrm>
                <a:off x="4277488" y="4295863"/>
                <a:ext cx="1290738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19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360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4" name="Прямоугольник 7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7488" y="4295863"/>
                <a:ext cx="1290738" cy="124880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5" name="Прямая соединительная линия 74"/>
          <p:cNvCxnSpPr/>
          <p:nvPr/>
        </p:nvCxnSpPr>
        <p:spPr>
          <a:xfrm flipV="1">
            <a:off x="8748188" y="4229650"/>
            <a:ext cx="379884" cy="30650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/>
          <p:cNvSpPr txBox="1"/>
          <p:nvPr/>
        </p:nvSpPr>
        <p:spPr>
          <a:xfrm>
            <a:off x="8414024" y="4023988"/>
            <a:ext cx="5898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45</a:t>
            </a:r>
            <a:endParaRPr lang="ru-RU" sz="28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7" name="Прямоугольник 76"/>
              <p:cNvSpPr/>
              <p:nvPr/>
            </p:nvSpPr>
            <p:spPr>
              <a:xfrm>
                <a:off x="8489205" y="4317568"/>
                <a:ext cx="1007006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16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32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7" name="Прямоугольник 7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9205" y="4317568"/>
                <a:ext cx="1007006" cy="1248803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8" name="Прямоугольник 77"/>
              <p:cNvSpPr/>
              <p:nvPr/>
            </p:nvSpPr>
            <p:spPr>
              <a:xfrm>
                <a:off x="2180903" y="5651554"/>
                <a:ext cx="6413872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162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1440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, 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76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144</m:t>
                          </m:r>
                          <m: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0</m:t>
                          </m:r>
                        </m:den>
                      </m:f>
                      <m: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  </m:t>
                      </m:r>
                      <m:r>
                        <m:rPr>
                          <m:sty m:val="p"/>
                        </m:rP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va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720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1440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8" name="Прямоугольник 7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0903" y="5651554"/>
                <a:ext cx="6413872" cy="1248803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317130" y="4290030"/>
                <a:ext cx="2291333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=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162</m:t>
                          </m:r>
                        </m:num>
                        <m:den>
                          <m: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1440</m:t>
                          </m:r>
                        </m:den>
                      </m:f>
                      <m:r>
                        <a:rPr lang="en-US" sz="4000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,</m:t>
                      </m:r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7130" y="4290030"/>
                <a:ext cx="2291333" cy="1248803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5378997" y="4295863"/>
                <a:ext cx="2291333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=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76</m:t>
                          </m:r>
                        </m:num>
                        <m:den>
                          <m: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1440</m:t>
                          </m:r>
                        </m:den>
                      </m:f>
                      <m:r>
                        <a:rPr lang="en-US" sz="4000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,</m:t>
                      </m:r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8997" y="4295863"/>
                <a:ext cx="2291333" cy="1248803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9387940" y="4299886"/>
                <a:ext cx="2072812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=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720</m:t>
                          </m:r>
                        </m:num>
                        <m:den>
                          <m: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1440</m:t>
                          </m:r>
                        </m:den>
                      </m:f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87940" y="4299886"/>
                <a:ext cx="2072812" cy="1248803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46239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/>
      <p:bldP spid="67" grpId="0"/>
      <p:bldP spid="9" grpId="0"/>
      <p:bldP spid="70" grpId="0"/>
      <p:bldP spid="71" grpId="0"/>
      <p:bldP spid="73" grpId="0"/>
      <p:bldP spid="74" grpId="0"/>
      <p:bldP spid="76" grpId="0"/>
      <p:bldP spid="77" grpId="0"/>
      <p:bldP spid="78" grpId="0"/>
      <p:bldP spid="3" grpId="0"/>
      <p:bldP spid="4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80120" y="288082"/>
            <a:ext cx="12498064" cy="720080"/>
          </a:xfrm>
        </p:spPr>
        <p:txBody>
          <a:bodyPr/>
          <a:lstStyle/>
          <a:p>
            <a:pPr algn="ctr"/>
            <a:r>
              <a:rPr lang="en-US" sz="3879" b="1" dirty="0"/>
              <a:t>MUSTAQIL  BAJARISH  UCHUN  TOPSHIRIQLAR:</a:t>
            </a:r>
            <a:endParaRPr lang="ru-RU" sz="3879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80120" y="1529638"/>
            <a:ext cx="12043052" cy="1477328"/>
          </a:xfrm>
        </p:spPr>
        <p:txBody>
          <a:bodyPr/>
          <a:lstStyle/>
          <a:p>
            <a:pPr algn="l"/>
            <a:r>
              <a:rPr lang="en-US" sz="4800" b="1" dirty="0">
                <a:solidFill>
                  <a:schemeClr val="tx1"/>
                </a:solidFill>
              </a:rPr>
              <a:t>    </a:t>
            </a:r>
            <a:r>
              <a:rPr lang="en-US" sz="4800" b="1" dirty="0" smtClean="0">
                <a:solidFill>
                  <a:schemeClr val="tx1"/>
                </a:solidFill>
              </a:rPr>
              <a:t>     </a:t>
            </a:r>
            <a:r>
              <a:rPr lang="en-US" sz="4800" b="1" dirty="0" err="1" smtClean="0">
                <a:solidFill>
                  <a:schemeClr val="tx1"/>
                </a:solidFill>
              </a:rPr>
              <a:t>Darslikdagi</a:t>
            </a:r>
            <a:r>
              <a:rPr lang="en-US" sz="4800" b="1" dirty="0" smtClean="0">
                <a:solidFill>
                  <a:schemeClr val="tx1"/>
                </a:solidFill>
              </a:rPr>
              <a:t> 2</a:t>
            </a:r>
            <a:r>
              <a:rPr lang="ru-RU" sz="4800" b="1" dirty="0" smtClean="0">
                <a:solidFill>
                  <a:schemeClr val="tx1"/>
                </a:solidFill>
              </a:rPr>
              <a:t>32</a:t>
            </a:r>
            <a:r>
              <a:rPr lang="en-US" sz="4800" b="1" dirty="0" smtClean="0">
                <a:solidFill>
                  <a:schemeClr val="tx1"/>
                </a:solidFill>
              </a:rPr>
              <a:t>-, 2</a:t>
            </a:r>
            <a:r>
              <a:rPr lang="ru-RU" sz="4800" b="1" dirty="0" smtClean="0">
                <a:solidFill>
                  <a:schemeClr val="tx1"/>
                </a:solidFill>
              </a:rPr>
              <a:t>33</a:t>
            </a:r>
            <a:r>
              <a:rPr lang="en-US" sz="4800" b="1" dirty="0">
                <a:solidFill>
                  <a:schemeClr val="tx1"/>
                </a:solidFill>
              </a:rPr>
              <a:t>-</a:t>
            </a:r>
            <a:r>
              <a:rPr lang="en-US" sz="4800" b="1" dirty="0" smtClean="0">
                <a:solidFill>
                  <a:schemeClr val="tx1"/>
                </a:solidFill>
              </a:rPr>
              <a:t>, </a:t>
            </a:r>
            <a:r>
              <a:rPr lang="en-US" sz="4800" b="1" dirty="0" smtClean="0">
                <a:solidFill>
                  <a:schemeClr val="tx1"/>
                </a:solidFill>
              </a:rPr>
              <a:t>2</a:t>
            </a:r>
            <a:r>
              <a:rPr lang="ru-RU" sz="4800" b="1" dirty="0" smtClean="0">
                <a:solidFill>
                  <a:schemeClr val="tx1"/>
                </a:solidFill>
              </a:rPr>
              <a:t>34-</a:t>
            </a:r>
            <a:r>
              <a:rPr lang="en-US" sz="4800" b="1" dirty="0" smtClean="0">
                <a:solidFill>
                  <a:schemeClr val="tx1"/>
                </a:solidFill>
              </a:rPr>
              <a:t>, </a:t>
            </a:r>
          </a:p>
          <a:p>
            <a:pPr algn="l"/>
            <a:r>
              <a:rPr lang="en-US" sz="4800" b="1" dirty="0" smtClean="0">
                <a:solidFill>
                  <a:schemeClr val="tx1"/>
                </a:solidFill>
              </a:rPr>
              <a:t>     2</a:t>
            </a:r>
            <a:r>
              <a:rPr lang="ru-RU" sz="4800" b="1" dirty="0" smtClean="0">
                <a:solidFill>
                  <a:schemeClr val="tx1"/>
                </a:solidFill>
              </a:rPr>
              <a:t>35</a:t>
            </a:r>
            <a:r>
              <a:rPr lang="en-US" sz="4800" b="1" dirty="0" smtClean="0">
                <a:solidFill>
                  <a:schemeClr val="tx1"/>
                </a:solidFill>
              </a:rPr>
              <a:t>- </a:t>
            </a:r>
            <a:r>
              <a:rPr lang="en-US" sz="4800" b="1" dirty="0" err="1" smtClean="0">
                <a:solidFill>
                  <a:schemeClr val="tx1"/>
                </a:solidFill>
              </a:rPr>
              <a:t>masalalarni</a:t>
            </a:r>
            <a:r>
              <a:rPr lang="en-US" sz="4800" b="1" dirty="0" smtClean="0">
                <a:solidFill>
                  <a:schemeClr val="tx1"/>
                </a:solidFill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</a:rPr>
              <a:t>yechish</a:t>
            </a:r>
            <a:r>
              <a:rPr lang="en-US" sz="4800" b="1" dirty="0" smtClean="0">
                <a:solidFill>
                  <a:schemeClr val="tx1"/>
                </a:solidFill>
              </a:rPr>
              <a:t> (</a:t>
            </a:r>
            <a:r>
              <a:rPr lang="ru-RU" sz="4800" b="1" dirty="0" smtClean="0">
                <a:solidFill>
                  <a:schemeClr val="tx1"/>
                </a:solidFill>
              </a:rPr>
              <a:t>42</a:t>
            </a:r>
            <a:r>
              <a:rPr lang="en-US" sz="4800" b="1" dirty="0" smtClean="0">
                <a:solidFill>
                  <a:schemeClr val="tx1"/>
                </a:solidFill>
              </a:rPr>
              <a:t>-bet). </a:t>
            </a:r>
            <a:endParaRPr lang="ru-RU" sz="4800" b="1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/>
          <p:nvPr/>
        </p:nvPicPr>
        <p:blipFill rotWithShape="1">
          <a:blip r:embed="rId2"/>
          <a:srcRect l="53375" t="13983" r="4438" b="36994"/>
          <a:stretch/>
        </p:blipFill>
        <p:spPr>
          <a:xfrm>
            <a:off x="3232448" y="3384426"/>
            <a:ext cx="4787900" cy="3128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307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00074" y="171426"/>
            <a:ext cx="116214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KASRLARNI UMUMIY MAXRAJI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68152" y="1368202"/>
            <a:ext cx="11621406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Kasrlarni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maxrajga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keltirish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kasrlarni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ulushlarda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ifodalashdir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2128" y="4608562"/>
            <a:ext cx="9669298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kasrlarning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maxraji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maxrajiga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bo‘linadigan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son,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maxrajlarining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EKUKidir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144216" y="2722984"/>
                <a:ext cx="1468351" cy="1127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va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4216" y="2722984"/>
                <a:ext cx="1468351" cy="112755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831819" y="2726896"/>
                <a:ext cx="854401" cy="112364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15</m:t>
                          </m:r>
                        </m:den>
                      </m:f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1819" y="2726896"/>
                <a:ext cx="854401" cy="1123641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6269717" y="2789116"/>
                <a:ext cx="1468351" cy="1127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30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va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9717" y="2789116"/>
                <a:ext cx="1468351" cy="112755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7912968" y="2775811"/>
                <a:ext cx="668453" cy="11253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14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30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2968" y="2775811"/>
                <a:ext cx="668453" cy="1125308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56928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215- </a:t>
            </a:r>
            <a:r>
              <a:rPr lang="en-US" sz="5172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94933" y="1224186"/>
            <a:ext cx="12306667" cy="1363973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Kasrlarni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qisqartiring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so‘ngra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maxrajga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keltiring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868583" y="2700297"/>
                <a:ext cx="3069686" cy="12613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1)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9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 </m:t>
                      </m:r>
                      <m:r>
                        <m:rPr>
                          <m:sty m:val="p"/>
                        </m:rP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va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15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25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583" y="2700297"/>
                <a:ext cx="3069686" cy="1261307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5608712" y="4295863"/>
                <a:ext cx="3353418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4)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21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98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 </m:t>
                      </m:r>
                      <m:r>
                        <m:rPr>
                          <m:sty m:val="p"/>
                        </m:rP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va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20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84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8712" y="4295863"/>
                <a:ext cx="3353418" cy="124880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950549" y="4271074"/>
                <a:ext cx="2785955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3)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 </m:t>
                      </m:r>
                      <m:r>
                        <m:rPr>
                          <m:sty m:val="p"/>
                        </m:rP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va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6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0549" y="4271074"/>
                <a:ext cx="2785955" cy="124880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5608712" y="2614975"/>
                <a:ext cx="2785955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2)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6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 </m:t>
                      </m:r>
                      <m:r>
                        <m:rPr>
                          <m:sty m:val="p"/>
                        </m:rP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va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6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8712" y="2614975"/>
                <a:ext cx="2785955" cy="1248803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Стрелка углом вверх 9"/>
          <p:cNvSpPr/>
          <p:nvPr/>
        </p:nvSpPr>
        <p:spPr>
          <a:xfrm>
            <a:off x="307638" y="242363"/>
            <a:ext cx="374589" cy="299665"/>
          </a:xfrm>
          <a:prstGeom prst="bentUp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6190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735068" y="2540658"/>
                <a:ext cx="7736597" cy="1056197"/>
              </a:xfrm>
              <a:prstGeom prst="rect">
                <a:avLst/>
              </a:prstGeom>
              <a:noFill/>
            </p:spPr>
            <p:txBody>
              <a:bodyPr wrap="square" lIns="131582" tIns="65791" rIns="131582" bIns="65791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4000" dirty="0" smtClean="0">
                    <a:latin typeface="Arial" panose="020B0604020202020204" pitchFamily="34" charset="0"/>
                    <a:ea typeface="SimSun-ExtB" panose="02010609060101010101" pitchFamily="49" charset="-122"/>
                    <a:cs typeface="Arial" panose="020B0604020202020204" pitchFamily="34" charset="0"/>
                  </a:rPr>
                  <a:t>     </a:t>
                </a:r>
                <a:r>
                  <a:rPr lang="en-US" sz="4000" dirty="0" err="1" smtClean="0">
                    <a:latin typeface="Arial" panose="020B0604020202020204" pitchFamily="34" charset="0"/>
                    <a:ea typeface="SimSun-ExtB" panose="02010609060101010101" pitchFamily="49" charset="-122"/>
                    <a:cs typeface="Arial" panose="020B0604020202020204" pitchFamily="34" charset="0"/>
                  </a:rPr>
                  <a:t>umumiy</a:t>
                </a:r>
                <a:r>
                  <a:rPr lang="en-US" sz="4000" dirty="0" smtClean="0">
                    <a:latin typeface="Arial" panose="020B0604020202020204" pitchFamily="34" charset="0"/>
                    <a:ea typeface="SimSun-ExtB" panose="02010609060101010101" pitchFamily="49" charset="-122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ea typeface="SimSun-ExtB" panose="02010609060101010101" pitchFamily="49" charset="-122"/>
                    <a:cs typeface="Arial" panose="020B0604020202020204" pitchFamily="34" charset="0"/>
                  </a:rPr>
                  <a:t>maxraj</a:t>
                </a:r>
                <a:r>
                  <a:rPr lang="en-US" sz="4000" dirty="0" smtClean="0">
                    <a:latin typeface="Arial" panose="020B0604020202020204" pitchFamily="34" charset="0"/>
                    <a:ea typeface="SimSun-ExtB" panose="02010609060101010101" pitchFamily="49" charset="-122"/>
                    <a:cs typeface="Arial" panose="020B0604020202020204" pitchFamily="34" charset="0"/>
                  </a:rPr>
                  <a:t> : 4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3=12</m:t>
                    </m:r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ea typeface="SimSun-ExtB" panose="02010609060101010101" pitchFamily="49" charset="-122"/>
                    <a:cs typeface="Arial" panose="020B0604020202020204" pitchFamily="34" charset="0"/>
                  </a:rPr>
                  <a:t>           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5068" y="2540658"/>
                <a:ext cx="7736597" cy="1056197"/>
              </a:xfrm>
              <a:prstGeom prst="rect">
                <a:avLst/>
              </a:prstGeom>
              <a:blipFill rotWithShape="0">
                <a:blip r:embed="rId2"/>
                <a:stretch>
                  <a:fillRect b="-115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145690" y="1348002"/>
                <a:ext cx="1823679" cy="115647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5690" y="1348002"/>
                <a:ext cx="1823679" cy="115647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единительная линия 12"/>
          <p:cNvCxnSpPr/>
          <p:nvPr/>
        </p:nvCxnSpPr>
        <p:spPr>
          <a:xfrm flipV="1">
            <a:off x="1131468" y="4138210"/>
            <a:ext cx="453058" cy="25432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746761" y="3834244"/>
            <a:ext cx="3777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3</a:t>
            </a:r>
            <a:endParaRPr lang="ru-RU" sz="28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463255" y="5883908"/>
                <a:ext cx="2265044" cy="10371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num>
                        <m:den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36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3600" b="0" i="0" smtClean="0">
                          <a:latin typeface="Cambria Math" panose="02040503050406030204" pitchFamily="18" charset="0"/>
                        </a:rPr>
                        <m:t>va</m:t>
                      </m:r>
                      <m:r>
                        <a:rPr lang="en-US" sz="3600" b="0" i="0" smtClean="0">
                          <a:latin typeface="Cambria Math" panose="02040503050406030204" pitchFamily="18" charset="0"/>
                        </a:rPr>
                        <m:t>  </m:t>
                      </m:r>
                      <m:f>
                        <m:fPr>
                          <m:ctrlPr>
                            <a:rPr lang="ru-RU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3255" y="5883908"/>
                <a:ext cx="2265044" cy="103714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Прямоугольник 18"/>
          <p:cNvSpPr/>
          <p:nvPr/>
        </p:nvSpPr>
        <p:spPr>
          <a:xfrm>
            <a:off x="1467094" y="6048722"/>
            <a:ext cx="183736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000" dirty="0"/>
          </a:p>
        </p:txBody>
      </p:sp>
      <p:sp>
        <p:nvSpPr>
          <p:cNvPr id="25" name="TextBox 24"/>
          <p:cNvSpPr txBox="1"/>
          <p:nvPr/>
        </p:nvSpPr>
        <p:spPr>
          <a:xfrm>
            <a:off x="1089345" y="3834244"/>
            <a:ext cx="3777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4</a:t>
            </a:r>
            <a:endParaRPr lang="ru-RU" sz="28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176732" y="1259570"/>
                <a:ext cx="2785955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2)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6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 </m:t>
                      </m:r>
                      <m:r>
                        <m:rPr>
                          <m:sty m:val="p"/>
                        </m:rP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va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6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732" y="1259570"/>
                <a:ext cx="2785955" cy="1248803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6338139" y="1427551"/>
                <a:ext cx="1943986" cy="115647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8139" y="1427551"/>
                <a:ext cx="1943986" cy="1156470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862191" y="2543007"/>
                <a:ext cx="2091342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 </m:t>
                      </m:r>
                      <m:r>
                        <m:rPr>
                          <m:sty m:val="p"/>
                        </m:rP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va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2191" y="2543007"/>
                <a:ext cx="2091342" cy="1248803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540090" y="4225216"/>
                <a:ext cx="1828262" cy="115647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090" y="4225216"/>
                <a:ext cx="1828262" cy="1156470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5864193" y="4225216"/>
                <a:ext cx="911840" cy="115647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4193" y="4225216"/>
                <a:ext cx="911840" cy="1156470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Прямая соединительная линия 31"/>
          <p:cNvCxnSpPr/>
          <p:nvPr/>
        </p:nvCxnSpPr>
        <p:spPr>
          <a:xfrm flipV="1">
            <a:off x="5885081" y="4123270"/>
            <a:ext cx="453058" cy="25432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569709" y="4224991"/>
                <a:ext cx="3331681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2 </m:t>
                          </m:r>
                          <m:r>
                            <a:rPr lang="en-US" sz="4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∙4</m:t>
                          </m:r>
                        </m:num>
                        <m:den>
                          <m:r>
                            <a:rPr lang="en-US" sz="4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4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∙4</m:t>
                          </m:r>
                        </m:den>
                      </m:f>
                      <m:r>
                        <a:rPr lang="en-US" sz="4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8</m:t>
                          </m:r>
                        </m:num>
                        <m:den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  <m:r>
                        <a:rPr lang="en-US" sz="4000" i="1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9709" y="4224991"/>
                <a:ext cx="3331681" cy="1248803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6476459" y="4176514"/>
                <a:ext cx="3113160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3 </m:t>
                          </m:r>
                          <m:r>
                            <a:rPr lang="en-US" sz="4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∙3</m:t>
                          </m:r>
                        </m:num>
                        <m:den>
                          <m:r>
                            <a:rPr lang="en-US" sz="4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4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∙3</m:t>
                          </m:r>
                        </m:den>
                      </m:f>
                      <m:r>
                        <a:rPr lang="en-US" sz="4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6459" y="4176514"/>
                <a:ext cx="3113160" cy="1248803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03571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4" grpId="0"/>
      <p:bldP spid="15" grpId="0"/>
      <p:bldP spid="19" grpId="0"/>
      <p:bldP spid="25" grpId="0"/>
      <p:bldP spid="21" grpId="0"/>
      <p:bldP spid="29" grpId="0"/>
      <p:bldP spid="30" grpId="0"/>
      <p:bldP spid="31" grpId="0"/>
      <p:bldP spid="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735068" y="2540658"/>
                <a:ext cx="7736597" cy="1056197"/>
              </a:xfrm>
              <a:prstGeom prst="rect">
                <a:avLst/>
              </a:prstGeom>
              <a:noFill/>
            </p:spPr>
            <p:txBody>
              <a:bodyPr wrap="square" lIns="131582" tIns="65791" rIns="131582" bIns="65791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4000" dirty="0" smtClean="0">
                    <a:latin typeface="Arial" panose="020B0604020202020204" pitchFamily="34" charset="0"/>
                    <a:ea typeface="SimSun-ExtB" panose="02010609060101010101" pitchFamily="49" charset="-122"/>
                    <a:cs typeface="Arial" panose="020B0604020202020204" pitchFamily="34" charset="0"/>
                  </a:rPr>
                  <a:t>     </a:t>
                </a:r>
                <a:r>
                  <a:rPr lang="en-US" sz="4000" dirty="0" err="1" smtClean="0">
                    <a:latin typeface="Arial" panose="020B0604020202020204" pitchFamily="34" charset="0"/>
                    <a:ea typeface="SimSun-ExtB" panose="02010609060101010101" pitchFamily="49" charset="-122"/>
                    <a:cs typeface="Arial" panose="020B0604020202020204" pitchFamily="34" charset="0"/>
                  </a:rPr>
                  <a:t>umumiy</a:t>
                </a:r>
                <a:r>
                  <a:rPr lang="en-US" sz="4000" dirty="0" smtClean="0">
                    <a:latin typeface="Arial" panose="020B0604020202020204" pitchFamily="34" charset="0"/>
                    <a:ea typeface="SimSun-ExtB" panose="02010609060101010101" pitchFamily="49" charset="-122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ea typeface="SimSun-ExtB" panose="02010609060101010101" pitchFamily="49" charset="-122"/>
                    <a:cs typeface="Arial" panose="020B0604020202020204" pitchFamily="34" charset="0"/>
                  </a:rPr>
                  <a:t>maxraj</a:t>
                </a:r>
                <a:r>
                  <a:rPr lang="en-US" sz="4000" dirty="0" smtClean="0">
                    <a:latin typeface="Arial" panose="020B0604020202020204" pitchFamily="34" charset="0"/>
                    <a:ea typeface="SimSun-ExtB" panose="02010609060101010101" pitchFamily="49" charset="-122"/>
                    <a:cs typeface="Arial" panose="020B0604020202020204" pitchFamily="34" charset="0"/>
                  </a:rPr>
                  <a:t> : </a:t>
                </a:r>
                <a:r>
                  <a:rPr lang="en-US" sz="4000" dirty="0">
                    <a:latin typeface="Arial" panose="020B0604020202020204" pitchFamily="34" charset="0"/>
                    <a:ea typeface="SimSun-ExtB" panose="02010609060101010101" pitchFamily="49" charset="-122"/>
                    <a:cs typeface="Arial" panose="020B0604020202020204" pitchFamily="34" charset="0"/>
                  </a:rPr>
                  <a:t>2</a:t>
                </a:r>
                <a:r>
                  <a:rPr lang="en-US" sz="4000" dirty="0" smtClean="0">
                    <a:latin typeface="Arial" panose="020B0604020202020204" pitchFamily="34" charset="0"/>
                    <a:ea typeface="SimSun-ExtB" panose="02010609060101010101" pitchFamily="49" charset="-122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3=</m:t>
                    </m:r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ea typeface="SimSun-ExtB" panose="02010609060101010101" pitchFamily="49" charset="-122"/>
                    <a:cs typeface="Arial" panose="020B0604020202020204" pitchFamily="34" charset="0"/>
                  </a:rPr>
                  <a:t>6           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5068" y="2540658"/>
                <a:ext cx="7736597" cy="1056197"/>
              </a:xfrm>
              <a:prstGeom prst="rect">
                <a:avLst/>
              </a:prstGeom>
              <a:blipFill rotWithShape="0">
                <a:blip r:embed="rId2"/>
                <a:stretch>
                  <a:fillRect r="-7723" b="-115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145690" y="1348002"/>
                <a:ext cx="1823679" cy="115647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5690" y="1348002"/>
                <a:ext cx="1823679" cy="115647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единительная линия 12"/>
          <p:cNvCxnSpPr/>
          <p:nvPr/>
        </p:nvCxnSpPr>
        <p:spPr>
          <a:xfrm flipV="1">
            <a:off x="1131468" y="4138210"/>
            <a:ext cx="453058" cy="25432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746761" y="3834244"/>
            <a:ext cx="3777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2</a:t>
            </a:r>
            <a:endParaRPr lang="ru-RU" sz="28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463255" y="5883908"/>
                <a:ext cx="1755289" cy="10407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36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3600" b="0" i="0" smtClean="0">
                          <a:latin typeface="Cambria Math" panose="02040503050406030204" pitchFamily="18" charset="0"/>
                        </a:rPr>
                        <m:t>va</m:t>
                      </m:r>
                      <m:r>
                        <a:rPr lang="en-US" sz="3600" b="0" i="0" smtClean="0">
                          <a:latin typeface="Cambria Math" panose="02040503050406030204" pitchFamily="18" charset="0"/>
                        </a:rPr>
                        <m:t>  </m:t>
                      </m:r>
                      <m:f>
                        <m:fPr>
                          <m:ctrlPr>
                            <a:rPr lang="ru-RU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3255" y="5883908"/>
                <a:ext cx="1755289" cy="1040734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Прямоугольник 18"/>
          <p:cNvSpPr/>
          <p:nvPr/>
        </p:nvSpPr>
        <p:spPr>
          <a:xfrm>
            <a:off x="1467094" y="6048722"/>
            <a:ext cx="183736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000" dirty="0"/>
          </a:p>
        </p:txBody>
      </p:sp>
      <p:sp>
        <p:nvSpPr>
          <p:cNvPr id="25" name="TextBox 24"/>
          <p:cNvSpPr txBox="1"/>
          <p:nvPr/>
        </p:nvSpPr>
        <p:spPr>
          <a:xfrm>
            <a:off x="1089345" y="3834244"/>
            <a:ext cx="3777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ambria Math" panose="02040503050406030204" pitchFamily="18" charset="0"/>
                <a:ea typeface="Cambria Math" panose="02040503050406030204" pitchFamily="18" charset="0"/>
              </a:rPr>
              <a:t>3</a:t>
            </a:r>
            <a:endParaRPr lang="ru-RU" sz="28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6338139" y="1427551"/>
                <a:ext cx="1943986" cy="115647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8139" y="1427551"/>
                <a:ext cx="1943986" cy="1156470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862191" y="2543007"/>
                <a:ext cx="2091342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 </m:t>
                      </m:r>
                      <m:r>
                        <m:rPr>
                          <m:sty m:val="p"/>
                        </m:rP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va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2191" y="2543007"/>
                <a:ext cx="2091342" cy="1248803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1189090" y="4188771"/>
                <a:ext cx="1180190" cy="115647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9090" y="4188771"/>
                <a:ext cx="1180190" cy="1156470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5984288" y="4176514"/>
                <a:ext cx="1136592" cy="115647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4288" y="4176514"/>
                <a:ext cx="1136592" cy="1156470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Прямая соединительная линия 31"/>
          <p:cNvCxnSpPr/>
          <p:nvPr/>
        </p:nvCxnSpPr>
        <p:spPr>
          <a:xfrm flipV="1">
            <a:off x="5885081" y="4123270"/>
            <a:ext cx="453058" cy="25432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357671" y="1213011"/>
                <a:ext cx="2785955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3)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 </m:t>
                      </m:r>
                      <m:r>
                        <m:rPr>
                          <m:sty m:val="p"/>
                        </m:rP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va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6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671" y="1213011"/>
                <a:ext cx="2785955" cy="1248803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2150628" y="4124465"/>
                <a:ext cx="2522357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1 </m:t>
                          </m:r>
                          <m:r>
                            <a:rPr lang="en-US" sz="4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∙3</m:t>
                          </m:r>
                        </m:num>
                        <m:den>
                          <m:r>
                            <a:rPr lang="en-US" sz="4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4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∙3</m:t>
                          </m:r>
                        </m:den>
                      </m:f>
                      <m:r>
                        <a:rPr lang="en-US" sz="4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en-US" sz="4000" i="1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0628" y="4124465"/>
                <a:ext cx="2522357" cy="1248803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6875381" y="4142604"/>
                <a:ext cx="2303836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2 </m:t>
                          </m:r>
                          <m:r>
                            <a:rPr lang="en-US" sz="4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∙2</m:t>
                          </m:r>
                        </m:num>
                        <m:den>
                          <m:r>
                            <a:rPr lang="en-US" sz="4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4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∙2</m:t>
                          </m:r>
                        </m:den>
                      </m:f>
                      <m:r>
                        <a:rPr lang="en-US" sz="4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5381" y="4142604"/>
                <a:ext cx="2303836" cy="1248803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65735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5" grpId="0"/>
      <p:bldP spid="19" grpId="0"/>
      <p:bldP spid="25" grpId="0"/>
      <p:bldP spid="21" grpId="0"/>
      <p:bldP spid="29" grpId="0"/>
      <p:bldP spid="30" grpId="0"/>
      <p:bldP spid="31" grpId="0"/>
      <p:bldP spid="3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216- </a:t>
            </a:r>
            <a:r>
              <a:rPr lang="en-US" sz="5172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94930" y="2186442"/>
            <a:ext cx="12306667" cy="1056197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kasrlarni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48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maxrajga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keltiring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004970" y="1308586"/>
                <a:ext cx="10004342" cy="113973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  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  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  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  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  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13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16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  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23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24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4970" y="1308586"/>
                <a:ext cx="10004342" cy="1139736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Прямоугольник 12"/>
          <p:cNvSpPr/>
          <p:nvPr/>
        </p:nvSpPr>
        <p:spPr>
          <a:xfrm>
            <a:off x="494930" y="3070031"/>
            <a:ext cx="20828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3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000" dirty="0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flipV="1">
            <a:off x="799490" y="3816474"/>
            <a:ext cx="453058" cy="25432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31975" y="3599303"/>
            <a:ext cx="6123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16</a:t>
            </a:r>
            <a:endParaRPr lang="ru-RU" sz="28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08112" y="3991422"/>
                <a:ext cx="4993042" cy="115647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1 </m:t>
                          </m:r>
                          <m:r>
                            <a:rPr lang="en-US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∙16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∙16</m:t>
                          </m:r>
                        </m:den>
                      </m:f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16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48</m:t>
                          </m:r>
                        </m:den>
                      </m:f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112" y="3991422"/>
                <a:ext cx="4993042" cy="115647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Прямая соединительная линия 17"/>
          <p:cNvCxnSpPr/>
          <p:nvPr/>
        </p:nvCxnSpPr>
        <p:spPr>
          <a:xfrm flipV="1">
            <a:off x="6256784" y="3816474"/>
            <a:ext cx="453058" cy="25432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6007141" y="3521228"/>
            <a:ext cx="6123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12</a:t>
            </a:r>
            <a:endParaRPr lang="ru-RU" sz="28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5728238" y="3938869"/>
                <a:ext cx="4993042" cy="115647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3 </m:t>
                          </m:r>
                          <m:r>
                            <a:rPr lang="en-US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∙12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∙12</m:t>
                          </m:r>
                        </m:den>
                      </m:f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36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48</m:t>
                          </m:r>
                        </m:den>
                      </m:f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8238" y="3938869"/>
                <a:ext cx="4993042" cy="115647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Прямая соединительная линия 23"/>
          <p:cNvCxnSpPr/>
          <p:nvPr/>
        </p:nvCxnSpPr>
        <p:spPr>
          <a:xfrm flipV="1">
            <a:off x="640160" y="5578370"/>
            <a:ext cx="453058" cy="25432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498892" y="5279700"/>
            <a:ext cx="4863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8</a:t>
            </a:r>
            <a:endParaRPr lang="ru-RU" sz="28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208112" y="5652490"/>
                <a:ext cx="4993042" cy="120956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5 </m:t>
                          </m:r>
                          <m:r>
                            <a:rPr lang="en-US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∙8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</m:t>
                          </m:r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∙8</m:t>
                          </m:r>
                        </m:den>
                      </m:f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40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48</m:t>
                          </m:r>
                        </m:den>
                      </m:f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112" y="5652490"/>
                <a:ext cx="4993042" cy="1209562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5032648" y="5622516"/>
                <a:ext cx="3240360" cy="115647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18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48</m:t>
                          </m:r>
                        </m:den>
                      </m:f>
                    </m:oMath>
                  </m:oMathPara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2648" y="5622516"/>
                <a:ext cx="3240360" cy="1156470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Box 28"/>
          <p:cNvSpPr txBox="1"/>
          <p:nvPr/>
        </p:nvSpPr>
        <p:spPr>
          <a:xfrm>
            <a:off x="5520790" y="5251370"/>
            <a:ext cx="4863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ambria Math" panose="02040503050406030204" pitchFamily="18" charset="0"/>
                <a:ea typeface="Cambria Math" panose="02040503050406030204" pitchFamily="18" charset="0"/>
              </a:rPr>
              <a:t>6</a:t>
            </a:r>
            <a:endParaRPr lang="ru-RU" sz="28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 flipV="1">
            <a:off x="5689296" y="5510722"/>
            <a:ext cx="453058" cy="25432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8589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6" grpId="0"/>
      <p:bldP spid="19" grpId="0"/>
      <p:bldP spid="20" grpId="0"/>
      <p:bldP spid="25" grpId="0"/>
      <p:bldP spid="26" grpId="0"/>
      <p:bldP spid="27" grpId="0"/>
      <p:bldP spid="2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216- </a:t>
            </a:r>
            <a:r>
              <a:rPr lang="en-US" sz="5172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94930" y="2186442"/>
            <a:ext cx="12306667" cy="1056197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kasrlarni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48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maxrajga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keltiring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004970" y="1308586"/>
                <a:ext cx="10004342" cy="113973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  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  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  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  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  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13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16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  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23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24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4970" y="1308586"/>
                <a:ext cx="10004342" cy="1139736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Прямоугольник 12"/>
          <p:cNvSpPr/>
          <p:nvPr/>
        </p:nvSpPr>
        <p:spPr>
          <a:xfrm>
            <a:off x="494930" y="3209564"/>
            <a:ext cx="20828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3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000" dirty="0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flipV="1">
            <a:off x="799490" y="4333654"/>
            <a:ext cx="453058" cy="25432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698776" y="4042744"/>
            <a:ext cx="6123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ambria Math" panose="02040503050406030204" pitchFamily="18" charset="0"/>
                <a:ea typeface="Cambria Math" panose="02040503050406030204" pitchFamily="18" charset="0"/>
              </a:rPr>
              <a:t>4</a:t>
            </a:r>
            <a:endParaRPr lang="ru-RU" sz="28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24352" y="4532212"/>
                <a:ext cx="3456384" cy="115647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11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44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48</m:t>
                          </m:r>
                        </m:den>
                      </m:f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352" y="4532212"/>
                <a:ext cx="3456384" cy="115647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Прямая соединительная линия 17"/>
          <p:cNvCxnSpPr/>
          <p:nvPr/>
        </p:nvCxnSpPr>
        <p:spPr>
          <a:xfrm flipV="1">
            <a:off x="4346187" y="4340868"/>
            <a:ext cx="453058" cy="25432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4096544" y="4045622"/>
            <a:ext cx="6123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ambria Math" panose="02040503050406030204" pitchFamily="18" charset="0"/>
                <a:ea typeface="Cambria Math" panose="02040503050406030204" pitchFamily="18" charset="0"/>
              </a:rPr>
              <a:t>3</a:t>
            </a:r>
            <a:endParaRPr lang="ru-RU" sz="28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878211" y="4513242"/>
                <a:ext cx="3314677" cy="115647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13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16</m:t>
                          </m:r>
                        </m:den>
                      </m:f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39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48</m:t>
                          </m:r>
                        </m:den>
                      </m:f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8211" y="4513242"/>
                <a:ext cx="3314677" cy="115647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Прямая соединительная линия 23"/>
          <p:cNvCxnSpPr/>
          <p:nvPr/>
        </p:nvCxnSpPr>
        <p:spPr>
          <a:xfrm flipV="1">
            <a:off x="7710122" y="4340868"/>
            <a:ext cx="453058" cy="25432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7636605" y="4002956"/>
            <a:ext cx="4863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2</a:t>
            </a:r>
            <a:endParaRPr lang="ru-RU" sz="28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7192888" y="4460818"/>
                <a:ext cx="3456384" cy="115647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23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24</m:t>
                          </m:r>
                        </m:den>
                      </m:f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46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48</m:t>
                          </m:r>
                        </m:den>
                      </m:f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2888" y="4460818"/>
                <a:ext cx="3456384" cy="1156470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21029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6" grpId="0"/>
      <p:bldP spid="19" grpId="0"/>
      <p:bldP spid="20" grpId="0"/>
      <p:bldP spid="25" grpId="0"/>
      <p:bldP spid="2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217- </a:t>
            </a:r>
            <a:r>
              <a:rPr lang="en-US" sz="5172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94930" y="2186442"/>
            <a:ext cx="12306667" cy="1056197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asrlardan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kasrlar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004970" y="1308586"/>
                <a:ext cx="8540800" cy="113973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  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  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  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14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21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  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25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35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  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16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4970" y="1308586"/>
                <a:ext cx="8540800" cy="1139736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Прямоугольник 12"/>
          <p:cNvSpPr/>
          <p:nvPr/>
        </p:nvSpPr>
        <p:spPr>
          <a:xfrm>
            <a:off x="494930" y="3070031"/>
            <a:ext cx="20828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3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000" dirty="0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flipV="1">
            <a:off x="1837049" y="4642272"/>
            <a:ext cx="453058" cy="25432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531451" y="3600450"/>
            <a:ext cx="6123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Cambria Math" panose="02040503050406030204" pitchFamily="18" charset="0"/>
                <a:ea typeface="Cambria Math" panose="02040503050406030204" pitchFamily="18" charset="0"/>
              </a:rPr>
              <a:t>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095715" y="3831684"/>
                <a:ext cx="1935726" cy="115647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000" b="0" i="1" smtClean="0">
                              <a:latin typeface="Cambria Math" panose="02040503050406030204" pitchFamily="18" charset="0"/>
                            </a:rPr>
                            <m:t>14</m:t>
                          </m:r>
                        </m:num>
                        <m:den>
                          <m:r>
                            <a:rPr lang="ru-RU" sz="4000" b="0" i="1" smtClean="0">
                              <a:latin typeface="Cambria Math" panose="02040503050406030204" pitchFamily="18" charset="0"/>
                            </a:rPr>
                            <m:t>21</m:t>
                          </m:r>
                        </m:den>
                      </m:f>
                    </m:oMath>
                  </m:oMathPara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5715" y="3831684"/>
                <a:ext cx="1935726" cy="115647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/>
          <p:cNvSpPr txBox="1"/>
          <p:nvPr/>
        </p:nvSpPr>
        <p:spPr>
          <a:xfrm>
            <a:off x="4954273" y="3528872"/>
            <a:ext cx="6123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Cambria Math" panose="02040503050406030204" pitchFamily="18" charset="0"/>
                <a:ea typeface="Cambria Math" panose="02040503050406030204" pitchFamily="18" charset="0"/>
              </a:rPr>
              <a:t>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5051897" y="3772877"/>
                <a:ext cx="993263" cy="120956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000" b="0" i="1" smtClean="0">
                              <a:latin typeface="Cambria Math" panose="02040503050406030204" pitchFamily="18" charset="0"/>
                            </a:rPr>
                            <m:t>25</m:t>
                          </m:r>
                        </m:num>
                        <m:den>
                          <m:r>
                            <a:rPr lang="ru-RU" sz="4000" b="0" i="1" smtClean="0">
                              <a:latin typeface="Cambria Math" panose="02040503050406030204" pitchFamily="18" charset="0"/>
                            </a:rPr>
                            <m:t>35</m:t>
                          </m:r>
                        </m:den>
                      </m:f>
                    </m:oMath>
                  </m:oMathPara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1897" y="3772877"/>
                <a:ext cx="993263" cy="1209562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Прямая соединительная линия 23"/>
          <p:cNvCxnSpPr/>
          <p:nvPr/>
        </p:nvCxnSpPr>
        <p:spPr>
          <a:xfrm flipV="1">
            <a:off x="8177753" y="3683981"/>
            <a:ext cx="453058" cy="25432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8036485" y="3385311"/>
            <a:ext cx="4863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Cambria Math" panose="02040503050406030204" pitchFamily="18" charset="0"/>
                <a:ea typeface="Cambria Math" panose="02040503050406030204" pitchFamily="18" charset="0"/>
              </a:rPr>
              <a:t>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8261870" y="3786763"/>
                <a:ext cx="492095" cy="115647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0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ru-RU" sz="4000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1870" y="3786763"/>
                <a:ext cx="492095" cy="1156470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2271550" y="4770370"/>
            <a:ext cx="6123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3</a:t>
            </a:r>
            <a:endParaRPr lang="ru-RU" sz="28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 flipV="1">
            <a:off x="1917309" y="3935246"/>
            <a:ext cx="453058" cy="25432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732737" y="4886282"/>
            <a:ext cx="6123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7</a:t>
            </a:r>
            <a:endParaRPr lang="ru-RU" sz="28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 flipV="1">
            <a:off x="5242459" y="4592291"/>
            <a:ext cx="580584" cy="32228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5276368" y="3846066"/>
            <a:ext cx="580584" cy="32228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2550551" y="5620807"/>
                <a:ext cx="2181687" cy="10407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ru-RU" sz="36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36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3600" b="0" i="0" smtClean="0">
                          <a:latin typeface="Cambria Math" panose="02040503050406030204" pitchFamily="18" charset="0"/>
                        </a:rPr>
                        <m:t>va</m:t>
                      </m:r>
                      <m:r>
                        <a:rPr lang="en-US" sz="3600" b="0" i="0" smtClean="0">
                          <a:latin typeface="Cambria Math" panose="02040503050406030204" pitchFamily="18" charset="0"/>
                        </a:rPr>
                        <m:t>  </m:t>
                      </m:r>
                      <m:f>
                        <m:fPr>
                          <m:ctrlPr>
                            <a:rPr lang="ru-RU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ru-RU" sz="36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ru-RU" sz="3600" b="0" i="1" smtClean="0">
                              <a:latin typeface="Cambria Math" panose="02040503050406030204" pitchFamily="18" charset="0"/>
                            </a:rPr>
                            <m:t>21</m:t>
                          </m:r>
                        </m:den>
                      </m:f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0551" y="5620807"/>
                <a:ext cx="2181687" cy="1040734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Прямоугольник 28"/>
          <p:cNvSpPr/>
          <p:nvPr/>
        </p:nvSpPr>
        <p:spPr>
          <a:xfrm>
            <a:off x="554390" y="5785621"/>
            <a:ext cx="183736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7630994" y="5616674"/>
                <a:ext cx="2010166" cy="10407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36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3600" b="0" i="0" smtClean="0">
                          <a:latin typeface="Cambria Math" panose="02040503050406030204" pitchFamily="18" charset="0"/>
                        </a:rPr>
                        <m:t>va</m:t>
                      </m:r>
                      <m:r>
                        <a:rPr lang="en-US" sz="3600" b="0" i="0" smtClean="0">
                          <a:latin typeface="Cambria Math" panose="02040503050406030204" pitchFamily="18" charset="0"/>
                        </a:rPr>
                        <m:t>  </m:t>
                      </m:r>
                      <m:f>
                        <m:fPr>
                          <m:ctrlPr>
                            <a:rPr lang="ru-RU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16</m:t>
                          </m:r>
                        </m:den>
                      </m:f>
                    </m:oMath>
                  </m:oMathPara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30994" y="5616674"/>
                <a:ext cx="2010166" cy="1040734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5090192" y="5616674"/>
                <a:ext cx="2181687" cy="105201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36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3600" b="0" i="0" smtClean="0">
                          <a:latin typeface="Cambria Math" panose="02040503050406030204" pitchFamily="18" charset="0"/>
                        </a:rPr>
                        <m:t>va</m:t>
                      </m:r>
                      <m:r>
                        <a:rPr lang="en-US" sz="3600" b="0" i="0" smtClean="0">
                          <a:latin typeface="Cambria Math" panose="02040503050406030204" pitchFamily="18" charset="0"/>
                        </a:rPr>
                        <m:t>  </m:t>
                      </m:r>
                      <m:f>
                        <m:fPr>
                          <m:ctrlPr>
                            <a:rPr lang="ru-RU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25</m:t>
                          </m:r>
                        </m:num>
                        <m:den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35</m:t>
                          </m:r>
                        </m:den>
                      </m:f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0192" y="5616674"/>
                <a:ext cx="2181687" cy="1052019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2313122" y="3843385"/>
                <a:ext cx="1412887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2 </m:t>
                          </m:r>
                        </m:num>
                        <m:den>
                          <m:r>
                            <a:rPr lang="en-US" sz="4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sz="4000" i="1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3122" y="3843385"/>
                <a:ext cx="1412887" cy="1248803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5846176" y="3684170"/>
                <a:ext cx="1440138" cy="12590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000" i="1"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ru-RU" sz="4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7</m:t>
                          </m:r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sz="4000" i="1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6176" y="3684170"/>
                <a:ext cx="1440138" cy="1259063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8576438" y="3719900"/>
                <a:ext cx="1393137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000" i="1"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a:rPr lang="ru-RU" sz="4000" i="1">
                              <a:latin typeface="Cambria Math" panose="02040503050406030204" pitchFamily="18" charset="0"/>
                            </a:rPr>
                            <m:t>16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6438" y="3719900"/>
                <a:ext cx="1393137" cy="1248803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27268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6" grpId="0"/>
      <p:bldP spid="19" grpId="0"/>
      <p:bldP spid="20" grpId="0"/>
      <p:bldP spid="25" grpId="0"/>
      <p:bldP spid="26" grpId="0"/>
      <p:bldP spid="17" grpId="0"/>
      <p:bldP spid="22" grpId="0"/>
      <p:bldP spid="28" grpId="0"/>
      <p:bldP spid="29" grpId="0"/>
      <p:bldP spid="30" grpId="0"/>
      <p:bldP spid="31" grpId="0"/>
      <p:bldP spid="6" grpId="0"/>
      <p:bldP spid="7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21</a:t>
            </a:r>
            <a:r>
              <a:rPr lang="ru-RU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8</a:t>
            </a:r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5172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94933" y="1224186"/>
            <a:ext cx="12306667" cy="1363973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Kasrlarni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qisqartiringki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juftlikdagi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kasrlarning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maxrajlari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bo‘lsin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868583" y="2700297"/>
                <a:ext cx="3069686" cy="12996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1)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ru-RU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num>
                        <m:den>
                          <m:r>
                            <a:rPr lang="ru-RU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 </m:t>
                      </m:r>
                      <m:r>
                        <m:rPr>
                          <m:sty m:val="p"/>
                        </m:rP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va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ru-RU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</m:t>
                          </m:r>
                        </m:num>
                        <m:den>
                          <m:r>
                            <a:rPr lang="ru-RU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14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583" y="2700297"/>
                <a:ext cx="3069686" cy="1299651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5608712" y="4295863"/>
                <a:ext cx="3353418" cy="12613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4)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ru-RU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</m:t>
                          </m:r>
                        </m:num>
                        <m:den>
                          <m:r>
                            <a:rPr lang="ru-RU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 </m:t>
                      </m:r>
                      <m:r>
                        <m:rPr>
                          <m:sty m:val="p"/>
                        </m:rP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va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ru-RU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15</m:t>
                          </m:r>
                        </m:num>
                        <m:den>
                          <m:r>
                            <a:rPr lang="ru-RU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35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8712" y="4295863"/>
                <a:ext cx="3353418" cy="1261307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935243" y="4340226"/>
                <a:ext cx="3353419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3)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ru-RU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</m:t>
                          </m:r>
                        </m:num>
                        <m:den>
                          <m:r>
                            <a:rPr lang="ru-RU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 </m:t>
                      </m:r>
                      <m:r>
                        <m:rPr>
                          <m:sty m:val="p"/>
                        </m:rP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va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6</m:t>
                          </m:r>
                        </m:num>
                        <m:den>
                          <m:r>
                            <a:rPr lang="ru-RU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18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243" y="4340226"/>
                <a:ext cx="3353419" cy="124880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5608712" y="2647694"/>
                <a:ext cx="3069686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2)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ru-RU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6</m:t>
                          </m:r>
                        </m:num>
                        <m:den>
                          <m:r>
                            <a:rPr lang="ru-RU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 </m:t>
                      </m:r>
                      <m:r>
                        <m:rPr>
                          <m:sty m:val="p"/>
                        </m:rP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va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ru-RU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6</m:t>
                          </m:r>
                        </m:num>
                        <m:den>
                          <m:r>
                            <a:rPr lang="ru-RU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32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8712" y="2647694"/>
                <a:ext cx="3069686" cy="1248803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58746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6824</TotalTime>
  <Words>327</Words>
  <Application>Microsoft Office PowerPoint</Application>
  <PresentationFormat>Произвольный</PresentationFormat>
  <Paragraphs>153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SimSun-ExtB</vt:lpstr>
      <vt:lpstr>Arial</vt:lpstr>
      <vt:lpstr>Calibri</vt:lpstr>
      <vt:lpstr>Cambria Math</vt:lpstr>
      <vt:lpstr>Office Theme</vt:lpstr>
      <vt:lpstr>MATEMATIKA</vt:lpstr>
      <vt:lpstr>Презентация PowerPoint</vt:lpstr>
      <vt:lpstr>215- masala</vt:lpstr>
      <vt:lpstr>YECHISH</vt:lpstr>
      <vt:lpstr>YECHISH</vt:lpstr>
      <vt:lpstr>216- masala</vt:lpstr>
      <vt:lpstr>216- masala</vt:lpstr>
      <vt:lpstr>217- masala</vt:lpstr>
      <vt:lpstr>218- masala</vt:lpstr>
      <vt:lpstr>YECHISH</vt:lpstr>
      <vt:lpstr>222- masala</vt:lpstr>
      <vt:lpstr>YECHISH</vt:lpstr>
      <vt:lpstr>YECHISH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Пользователь</cp:lastModifiedBy>
  <cp:revision>416</cp:revision>
  <dcterms:created xsi:type="dcterms:W3CDTF">2020-04-09T07:32:19Z</dcterms:created>
  <dcterms:modified xsi:type="dcterms:W3CDTF">2020-10-09T07:54:29Z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