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84" r:id="rId2"/>
    <p:sldId id="372" r:id="rId3"/>
    <p:sldId id="375" r:id="rId4"/>
    <p:sldId id="386" r:id="rId5"/>
    <p:sldId id="387" r:id="rId6"/>
    <p:sldId id="382" r:id="rId7"/>
    <p:sldId id="388" r:id="rId8"/>
    <p:sldId id="389" r:id="rId9"/>
    <p:sldId id="390" r:id="rId10"/>
    <p:sldId id="391" r:id="rId11"/>
    <p:sldId id="392" r:id="rId12"/>
    <p:sldId id="394" r:id="rId13"/>
    <p:sldId id="393" r:id="rId14"/>
    <p:sldId id="317" r:id="rId15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3" autoAdjust="0"/>
    <p:restoredTop sz="91316" autoAdjust="0"/>
  </p:normalViewPr>
  <p:slideViewPr>
    <p:cSldViewPr>
      <p:cViewPr varScale="1">
        <p:scale>
          <a:sx n="62" d="100"/>
          <a:sy n="62" d="100"/>
        </p:scale>
        <p:origin x="640" y="56"/>
      </p:cViewPr>
      <p:guideLst>
        <p:guide orient="horz" pos="2880"/>
        <p:guide pos="2327"/>
        <p:guide orient="horz" pos="6391"/>
        <p:guide pos="47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0D9A4-C2EF-4B1B-8DB5-85EC06DD3650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AC081-F56F-466E-9CDC-774CD6595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29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AC081-F56F-466E-9CDC-774CD659513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045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6"/>
            <a:ext cx="8834039" cy="779316"/>
          </a:xfrm>
        </p:spPr>
        <p:txBody>
          <a:bodyPr lIns="0" tIns="0" rIns="0" bIns="0"/>
          <a:lstStyle>
            <a:lvl1pPr>
              <a:defRPr sz="506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17" name="bg object 17"/>
          <p:cNvSpPr/>
          <p:nvPr/>
        </p:nvSpPr>
        <p:spPr>
          <a:xfrm>
            <a:off x="148421" y="157913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3" y="1599501"/>
            <a:ext cx="4050550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2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1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707" y="238364"/>
            <a:ext cx="10467975" cy="40780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68938" y="1678545"/>
            <a:ext cx="5062855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45151" y="1678545"/>
            <a:ext cx="5065078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59A22-F514-4D5A-8495-8ED58DC7B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0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image" Target="../media/image48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80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90.png"/><Relationship Id="rId4" Type="http://schemas.openxmlformats.org/officeDocument/2006/relationships/image" Target="../media/image58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5.png"/><Relationship Id="rId7" Type="http://schemas.openxmlformats.org/officeDocument/2006/relationships/image" Target="../media/image68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0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0.png"/><Relationship Id="rId4" Type="http://schemas.openxmlformats.org/officeDocument/2006/relationships/image" Target="../media/image4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912" y="0"/>
            <a:ext cx="12788910" cy="202861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8066" y="270311"/>
            <a:ext cx="7136016" cy="1194470"/>
          </a:xfrm>
          <a:prstGeom prst="rect">
            <a:avLst/>
          </a:prstGeom>
        </p:spPr>
        <p:txBody>
          <a:bodyPr vert="horz" wrap="square" lIns="0" tIns="32425" rIns="0" bIns="0" rtlCol="0">
            <a:spAutoFit/>
          </a:bodyPr>
          <a:lstStyle/>
          <a:p>
            <a:pPr marL="28199">
              <a:spcBef>
                <a:spcPts val="253"/>
              </a:spcBef>
            </a:pPr>
            <a:r>
              <a:rPr lang="en-US" sz="7549" spc="11" dirty="0"/>
              <a:t>MATEMATIKA</a:t>
            </a:r>
            <a:endParaRPr lang="en-US" sz="7549" dirty="0"/>
          </a:p>
        </p:txBody>
      </p:sp>
      <p:sp>
        <p:nvSpPr>
          <p:cNvPr id="4" name="object 4"/>
          <p:cNvSpPr txBox="1"/>
          <p:nvPr/>
        </p:nvSpPr>
        <p:spPr>
          <a:xfrm>
            <a:off x="1589763" y="2752526"/>
            <a:ext cx="7687987" cy="1693313"/>
          </a:xfrm>
          <a:prstGeom prst="rect">
            <a:avLst/>
          </a:prstGeom>
        </p:spPr>
        <p:txBody>
          <a:bodyPr vert="horz" wrap="square" lIns="0" tIns="31017" rIns="0" bIns="0" rtlCol="0">
            <a:spAutoFit/>
          </a:bodyPr>
          <a:lstStyle/>
          <a:p>
            <a:pPr marL="40888" algn="ctr">
              <a:spcBef>
                <a:spcPts val="245"/>
              </a:spcBef>
            </a:pPr>
            <a:r>
              <a:rPr sz="5400" b="1" dirty="0" smtClean="0">
                <a:solidFill>
                  <a:schemeClr val="tx2"/>
                </a:solidFill>
                <a:latin typeface="Arial"/>
                <a:cs typeface="Arial"/>
              </a:rPr>
              <a:t>M</a:t>
            </a:r>
            <a:r>
              <a:rPr lang="en-US" sz="5400" b="1" dirty="0">
                <a:solidFill>
                  <a:schemeClr val="tx2"/>
                </a:solidFill>
                <a:latin typeface="Arial"/>
                <a:cs typeface="Arial"/>
              </a:rPr>
              <a:t>AVZU</a:t>
            </a:r>
            <a:r>
              <a:rPr sz="5400" b="1" dirty="0">
                <a:solidFill>
                  <a:schemeClr val="tx2"/>
                </a:solidFill>
                <a:latin typeface="Arial"/>
                <a:cs typeface="Arial"/>
              </a:rPr>
              <a:t>:</a:t>
            </a:r>
            <a:r>
              <a:rPr lang="en-US" sz="5400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5400" b="1" dirty="0" smtClean="0">
                <a:solidFill>
                  <a:schemeClr val="tx2"/>
                </a:solidFill>
                <a:latin typeface="Arial"/>
                <a:cs typeface="Arial"/>
              </a:rPr>
              <a:t>MASALALAR YECHISH</a:t>
            </a:r>
            <a:endParaRPr lang="en-US" sz="8800" dirty="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95035" y="454530"/>
            <a:ext cx="11069728" cy="876938"/>
            <a:chOff x="439458" y="322808"/>
            <a:chExt cx="4985770" cy="394970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865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86445" y="339820"/>
              <a:ext cx="838783" cy="298561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9525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 algn="ctr"/>
              <a:r>
                <a:rPr lang="en-US" sz="4440" b="1" dirty="0">
                  <a:latin typeface="Arial" panose="020B0604020202020204" pitchFamily="34" charset="0"/>
                  <a:cs typeface="Arial" panose="020B0604020202020204" pitchFamily="34" charset="0"/>
                </a:rPr>
                <a:t>6-</a:t>
              </a:r>
              <a:r>
                <a:rPr lang="ru-RU" sz="444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4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sinf</a:t>
              </a:r>
              <a:endParaRPr sz="8659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object 11"/>
          <p:cNvSpPr/>
          <p:nvPr/>
        </p:nvSpPr>
        <p:spPr>
          <a:xfrm>
            <a:off x="9484237" y="2752526"/>
            <a:ext cx="2580526" cy="23781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9" name="object 5"/>
          <p:cNvSpPr/>
          <p:nvPr/>
        </p:nvSpPr>
        <p:spPr>
          <a:xfrm>
            <a:off x="612961" y="2364543"/>
            <a:ext cx="764148" cy="169560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8659"/>
          </a:p>
        </p:txBody>
      </p:sp>
      <p:sp>
        <p:nvSpPr>
          <p:cNvPr id="13" name="object 5"/>
          <p:cNvSpPr/>
          <p:nvPr/>
        </p:nvSpPr>
        <p:spPr>
          <a:xfrm>
            <a:off x="612961" y="4394423"/>
            <a:ext cx="764148" cy="168476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8659"/>
          </a:p>
        </p:txBody>
      </p:sp>
    </p:spTree>
    <p:extLst>
      <p:ext uri="{BB962C8B-B14F-4D97-AF65-F5344CB8AC3E}">
        <p14:creationId xmlns:p14="http://schemas.microsoft.com/office/powerpoint/2010/main" val="414884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3304456" y="144066"/>
            <a:ext cx="5800766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7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517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1467094" y="2664346"/>
            <a:ext cx="453058" cy="43313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131468" y="2406965"/>
            <a:ext cx="377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1131468" y="2600942"/>
                <a:ext cx="1007006" cy="1244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468" y="2600942"/>
                <a:ext cx="1007006" cy="124482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540090" y="1241007"/>
                <a:ext cx="3069686" cy="12996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1)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va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num>
                        <m:den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90" y="1241007"/>
                <a:ext cx="3069686" cy="129965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Прямая соединительная линия 17"/>
          <p:cNvCxnSpPr/>
          <p:nvPr/>
        </p:nvCxnSpPr>
        <p:spPr>
          <a:xfrm flipV="1">
            <a:off x="1509217" y="3422858"/>
            <a:ext cx="453058" cy="43313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920152" y="3594385"/>
            <a:ext cx="377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7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568152" y="4081999"/>
                <a:ext cx="3069686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2)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va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32</m:t>
                          </m:r>
                        </m:den>
                      </m:f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52" y="4081999"/>
                <a:ext cx="3069686" cy="124880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Прямая соединительная линия 22"/>
          <p:cNvCxnSpPr/>
          <p:nvPr/>
        </p:nvCxnSpPr>
        <p:spPr>
          <a:xfrm flipV="1">
            <a:off x="1670420" y="5606728"/>
            <a:ext cx="453058" cy="43313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328791" y="5400338"/>
            <a:ext cx="377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1296909" y="5519999"/>
                <a:ext cx="1007006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16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32</m:t>
                          </m:r>
                        </m:den>
                      </m:f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909" y="5519999"/>
                <a:ext cx="1007006" cy="124880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Прямая соединительная линия 26"/>
          <p:cNvCxnSpPr/>
          <p:nvPr/>
        </p:nvCxnSpPr>
        <p:spPr>
          <a:xfrm flipV="1">
            <a:off x="1670420" y="6365242"/>
            <a:ext cx="495181" cy="38712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090311" y="6461512"/>
            <a:ext cx="377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8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5464696" y="1296194"/>
                <a:ext cx="3353419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3)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num>
                        <m:den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</m:t>
                          </m:r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va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696" y="1296194"/>
                <a:ext cx="3353419" cy="124880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Прямая соединительная линия 34"/>
          <p:cNvCxnSpPr/>
          <p:nvPr/>
        </p:nvCxnSpPr>
        <p:spPr>
          <a:xfrm flipV="1">
            <a:off x="5846826" y="2711314"/>
            <a:ext cx="453058" cy="43313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511200" y="2453933"/>
            <a:ext cx="377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5511200" y="2647910"/>
                <a:ext cx="1007006" cy="1244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200" y="2647910"/>
                <a:ext cx="1007006" cy="124482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Прямая соединительная линия 37"/>
          <p:cNvCxnSpPr/>
          <p:nvPr/>
        </p:nvCxnSpPr>
        <p:spPr>
          <a:xfrm flipV="1">
            <a:off x="5888949" y="3469826"/>
            <a:ext cx="453058" cy="43313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311550" y="3597566"/>
            <a:ext cx="377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V="1">
            <a:off x="8624437" y="2795096"/>
            <a:ext cx="453058" cy="43313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288811" y="2537715"/>
            <a:ext cx="377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8288811" y="2731692"/>
                <a:ext cx="1007006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8811" y="2731692"/>
                <a:ext cx="1007006" cy="124880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Прямая соединительная линия 42"/>
          <p:cNvCxnSpPr/>
          <p:nvPr/>
        </p:nvCxnSpPr>
        <p:spPr>
          <a:xfrm flipV="1">
            <a:off x="8666560" y="3553608"/>
            <a:ext cx="453058" cy="43313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9077495" y="3725135"/>
            <a:ext cx="377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flipV="1">
            <a:off x="5270762" y="5591634"/>
            <a:ext cx="453058" cy="43313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935136" y="5334253"/>
            <a:ext cx="377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4935136" y="5528230"/>
                <a:ext cx="1007006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28</m:t>
                          </m:r>
                        </m:den>
                      </m:f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5136" y="5528230"/>
                <a:ext cx="1007006" cy="124880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Прямая соединительная линия 48"/>
          <p:cNvCxnSpPr/>
          <p:nvPr/>
        </p:nvCxnSpPr>
        <p:spPr>
          <a:xfrm flipV="1">
            <a:off x="5312885" y="6350146"/>
            <a:ext cx="453058" cy="43313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735486" y="6477886"/>
            <a:ext cx="377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7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flipV="1">
            <a:off x="8048373" y="5675416"/>
            <a:ext cx="453058" cy="43313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712747" y="5418035"/>
            <a:ext cx="377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угольник 52"/>
              <p:cNvSpPr/>
              <p:nvPr/>
            </p:nvSpPr>
            <p:spPr>
              <a:xfrm>
                <a:off x="7712747" y="5612012"/>
                <a:ext cx="1007006" cy="1261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15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747" y="5612012"/>
                <a:ext cx="1007006" cy="126130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Прямая соединительная линия 53"/>
          <p:cNvCxnSpPr/>
          <p:nvPr/>
        </p:nvCxnSpPr>
        <p:spPr>
          <a:xfrm flipV="1">
            <a:off x="8090496" y="6433928"/>
            <a:ext cx="453058" cy="43313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8501431" y="6605455"/>
            <a:ext cx="377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7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5272938" y="4256159"/>
                <a:ext cx="3353418" cy="1261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4)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num>
                        <m:den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</m:t>
                          </m:r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va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15</m:t>
                          </m:r>
                        </m:num>
                        <m:den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938" y="4256159"/>
                <a:ext cx="3353418" cy="126130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948688" y="2609734"/>
                <a:ext cx="1221616" cy="12442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688" y="2609734"/>
                <a:ext cx="1221616" cy="124425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224336" y="5544666"/>
                <a:ext cx="1248867" cy="12464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336" y="5544666"/>
                <a:ext cx="1248867" cy="124649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6342007" y="2664346"/>
                <a:ext cx="1412887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,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007" y="2664346"/>
                <a:ext cx="1412887" cy="124880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9147945" y="2736354"/>
                <a:ext cx="1221616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7945" y="2736354"/>
                <a:ext cx="1221616" cy="1248803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795060" y="5608481"/>
                <a:ext cx="1440138" cy="12465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</m:t>
                          </m:r>
                        </m:den>
                      </m:f>
                      <m:r>
                        <a:rPr lang="en-US" sz="4000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,</m:t>
                      </m:r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060" y="5608481"/>
                <a:ext cx="1440138" cy="124656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8628019" y="5677157"/>
                <a:ext cx="1221616" cy="12465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8019" y="5677157"/>
                <a:ext cx="1221616" cy="124656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134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20" grpId="0"/>
      <p:bldP spid="22" grpId="0"/>
      <p:bldP spid="24" grpId="0"/>
      <p:bldP spid="26" grpId="0"/>
      <p:bldP spid="28" grpId="0"/>
      <p:bldP spid="33" grpId="0"/>
      <p:bldP spid="36" grpId="0"/>
      <p:bldP spid="37" grpId="0"/>
      <p:bldP spid="39" grpId="0"/>
      <p:bldP spid="41" grpId="0"/>
      <p:bldP spid="42" grpId="0"/>
      <p:bldP spid="44" grpId="0"/>
      <p:bldP spid="47" grpId="0"/>
      <p:bldP spid="48" grpId="0"/>
      <p:bldP spid="50" grpId="0"/>
      <p:bldP spid="52" grpId="0"/>
      <p:bldP spid="53" grpId="0"/>
      <p:bldP spid="55" grpId="0"/>
      <p:bldP spid="56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3304456" y="144066"/>
            <a:ext cx="5800766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7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222- </a:t>
            </a:r>
            <a:r>
              <a:rPr lang="en-US" sz="5172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</a:t>
            </a:r>
            <a:endParaRPr lang="ru-RU" sz="517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4933" y="1419632"/>
            <a:ext cx="12306667" cy="748420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Kasrlarni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ulushlarda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ifodalang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868583" y="2700297"/>
                <a:ext cx="3568541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1)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52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va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11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260</m:t>
                          </m:r>
                        </m:den>
                      </m:f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583" y="2700297"/>
                <a:ext cx="3568541" cy="124880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005171" y="4752578"/>
                <a:ext cx="2643095" cy="1261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16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 </m:t>
                      </m:r>
                      <m: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va</m:t>
                      </m:r>
                      <m: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171" y="4752578"/>
                <a:ext cx="2643095" cy="12613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640160" y="4752578"/>
                <a:ext cx="3393813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3)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9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, 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17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24</m:t>
                          </m:r>
                        </m:den>
                      </m:f>
                      <m: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,</m:t>
                      </m:r>
                    </m:oMath>
                  </m:oMathPara>
                </a14:m>
                <a:endParaRPr lang="en-US" sz="6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160" y="4752578"/>
                <a:ext cx="3393813" cy="124880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5608712" y="2734074"/>
                <a:ext cx="5577617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2)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9</m:t>
                          </m:r>
                        </m:num>
                        <m:den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, 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  <m: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36</m:t>
                          </m:r>
                          <m: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den>
                      </m:f>
                      <m: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va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32</m:t>
                          </m:r>
                        </m:den>
                      </m:f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8712" y="2734074"/>
                <a:ext cx="5577617" cy="124880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Стрелка углом вверх 9"/>
          <p:cNvSpPr/>
          <p:nvPr/>
        </p:nvSpPr>
        <p:spPr>
          <a:xfrm>
            <a:off x="208112" y="242363"/>
            <a:ext cx="374589" cy="299665"/>
          </a:xfrm>
          <a:prstGeom prst="bent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19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3304456" y="144066"/>
            <a:ext cx="5800766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7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517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1469134" y="2963660"/>
            <a:ext cx="379884" cy="30650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277137" y="2755999"/>
            <a:ext cx="377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1210151" y="3051578"/>
                <a:ext cx="1007007" cy="1244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52</m:t>
                          </m:r>
                        </m:den>
                      </m:f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151" y="3051578"/>
                <a:ext cx="1007007" cy="124476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381330" y="1277823"/>
                <a:ext cx="3568541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1)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52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va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11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260</m:t>
                          </m:r>
                        </m:den>
                      </m:f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330" y="1277823"/>
                <a:ext cx="3568541" cy="124880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>
            <a:off x="4744616" y="1621336"/>
            <a:ext cx="7920880" cy="748420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260 : 52 = 5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maxraj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 260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2800400" y="4968602"/>
                <a:ext cx="2774799" cy="10885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260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va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ru-RU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</m:oMath>
                  </m:oMathPara>
                </a14:m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400" y="4968602"/>
                <a:ext cx="2774799" cy="108850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Прямоугольник 59"/>
          <p:cNvSpPr/>
          <p:nvPr/>
        </p:nvSpPr>
        <p:spPr>
          <a:xfrm>
            <a:off x="804239" y="5133416"/>
            <a:ext cx="18373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041015" y="3025949"/>
                <a:ext cx="1789080" cy="1261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35</m:t>
                          </m:r>
                        </m:num>
                        <m:den>
                          <m: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260</m:t>
                          </m:r>
                        </m:den>
                      </m:f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015" y="3025949"/>
                <a:ext cx="1789080" cy="126130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/>
          <p:cNvPicPr/>
          <p:nvPr/>
        </p:nvPicPr>
        <p:blipFill rotWithShape="1">
          <a:blip r:embed="rId6"/>
          <a:srcRect l="53375" t="14803" r="26956" b="36995"/>
          <a:stretch/>
        </p:blipFill>
        <p:spPr>
          <a:xfrm>
            <a:off x="8898043" y="4032498"/>
            <a:ext cx="1984342" cy="2779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000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58" grpId="0"/>
      <p:bldP spid="59" grpId="0"/>
      <p:bldP spid="60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3304456" y="144066"/>
            <a:ext cx="5800766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7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517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34704" y="2553001"/>
            <a:ext cx="8993431" cy="748420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80 = 2⁴ ∙ 5,   360 =2³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3²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5,   32 =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⁵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575721" y="5922012"/>
            <a:ext cx="18373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Прямоугольник 67"/>
              <p:cNvSpPr/>
              <p:nvPr/>
            </p:nvSpPr>
            <p:spPr>
              <a:xfrm>
                <a:off x="22465" y="1184806"/>
                <a:ext cx="5577617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2)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9</m:t>
                          </m:r>
                        </m:num>
                        <m:den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, 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  <m: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36</m:t>
                          </m:r>
                          <m: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den>
                      </m:f>
                      <m: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va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32</m:t>
                          </m:r>
                        </m:den>
                      </m:f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8" name="Прямоугольник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5" y="1184806"/>
                <a:ext cx="5577617" cy="124880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1338227" y="3319553"/>
            <a:ext cx="77877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maxraj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2⁵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∙ 3²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∙ 5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=1440 </a:t>
            </a:r>
            <a:endParaRPr lang="ru-RU" sz="4000" dirty="0"/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 flipV="1">
            <a:off x="834704" y="4229650"/>
            <a:ext cx="379884" cy="30650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500540" y="4023988"/>
            <a:ext cx="668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18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Прямоугольник 70"/>
              <p:cNvSpPr/>
              <p:nvPr/>
            </p:nvSpPr>
            <p:spPr>
              <a:xfrm>
                <a:off x="575721" y="4317568"/>
                <a:ext cx="1007006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80</m:t>
                          </m:r>
                        </m:den>
                      </m:f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1" name="Прямоугольник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721" y="4317568"/>
                <a:ext cx="1007006" cy="124880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Прямая соединительная линия 71"/>
          <p:cNvCxnSpPr/>
          <p:nvPr/>
        </p:nvCxnSpPr>
        <p:spPr>
          <a:xfrm flipV="1">
            <a:off x="4593272" y="4195441"/>
            <a:ext cx="379884" cy="30650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365760" y="3989779"/>
            <a:ext cx="450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Прямоугольник 73"/>
              <p:cNvSpPr/>
              <p:nvPr/>
            </p:nvSpPr>
            <p:spPr>
              <a:xfrm>
                <a:off x="4277488" y="4295863"/>
                <a:ext cx="1290738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19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360</m:t>
                          </m:r>
                        </m:den>
                      </m:f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4" name="Прямоугольник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488" y="4295863"/>
                <a:ext cx="1290738" cy="124880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Прямая соединительная линия 74"/>
          <p:cNvCxnSpPr/>
          <p:nvPr/>
        </p:nvCxnSpPr>
        <p:spPr>
          <a:xfrm flipV="1">
            <a:off x="8748188" y="4229650"/>
            <a:ext cx="379884" cy="30650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8414024" y="4023988"/>
            <a:ext cx="589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45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Прямоугольник 76"/>
              <p:cNvSpPr/>
              <p:nvPr/>
            </p:nvSpPr>
            <p:spPr>
              <a:xfrm>
                <a:off x="8489205" y="4317568"/>
                <a:ext cx="1007006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16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32</m:t>
                          </m:r>
                        </m:den>
                      </m:f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7" name="Прямоугольник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9205" y="4317568"/>
                <a:ext cx="1007006" cy="124880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Прямоугольник 77"/>
              <p:cNvSpPr/>
              <p:nvPr/>
            </p:nvSpPr>
            <p:spPr>
              <a:xfrm>
                <a:off x="2180903" y="5651554"/>
                <a:ext cx="6413872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162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1440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, 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76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144</m:t>
                          </m:r>
                          <m: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den>
                      </m:f>
                      <m: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va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720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1440</m:t>
                          </m:r>
                        </m:den>
                      </m:f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8" name="Прямоугольник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903" y="5651554"/>
                <a:ext cx="6413872" cy="124880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317130" y="4290030"/>
                <a:ext cx="2291333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162</m:t>
                          </m:r>
                        </m:num>
                        <m:den>
                          <m: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1440</m:t>
                          </m:r>
                        </m:den>
                      </m:f>
                      <m:r>
                        <a:rPr lang="en-US" sz="4000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,</m:t>
                      </m:r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130" y="4290030"/>
                <a:ext cx="2291333" cy="124880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5378997" y="4295863"/>
                <a:ext cx="2291333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76</m:t>
                          </m:r>
                        </m:num>
                        <m:den>
                          <m: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1440</m:t>
                          </m:r>
                        </m:den>
                      </m:f>
                      <m:r>
                        <a:rPr lang="en-US" sz="4000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,</m:t>
                      </m:r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997" y="4295863"/>
                <a:ext cx="2291333" cy="124880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9387940" y="4299886"/>
                <a:ext cx="2072812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720</m:t>
                          </m:r>
                        </m:num>
                        <m:den>
                          <m: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1440</m:t>
                          </m:r>
                        </m:den>
                      </m:f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7940" y="4299886"/>
                <a:ext cx="2072812" cy="124880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623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7" grpId="0"/>
      <p:bldP spid="9" grpId="0"/>
      <p:bldP spid="70" grpId="0"/>
      <p:bldP spid="71" grpId="0"/>
      <p:bldP spid="73" grpId="0"/>
      <p:bldP spid="74" grpId="0"/>
      <p:bldP spid="76" grpId="0"/>
      <p:bldP spid="77" grpId="0"/>
      <p:bldP spid="78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80120" y="288082"/>
            <a:ext cx="12498064" cy="720080"/>
          </a:xfrm>
        </p:spPr>
        <p:txBody>
          <a:bodyPr/>
          <a:lstStyle/>
          <a:p>
            <a:pPr algn="ctr"/>
            <a:r>
              <a:rPr lang="en-US" sz="3879" b="1" dirty="0"/>
              <a:t>MUSTAQIL  BAJARISH  UCHUN  TOPSHIRIQLAR:</a:t>
            </a:r>
            <a:endParaRPr lang="ru-RU" sz="3879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80120" y="1529638"/>
            <a:ext cx="12043052" cy="1477328"/>
          </a:xfrm>
        </p:spPr>
        <p:txBody>
          <a:bodyPr/>
          <a:lstStyle/>
          <a:p>
            <a:pPr algn="l"/>
            <a:r>
              <a:rPr lang="en-US" sz="4800" b="1" dirty="0">
                <a:solidFill>
                  <a:schemeClr val="tx1"/>
                </a:solidFill>
              </a:rPr>
              <a:t>    </a:t>
            </a:r>
            <a:r>
              <a:rPr lang="en-US" sz="4800" b="1" dirty="0" smtClean="0">
                <a:solidFill>
                  <a:schemeClr val="tx1"/>
                </a:solidFill>
              </a:rPr>
              <a:t>     </a:t>
            </a:r>
            <a:r>
              <a:rPr lang="en-US" sz="4800" b="1" dirty="0" err="1" smtClean="0">
                <a:solidFill>
                  <a:schemeClr val="tx1"/>
                </a:solidFill>
              </a:rPr>
              <a:t>Darslikdagi</a:t>
            </a:r>
            <a:r>
              <a:rPr lang="en-US" sz="4800" b="1" dirty="0" smtClean="0">
                <a:solidFill>
                  <a:schemeClr val="tx1"/>
                </a:solidFill>
              </a:rPr>
              <a:t> 2</a:t>
            </a:r>
            <a:r>
              <a:rPr lang="ru-RU" sz="4800" b="1" dirty="0" smtClean="0">
                <a:solidFill>
                  <a:schemeClr val="tx1"/>
                </a:solidFill>
              </a:rPr>
              <a:t>32</a:t>
            </a:r>
            <a:r>
              <a:rPr lang="en-US" sz="4800" b="1" dirty="0" smtClean="0">
                <a:solidFill>
                  <a:schemeClr val="tx1"/>
                </a:solidFill>
              </a:rPr>
              <a:t>-, 2</a:t>
            </a:r>
            <a:r>
              <a:rPr lang="ru-RU" sz="4800" b="1" dirty="0" smtClean="0">
                <a:solidFill>
                  <a:schemeClr val="tx1"/>
                </a:solidFill>
              </a:rPr>
              <a:t>33</a:t>
            </a:r>
            <a:r>
              <a:rPr lang="en-US" sz="4800" b="1" dirty="0">
                <a:solidFill>
                  <a:schemeClr val="tx1"/>
                </a:solidFill>
              </a:rPr>
              <a:t>-</a:t>
            </a:r>
            <a:r>
              <a:rPr lang="en-US" sz="4800" b="1" dirty="0" smtClean="0">
                <a:solidFill>
                  <a:schemeClr val="tx1"/>
                </a:solidFill>
              </a:rPr>
              <a:t>, </a:t>
            </a:r>
            <a:r>
              <a:rPr lang="en-US" sz="4800" b="1" dirty="0" smtClean="0">
                <a:solidFill>
                  <a:schemeClr val="tx1"/>
                </a:solidFill>
              </a:rPr>
              <a:t>2</a:t>
            </a:r>
            <a:r>
              <a:rPr lang="ru-RU" sz="4800" b="1" dirty="0" smtClean="0">
                <a:solidFill>
                  <a:schemeClr val="tx1"/>
                </a:solidFill>
              </a:rPr>
              <a:t>34-</a:t>
            </a:r>
            <a:r>
              <a:rPr lang="en-US" sz="4800" b="1" dirty="0" smtClean="0">
                <a:solidFill>
                  <a:schemeClr val="tx1"/>
                </a:solidFill>
              </a:rPr>
              <a:t>, </a:t>
            </a:r>
          </a:p>
          <a:p>
            <a:pPr algn="l"/>
            <a:r>
              <a:rPr lang="en-US" sz="4800" b="1" dirty="0" smtClean="0">
                <a:solidFill>
                  <a:schemeClr val="tx1"/>
                </a:solidFill>
              </a:rPr>
              <a:t>     2</a:t>
            </a:r>
            <a:r>
              <a:rPr lang="ru-RU" sz="4800" b="1" dirty="0" smtClean="0">
                <a:solidFill>
                  <a:schemeClr val="tx1"/>
                </a:solidFill>
              </a:rPr>
              <a:t>35</a:t>
            </a:r>
            <a:r>
              <a:rPr lang="en-US" sz="4800" b="1" dirty="0" smtClean="0">
                <a:solidFill>
                  <a:schemeClr val="tx1"/>
                </a:solidFill>
              </a:rPr>
              <a:t>- </a:t>
            </a:r>
            <a:r>
              <a:rPr lang="en-US" sz="4800" b="1" dirty="0" err="1" smtClean="0">
                <a:solidFill>
                  <a:schemeClr val="tx1"/>
                </a:solidFill>
              </a:rPr>
              <a:t>masalalarni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</a:rPr>
              <a:t>yechish</a:t>
            </a:r>
            <a:r>
              <a:rPr lang="en-US" sz="4800" b="1" dirty="0" smtClean="0">
                <a:solidFill>
                  <a:schemeClr val="tx1"/>
                </a:solidFill>
              </a:rPr>
              <a:t> (</a:t>
            </a:r>
            <a:r>
              <a:rPr lang="ru-RU" sz="4800" b="1" dirty="0" smtClean="0">
                <a:solidFill>
                  <a:schemeClr val="tx1"/>
                </a:solidFill>
              </a:rPr>
              <a:t>42</a:t>
            </a:r>
            <a:r>
              <a:rPr lang="en-US" sz="4800" b="1" dirty="0" smtClean="0">
                <a:solidFill>
                  <a:schemeClr val="tx1"/>
                </a:solidFill>
              </a:rPr>
              <a:t>-bet). 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53375" t="13983" r="4438" b="36994"/>
          <a:stretch/>
        </p:blipFill>
        <p:spPr>
          <a:xfrm>
            <a:off x="3232448" y="3384426"/>
            <a:ext cx="4787900" cy="312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30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0074" y="171426"/>
            <a:ext cx="11621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KASRLARNI UMUMIY MAXRAJI</a:t>
            </a:r>
            <a:endParaRPr lang="ru-RU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8152" y="1368202"/>
            <a:ext cx="1162140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Kasrlarni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maxrajga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keltirish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kasrlarni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ulushlarda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ifodalashdir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2128" y="4608562"/>
            <a:ext cx="966929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kasrlarning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maxraji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kasr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maxrajiga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bo‘linadigan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son,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kasrlar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maxrajlarining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EKUKidir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44216" y="2722984"/>
                <a:ext cx="1468351" cy="1127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va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216" y="2722984"/>
                <a:ext cx="1468351" cy="112755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31819" y="2726896"/>
                <a:ext cx="854401" cy="11236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1819" y="2726896"/>
                <a:ext cx="854401" cy="11236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69717" y="2789116"/>
                <a:ext cx="1468351" cy="1127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va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9717" y="2789116"/>
                <a:ext cx="1468351" cy="112755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912968" y="2775811"/>
                <a:ext cx="668453" cy="1125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2968" y="2775811"/>
                <a:ext cx="668453" cy="112530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692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3304456" y="144066"/>
            <a:ext cx="5800766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7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215- </a:t>
            </a:r>
            <a:r>
              <a:rPr lang="en-US" sz="5172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</a:t>
            </a:r>
            <a:endParaRPr lang="ru-RU" sz="517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4933" y="1224186"/>
            <a:ext cx="12306667" cy="1363973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Kasrlarni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qisqartiring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so‘ngra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maxrajga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keltiring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868583" y="2700297"/>
                <a:ext cx="3069686" cy="1261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1)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9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va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15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583" y="2700297"/>
                <a:ext cx="3069686" cy="126130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5608712" y="4295863"/>
                <a:ext cx="3353418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4)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21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98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va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20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84</m:t>
                          </m:r>
                        </m:den>
                      </m:f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8712" y="4295863"/>
                <a:ext cx="3353418" cy="124880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950549" y="4271074"/>
                <a:ext cx="2785955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3)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va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549" y="4271074"/>
                <a:ext cx="2785955" cy="124880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5608712" y="2614975"/>
                <a:ext cx="2785955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2)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6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va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8712" y="2614975"/>
                <a:ext cx="2785955" cy="124880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Стрелка углом вверх 9"/>
          <p:cNvSpPr/>
          <p:nvPr/>
        </p:nvSpPr>
        <p:spPr>
          <a:xfrm>
            <a:off x="307638" y="242363"/>
            <a:ext cx="374589" cy="299665"/>
          </a:xfrm>
          <a:prstGeom prst="bent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19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3304456" y="144066"/>
            <a:ext cx="5800766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7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517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735068" y="2540658"/>
                <a:ext cx="7736597" cy="1056197"/>
              </a:xfrm>
              <a:prstGeom prst="rect">
                <a:avLst/>
              </a:prstGeom>
              <a:noFill/>
            </p:spPr>
            <p:txBody>
              <a:bodyPr wrap="square" lIns="131582" tIns="65791" rIns="131582" bIns="65791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ea typeface="SimSun-ExtB" panose="02010609060101010101" pitchFamily="49" charset="-122"/>
                    <a:cs typeface="Arial" panose="020B0604020202020204" pitchFamily="34" charset="0"/>
                  </a:rPr>
                  <a:t>     </a:t>
                </a:r>
                <a:r>
                  <a:rPr lang="en-US" sz="4000" dirty="0" err="1" smtClean="0">
                    <a:latin typeface="Arial" panose="020B0604020202020204" pitchFamily="34" charset="0"/>
                    <a:ea typeface="SimSun-ExtB" panose="02010609060101010101" pitchFamily="49" charset="-122"/>
                    <a:cs typeface="Arial" panose="020B0604020202020204" pitchFamily="34" charset="0"/>
                  </a:rPr>
                  <a:t>umumiy</a:t>
                </a:r>
                <a:r>
                  <a:rPr lang="en-US" sz="4000" dirty="0" smtClean="0">
                    <a:latin typeface="Arial" panose="020B0604020202020204" pitchFamily="34" charset="0"/>
                    <a:ea typeface="SimSun-ExtB" panose="02010609060101010101" pitchFamily="49" charset="-122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ea typeface="SimSun-ExtB" panose="02010609060101010101" pitchFamily="49" charset="-122"/>
                    <a:cs typeface="Arial" panose="020B0604020202020204" pitchFamily="34" charset="0"/>
                  </a:rPr>
                  <a:t>maxraj</a:t>
                </a:r>
                <a:r>
                  <a:rPr lang="en-US" sz="4000" dirty="0" smtClean="0">
                    <a:latin typeface="Arial" panose="020B0604020202020204" pitchFamily="34" charset="0"/>
                    <a:ea typeface="SimSun-ExtB" panose="02010609060101010101" pitchFamily="49" charset="-122"/>
                    <a:cs typeface="Arial" panose="020B0604020202020204" pitchFamily="34" charset="0"/>
                  </a:rPr>
                  <a:t> : 4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3=12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ea typeface="SimSun-ExtB" panose="02010609060101010101" pitchFamily="49" charset="-122"/>
                    <a:cs typeface="Arial" panose="020B0604020202020204" pitchFamily="34" charset="0"/>
                  </a:rPr>
                  <a:t>          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068" y="2540658"/>
                <a:ext cx="7736597" cy="1056197"/>
              </a:xfrm>
              <a:prstGeom prst="rect">
                <a:avLst/>
              </a:prstGeom>
              <a:blipFill rotWithShape="0">
                <a:blip r:embed="rId2"/>
                <a:stretch>
                  <a:fillRect b="-115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145690" y="1348002"/>
                <a:ext cx="1823679" cy="11564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690" y="1348002"/>
                <a:ext cx="1823679" cy="115647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единительная линия 12"/>
          <p:cNvCxnSpPr/>
          <p:nvPr/>
        </p:nvCxnSpPr>
        <p:spPr>
          <a:xfrm flipV="1">
            <a:off x="1131468" y="4138210"/>
            <a:ext cx="453058" cy="25432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46761" y="3834244"/>
            <a:ext cx="377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463255" y="5883908"/>
                <a:ext cx="2265044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va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ru-RU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255" y="5883908"/>
                <a:ext cx="2265044" cy="10371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Прямоугольник 18"/>
          <p:cNvSpPr/>
          <p:nvPr/>
        </p:nvSpPr>
        <p:spPr>
          <a:xfrm>
            <a:off x="1467094" y="6048722"/>
            <a:ext cx="18373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4000" dirty="0"/>
          </a:p>
        </p:txBody>
      </p:sp>
      <p:sp>
        <p:nvSpPr>
          <p:cNvPr id="25" name="TextBox 24"/>
          <p:cNvSpPr txBox="1"/>
          <p:nvPr/>
        </p:nvSpPr>
        <p:spPr>
          <a:xfrm>
            <a:off x="1089345" y="3834244"/>
            <a:ext cx="377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176732" y="1259570"/>
                <a:ext cx="2785955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2)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6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va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32" y="1259570"/>
                <a:ext cx="2785955" cy="124880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338139" y="1427551"/>
                <a:ext cx="1943986" cy="11564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139" y="1427551"/>
                <a:ext cx="1943986" cy="115647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862191" y="2543007"/>
                <a:ext cx="2091342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va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191" y="2543007"/>
                <a:ext cx="2091342" cy="124880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40090" y="4225216"/>
                <a:ext cx="1828262" cy="11564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90" y="4225216"/>
                <a:ext cx="1828262" cy="115647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864193" y="4225216"/>
                <a:ext cx="911840" cy="11564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193" y="4225216"/>
                <a:ext cx="911840" cy="115647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Прямая соединительная линия 31"/>
          <p:cNvCxnSpPr/>
          <p:nvPr/>
        </p:nvCxnSpPr>
        <p:spPr>
          <a:xfrm flipV="1">
            <a:off x="5885081" y="4123270"/>
            <a:ext cx="453058" cy="25432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569709" y="4224991"/>
                <a:ext cx="3331681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∙4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∙4</m:t>
                          </m:r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709" y="4224991"/>
                <a:ext cx="3331681" cy="124880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6476459" y="4176514"/>
                <a:ext cx="3113160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3 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∙3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∙3</m:t>
                          </m:r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459" y="4176514"/>
                <a:ext cx="3113160" cy="124880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357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5" grpId="0"/>
      <p:bldP spid="19" grpId="0"/>
      <p:bldP spid="25" grpId="0"/>
      <p:bldP spid="21" grpId="0"/>
      <p:bldP spid="29" grpId="0"/>
      <p:bldP spid="30" grpId="0"/>
      <p:bldP spid="31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3304456" y="144066"/>
            <a:ext cx="5800766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7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517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735068" y="2540658"/>
                <a:ext cx="7736597" cy="1056197"/>
              </a:xfrm>
              <a:prstGeom prst="rect">
                <a:avLst/>
              </a:prstGeom>
              <a:noFill/>
            </p:spPr>
            <p:txBody>
              <a:bodyPr wrap="square" lIns="131582" tIns="65791" rIns="131582" bIns="65791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ea typeface="SimSun-ExtB" panose="02010609060101010101" pitchFamily="49" charset="-122"/>
                    <a:cs typeface="Arial" panose="020B0604020202020204" pitchFamily="34" charset="0"/>
                  </a:rPr>
                  <a:t>     </a:t>
                </a:r>
                <a:r>
                  <a:rPr lang="en-US" sz="4000" dirty="0" err="1" smtClean="0">
                    <a:latin typeface="Arial" panose="020B0604020202020204" pitchFamily="34" charset="0"/>
                    <a:ea typeface="SimSun-ExtB" panose="02010609060101010101" pitchFamily="49" charset="-122"/>
                    <a:cs typeface="Arial" panose="020B0604020202020204" pitchFamily="34" charset="0"/>
                  </a:rPr>
                  <a:t>umumiy</a:t>
                </a:r>
                <a:r>
                  <a:rPr lang="en-US" sz="4000" dirty="0" smtClean="0">
                    <a:latin typeface="Arial" panose="020B0604020202020204" pitchFamily="34" charset="0"/>
                    <a:ea typeface="SimSun-ExtB" panose="02010609060101010101" pitchFamily="49" charset="-122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ea typeface="SimSun-ExtB" panose="02010609060101010101" pitchFamily="49" charset="-122"/>
                    <a:cs typeface="Arial" panose="020B0604020202020204" pitchFamily="34" charset="0"/>
                  </a:rPr>
                  <a:t>maxraj</a:t>
                </a:r>
                <a:r>
                  <a:rPr lang="en-US" sz="4000" dirty="0" smtClean="0">
                    <a:latin typeface="Arial" panose="020B0604020202020204" pitchFamily="34" charset="0"/>
                    <a:ea typeface="SimSun-ExtB" panose="02010609060101010101" pitchFamily="49" charset="-122"/>
                    <a:cs typeface="Arial" panose="020B0604020202020204" pitchFamily="34" charset="0"/>
                  </a:rPr>
                  <a:t> : </a:t>
                </a:r>
                <a:r>
                  <a:rPr lang="en-US" sz="4000" dirty="0">
                    <a:latin typeface="Arial" panose="020B0604020202020204" pitchFamily="34" charset="0"/>
                    <a:ea typeface="SimSun-ExtB" panose="02010609060101010101" pitchFamily="49" charset="-122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ea typeface="SimSun-ExtB" panose="02010609060101010101" pitchFamily="49" charset="-122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3=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ea typeface="SimSun-ExtB" panose="02010609060101010101" pitchFamily="49" charset="-122"/>
                    <a:cs typeface="Arial" panose="020B0604020202020204" pitchFamily="34" charset="0"/>
                  </a:rPr>
                  <a:t>6          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068" y="2540658"/>
                <a:ext cx="7736597" cy="1056197"/>
              </a:xfrm>
              <a:prstGeom prst="rect">
                <a:avLst/>
              </a:prstGeom>
              <a:blipFill rotWithShape="0">
                <a:blip r:embed="rId2"/>
                <a:stretch>
                  <a:fillRect r="-7723" b="-115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145690" y="1348002"/>
                <a:ext cx="1823679" cy="11564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690" y="1348002"/>
                <a:ext cx="1823679" cy="115647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единительная линия 12"/>
          <p:cNvCxnSpPr/>
          <p:nvPr/>
        </p:nvCxnSpPr>
        <p:spPr>
          <a:xfrm flipV="1">
            <a:off x="1131468" y="4138210"/>
            <a:ext cx="453058" cy="25432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46761" y="3834244"/>
            <a:ext cx="377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463255" y="5883908"/>
                <a:ext cx="1755289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va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ru-RU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255" y="5883908"/>
                <a:ext cx="1755289" cy="104073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Прямоугольник 18"/>
          <p:cNvSpPr/>
          <p:nvPr/>
        </p:nvSpPr>
        <p:spPr>
          <a:xfrm>
            <a:off x="1467094" y="6048722"/>
            <a:ext cx="18373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4000" dirty="0"/>
          </a:p>
        </p:txBody>
      </p:sp>
      <p:sp>
        <p:nvSpPr>
          <p:cNvPr id="25" name="TextBox 24"/>
          <p:cNvSpPr txBox="1"/>
          <p:nvPr/>
        </p:nvSpPr>
        <p:spPr>
          <a:xfrm>
            <a:off x="1089345" y="3834244"/>
            <a:ext cx="377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338139" y="1427551"/>
                <a:ext cx="1943986" cy="11564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139" y="1427551"/>
                <a:ext cx="1943986" cy="115647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862191" y="2543007"/>
                <a:ext cx="2091342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va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191" y="2543007"/>
                <a:ext cx="2091342" cy="124880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189090" y="4188771"/>
                <a:ext cx="1180190" cy="11564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090" y="4188771"/>
                <a:ext cx="1180190" cy="115647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984288" y="4176514"/>
                <a:ext cx="1136592" cy="11564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4288" y="4176514"/>
                <a:ext cx="1136592" cy="115647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Прямая соединительная линия 31"/>
          <p:cNvCxnSpPr/>
          <p:nvPr/>
        </p:nvCxnSpPr>
        <p:spPr>
          <a:xfrm flipV="1">
            <a:off x="5885081" y="4123270"/>
            <a:ext cx="453058" cy="25432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357671" y="1213011"/>
                <a:ext cx="2785955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3)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va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71" y="1213011"/>
                <a:ext cx="2785955" cy="124880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150628" y="4124465"/>
                <a:ext cx="2522357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∙3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∙3</m:t>
                          </m:r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628" y="4124465"/>
                <a:ext cx="2522357" cy="124880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6875381" y="4142604"/>
                <a:ext cx="2303836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∙2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∙2</m:t>
                          </m:r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381" y="4142604"/>
                <a:ext cx="2303836" cy="124880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573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9" grpId="0"/>
      <p:bldP spid="25" grpId="0"/>
      <p:bldP spid="21" grpId="0"/>
      <p:bldP spid="29" grpId="0"/>
      <p:bldP spid="30" grpId="0"/>
      <p:bldP spid="31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3304456" y="144066"/>
            <a:ext cx="5800766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7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216- </a:t>
            </a:r>
            <a:r>
              <a:rPr lang="en-US" sz="5172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</a:t>
            </a:r>
            <a:endParaRPr lang="ru-RU" sz="517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4930" y="2186442"/>
            <a:ext cx="12306667" cy="1056197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kasrlarni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maxrajga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keltiring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04970" y="1308586"/>
                <a:ext cx="10004342" cy="11397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970" y="1308586"/>
                <a:ext cx="10004342" cy="113973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/>
          <p:cNvSpPr/>
          <p:nvPr/>
        </p:nvSpPr>
        <p:spPr>
          <a:xfrm>
            <a:off x="494930" y="3070031"/>
            <a:ext cx="20828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40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799490" y="3816474"/>
            <a:ext cx="453058" cy="25432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1975" y="3599303"/>
            <a:ext cx="612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16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08112" y="3991422"/>
                <a:ext cx="4993042" cy="11564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∙16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∙16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48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12" y="3991422"/>
                <a:ext cx="4993042" cy="115647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Прямая соединительная линия 17"/>
          <p:cNvCxnSpPr/>
          <p:nvPr/>
        </p:nvCxnSpPr>
        <p:spPr>
          <a:xfrm flipV="1">
            <a:off x="6256784" y="3816474"/>
            <a:ext cx="453058" cy="25432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007141" y="3521228"/>
            <a:ext cx="612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12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728238" y="3938869"/>
                <a:ext cx="4993042" cy="11564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3 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∙12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∙12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48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238" y="3938869"/>
                <a:ext cx="4993042" cy="115647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Прямая соединительная линия 23"/>
          <p:cNvCxnSpPr/>
          <p:nvPr/>
        </p:nvCxnSpPr>
        <p:spPr>
          <a:xfrm flipV="1">
            <a:off x="640160" y="5578370"/>
            <a:ext cx="453058" cy="25432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98892" y="5279700"/>
            <a:ext cx="486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8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08112" y="5652490"/>
                <a:ext cx="4993042" cy="12095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5 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∙8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∙8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48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12" y="5652490"/>
                <a:ext cx="4993042" cy="120956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032648" y="5622516"/>
                <a:ext cx="3240360" cy="11564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48</m:t>
                          </m:r>
                        </m:den>
                      </m:f>
                    </m:oMath>
                  </m:oMathPara>
                </a14:m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648" y="5622516"/>
                <a:ext cx="3240360" cy="115647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5520790" y="5251370"/>
            <a:ext cx="486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V="1">
            <a:off x="5689296" y="5510722"/>
            <a:ext cx="453058" cy="25432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58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9" grpId="0"/>
      <p:bldP spid="20" grpId="0"/>
      <p:bldP spid="25" grpId="0"/>
      <p:bldP spid="26" grpId="0"/>
      <p:bldP spid="27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3304456" y="144066"/>
            <a:ext cx="5800766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7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216- </a:t>
            </a:r>
            <a:r>
              <a:rPr lang="en-US" sz="5172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</a:t>
            </a:r>
            <a:endParaRPr lang="ru-RU" sz="517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4930" y="2186442"/>
            <a:ext cx="12306667" cy="1056197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kasrlarni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maxrajga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keltiring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04970" y="1308586"/>
                <a:ext cx="10004342" cy="11397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970" y="1308586"/>
                <a:ext cx="10004342" cy="113973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/>
          <p:cNvSpPr/>
          <p:nvPr/>
        </p:nvSpPr>
        <p:spPr>
          <a:xfrm>
            <a:off x="494930" y="3209564"/>
            <a:ext cx="20828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40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799490" y="4333654"/>
            <a:ext cx="453058" cy="25432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98776" y="4042744"/>
            <a:ext cx="612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24352" y="4532212"/>
                <a:ext cx="3456384" cy="11564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44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48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52" y="4532212"/>
                <a:ext cx="3456384" cy="115647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Прямая соединительная линия 17"/>
          <p:cNvCxnSpPr/>
          <p:nvPr/>
        </p:nvCxnSpPr>
        <p:spPr>
          <a:xfrm flipV="1">
            <a:off x="4346187" y="4340868"/>
            <a:ext cx="453058" cy="25432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096544" y="4045622"/>
            <a:ext cx="612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878211" y="4513242"/>
                <a:ext cx="3314677" cy="11564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39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48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211" y="4513242"/>
                <a:ext cx="3314677" cy="115647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Прямая соединительная линия 23"/>
          <p:cNvCxnSpPr/>
          <p:nvPr/>
        </p:nvCxnSpPr>
        <p:spPr>
          <a:xfrm flipV="1">
            <a:off x="7710122" y="4340868"/>
            <a:ext cx="453058" cy="25432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636605" y="4002956"/>
            <a:ext cx="486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192888" y="4460818"/>
                <a:ext cx="3456384" cy="11564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46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48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2888" y="4460818"/>
                <a:ext cx="3456384" cy="115647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102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9" grpId="0"/>
      <p:bldP spid="20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3304456" y="144066"/>
            <a:ext cx="5800766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7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217- </a:t>
            </a:r>
            <a:r>
              <a:rPr lang="en-US" sz="5172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</a:t>
            </a:r>
            <a:endParaRPr lang="ru-RU" sz="517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4930" y="2186442"/>
            <a:ext cx="12306667" cy="1056197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asrlardan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juft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kasrlar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04970" y="1308586"/>
                <a:ext cx="8540800" cy="11397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970" y="1308586"/>
                <a:ext cx="8540800" cy="113973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/>
          <p:cNvSpPr/>
          <p:nvPr/>
        </p:nvSpPr>
        <p:spPr>
          <a:xfrm>
            <a:off x="494930" y="3070031"/>
            <a:ext cx="20828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40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1837049" y="4642272"/>
            <a:ext cx="453058" cy="25432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31451" y="3600450"/>
            <a:ext cx="612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95715" y="3831684"/>
                <a:ext cx="1935726" cy="11564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ru-RU" sz="40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715" y="3831684"/>
                <a:ext cx="1935726" cy="115647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4954273" y="3528872"/>
            <a:ext cx="612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051897" y="3772877"/>
                <a:ext cx="993263" cy="12095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ru-RU" sz="40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897" y="3772877"/>
                <a:ext cx="993263" cy="120956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Прямая соединительная линия 23"/>
          <p:cNvCxnSpPr/>
          <p:nvPr/>
        </p:nvCxnSpPr>
        <p:spPr>
          <a:xfrm flipV="1">
            <a:off x="8177753" y="3683981"/>
            <a:ext cx="453058" cy="25432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036485" y="3385311"/>
            <a:ext cx="486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261870" y="3786763"/>
                <a:ext cx="492095" cy="11564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4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1870" y="3786763"/>
                <a:ext cx="492095" cy="115647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2271550" y="4770370"/>
            <a:ext cx="612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1917309" y="3935246"/>
            <a:ext cx="453058" cy="25432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32737" y="4886282"/>
            <a:ext cx="612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7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5242459" y="4592291"/>
            <a:ext cx="580584" cy="3222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276368" y="3846066"/>
            <a:ext cx="580584" cy="3222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550551" y="5620807"/>
                <a:ext cx="2181687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va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ru-RU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ru-RU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ru-RU" sz="36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551" y="5620807"/>
                <a:ext cx="2181687" cy="104073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Прямоугольник 28"/>
          <p:cNvSpPr/>
          <p:nvPr/>
        </p:nvSpPr>
        <p:spPr>
          <a:xfrm>
            <a:off x="554390" y="5785621"/>
            <a:ext cx="18373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630994" y="5616674"/>
                <a:ext cx="2010166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va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ru-RU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994" y="5616674"/>
                <a:ext cx="2010166" cy="104073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090192" y="5616674"/>
                <a:ext cx="2181687" cy="10520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va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ru-RU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0192" y="5616674"/>
                <a:ext cx="2181687" cy="105201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313122" y="3843385"/>
                <a:ext cx="1412887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2 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122" y="3843385"/>
                <a:ext cx="1412887" cy="124880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846176" y="3684170"/>
                <a:ext cx="1440138" cy="12590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ru-R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176" y="3684170"/>
                <a:ext cx="1440138" cy="125906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8576438" y="3719900"/>
                <a:ext cx="1393137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i="1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ru-RU" sz="4000" i="1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6438" y="3719900"/>
                <a:ext cx="1393137" cy="124880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726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9" grpId="0"/>
      <p:bldP spid="20" grpId="0"/>
      <p:bldP spid="25" grpId="0"/>
      <p:bldP spid="26" grpId="0"/>
      <p:bldP spid="17" grpId="0"/>
      <p:bldP spid="22" grpId="0"/>
      <p:bldP spid="28" grpId="0"/>
      <p:bldP spid="29" grpId="0"/>
      <p:bldP spid="30" grpId="0"/>
      <p:bldP spid="31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3304456" y="144066"/>
            <a:ext cx="5800766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7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21</a:t>
            </a:r>
            <a:r>
              <a:rPr lang="ru-RU" sz="517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517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5172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</a:t>
            </a:r>
            <a:endParaRPr lang="ru-RU" sz="517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4933" y="1224186"/>
            <a:ext cx="12306667" cy="1363973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Kasrlarni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qisqartiringki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juftlikdagi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kasrlarning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maxrajlari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bo‘lsin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868583" y="2700297"/>
                <a:ext cx="3069686" cy="12996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1)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va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num>
                        <m:den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583" y="2700297"/>
                <a:ext cx="3069686" cy="129965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5608712" y="4295863"/>
                <a:ext cx="3353418" cy="1261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4)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num>
                        <m:den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</m:t>
                          </m:r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va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15</m:t>
                          </m:r>
                        </m:num>
                        <m:den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8712" y="4295863"/>
                <a:ext cx="3353418" cy="12613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935243" y="4340226"/>
                <a:ext cx="3353419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3)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num>
                        <m:den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</m:t>
                          </m:r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va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243" y="4340226"/>
                <a:ext cx="3353419" cy="124880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5608712" y="2647694"/>
                <a:ext cx="3069686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2)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va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32</m:t>
                          </m:r>
                        </m:den>
                      </m:f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8712" y="2647694"/>
                <a:ext cx="3069686" cy="124880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874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6824</TotalTime>
  <Words>327</Words>
  <Application>Microsoft Office PowerPoint</Application>
  <PresentationFormat>Произвольный</PresentationFormat>
  <Paragraphs>153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SimSun-ExtB</vt:lpstr>
      <vt:lpstr>Arial</vt:lpstr>
      <vt:lpstr>Calibri</vt:lpstr>
      <vt:lpstr>Cambria Math</vt:lpstr>
      <vt:lpstr>Office Theme</vt:lpstr>
      <vt:lpstr>MATEMATIKA</vt:lpstr>
      <vt:lpstr>Презентация PowerPoint</vt:lpstr>
      <vt:lpstr>215- masala</vt:lpstr>
      <vt:lpstr>YECHISH</vt:lpstr>
      <vt:lpstr>YECHISH</vt:lpstr>
      <vt:lpstr>216- masala</vt:lpstr>
      <vt:lpstr>216- masala</vt:lpstr>
      <vt:lpstr>217- masala</vt:lpstr>
      <vt:lpstr>218- masala</vt:lpstr>
      <vt:lpstr>YECHISH</vt:lpstr>
      <vt:lpstr>222- masala</vt:lpstr>
      <vt:lpstr>YECHISH</vt:lpstr>
      <vt:lpstr>YECHISH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Пользователь</cp:lastModifiedBy>
  <cp:revision>416</cp:revision>
  <dcterms:created xsi:type="dcterms:W3CDTF">2020-04-09T07:32:19Z</dcterms:created>
  <dcterms:modified xsi:type="dcterms:W3CDTF">2020-10-09T07:54:29Z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