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84" r:id="rId2"/>
    <p:sldId id="366" r:id="rId3"/>
    <p:sldId id="372" r:id="rId4"/>
    <p:sldId id="357" r:id="rId5"/>
    <p:sldId id="375" r:id="rId6"/>
    <p:sldId id="373" r:id="rId7"/>
    <p:sldId id="376" r:id="rId8"/>
    <p:sldId id="358" r:id="rId9"/>
    <p:sldId id="377" r:id="rId10"/>
    <p:sldId id="370" r:id="rId11"/>
    <p:sldId id="362" r:id="rId12"/>
    <p:sldId id="378" r:id="rId13"/>
    <p:sldId id="317" r:id="rId14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3" autoAdjust="0"/>
    <p:restoredTop sz="91316" autoAdjust="0"/>
  </p:normalViewPr>
  <p:slideViewPr>
    <p:cSldViewPr>
      <p:cViewPr varScale="1">
        <p:scale>
          <a:sx n="62" d="100"/>
          <a:sy n="62" d="100"/>
        </p:scale>
        <p:origin x="640" y="56"/>
      </p:cViewPr>
      <p:guideLst>
        <p:guide orient="horz" pos="2880"/>
        <p:guide pos="2327"/>
        <p:guide orient="horz" pos="6391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40D9A4-C2EF-4B1B-8DB5-85EC06DD3650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4AC081-F56F-466E-9CDC-774CD65951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295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AC081-F56F-466E-9CDC-774CD659513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045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10/7/2020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10/7/2020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707" y="238364"/>
            <a:ext cx="10467975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68938" y="1678545"/>
            <a:ext cx="5062855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645151" y="1678545"/>
            <a:ext cx="5065078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59A22-F514-4D5A-8495-8ED58DC7B7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10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7912" y="0"/>
            <a:ext cx="12788910" cy="202861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98066" y="270311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199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1589763" y="2752526"/>
            <a:ext cx="7687987" cy="1693313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marL="40888" algn="ctr">
              <a:spcBef>
                <a:spcPts val="245"/>
              </a:spcBef>
            </a:pPr>
            <a:r>
              <a:rPr sz="5400" b="1" dirty="0" smtClean="0">
                <a:solidFill>
                  <a:schemeClr val="tx2"/>
                </a:solidFill>
                <a:latin typeface="Arial"/>
                <a:cs typeface="Arial"/>
              </a:rPr>
              <a:t>M</a:t>
            </a:r>
            <a:r>
              <a:rPr lang="en-US" sz="5400" b="1" dirty="0">
                <a:solidFill>
                  <a:schemeClr val="tx2"/>
                </a:solidFill>
                <a:latin typeface="Arial"/>
                <a:cs typeface="Arial"/>
              </a:rPr>
              <a:t>AVZU</a:t>
            </a:r>
            <a:r>
              <a:rPr sz="5400" b="1" dirty="0">
                <a:solidFill>
                  <a:schemeClr val="tx2"/>
                </a:solidFill>
                <a:latin typeface="Arial"/>
                <a:cs typeface="Arial"/>
              </a:rPr>
              <a:t>:</a:t>
            </a:r>
            <a:r>
              <a:rPr lang="en-US" sz="5400" b="1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US" sz="5400" b="1" dirty="0" smtClean="0">
                <a:solidFill>
                  <a:schemeClr val="tx2"/>
                </a:solidFill>
                <a:latin typeface="Arial"/>
                <a:cs typeface="Arial"/>
              </a:rPr>
              <a:t>MASALALAR YECHISH</a:t>
            </a:r>
            <a:endParaRPr lang="en-US" sz="8800" dirty="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95035" y="454530"/>
            <a:ext cx="11069728" cy="876938"/>
            <a:chOff x="439458" y="322808"/>
            <a:chExt cx="4985770" cy="394970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5" y="339820"/>
              <a:ext cx="838783" cy="29856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9525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r>
                <a:rPr lang="en-US" sz="4440" b="1" dirty="0">
                  <a:latin typeface="Arial" panose="020B0604020202020204" pitchFamily="34" charset="0"/>
                  <a:cs typeface="Arial" panose="020B0604020202020204" pitchFamily="34" charset="0"/>
                </a:rPr>
                <a:t>6-</a:t>
              </a:r>
              <a:r>
                <a:rPr lang="ru-RU" sz="444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4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sinf</a:t>
              </a:r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object 11"/>
          <p:cNvSpPr/>
          <p:nvPr/>
        </p:nvSpPr>
        <p:spPr>
          <a:xfrm>
            <a:off x="9484237" y="2752526"/>
            <a:ext cx="2580526" cy="23781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9" name="object 5"/>
          <p:cNvSpPr/>
          <p:nvPr/>
        </p:nvSpPr>
        <p:spPr>
          <a:xfrm>
            <a:off x="612961" y="2364543"/>
            <a:ext cx="764148" cy="169560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8659"/>
          </a:p>
        </p:txBody>
      </p:sp>
      <p:sp>
        <p:nvSpPr>
          <p:cNvPr id="13" name="object 5"/>
          <p:cNvSpPr/>
          <p:nvPr/>
        </p:nvSpPr>
        <p:spPr>
          <a:xfrm>
            <a:off x="612961" y="4394423"/>
            <a:ext cx="764148" cy="168476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8659"/>
          </a:p>
        </p:txBody>
      </p:sp>
    </p:spTree>
    <p:extLst>
      <p:ext uri="{BB962C8B-B14F-4D97-AF65-F5344CB8AC3E}">
        <p14:creationId xmlns:p14="http://schemas.microsoft.com/office/powerpoint/2010/main" val="414884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198- </a:t>
            </a:r>
            <a:r>
              <a:rPr lang="en-US" sz="5172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4066" y="1225758"/>
            <a:ext cx="12306667" cy="748420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Ifodaning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son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qiymatini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toping:</a:t>
            </a:r>
            <a:endParaRPr lang="en-US" sz="4400" dirty="0" smtClean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1098007" y="2107033"/>
                <a:ext cx="2252540" cy="11294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 panose="02040503050406030204" pitchFamily="18" charset="0"/>
                          <a:cs typeface="Arial" pitchFamily="34" charset="0"/>
                        </a:rPr>
                        <m:t>1) </m:t>
                      </m:r>
                      <m:f>
                        <m:fPr>
                          <m:ctrlPr>
                            <a:rPr lang="en-US" sz="360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8+12</m:t>
                          </m:r>
                        </m:num>
                        <m:den>
                          <m:r>
                            <a:rPr lang="en-US" sz="3600" b="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24</m:t>
                          </m:r>
                        </m:den>
                      </m:f>
                    </m:oMath>
                  </m:oMathPara>
                </a14:m>
                <a:endParaRPr lang="en-US" sz="48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8007" y="2107033"/>
                <a:ext cx="2252540" cy="1129476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Прямоугольник 11"/>
          <p:cNvSpPr/>
          <p:nvPr/>
        </p:nvSpPr>
        <p:spPr>
          <a:xfrm>
            <a:off x="277958" y="3663341"/>
            <a:ext cx="22931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911384" y="5195738"/>
                <a:ext cx="3809056" cy="12850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400" dirty="0" smtClean="0">
                    <a:cs typeface="Arial" pitchFamily="34" charset="0"/>
                  </a:rPr>
                  <a:t>2)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51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84−16</m:t>
                        </m:r>
                      </m:den>
                    </m:f>
                  </m:oMath>
                </a14:m>
                <a:r>
                  <a:rPr lang="en-US" sz="5400" dirty="0" smtClean="0">
                    <a:latin typeface="Arial" pitchFamily="34" charset="0"/>
                    <a:cs typeface="Arial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51</m:t>
                        </m:r>
                      </m:num>
                      <m:den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68</m:t>
                        </m:r>
                      </m:den>
                    </m:f>
                  </m:oMath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384" y="5195738"/>
                <a:ext cx="3809056" cy="1285032"/>
              </a:xfrm>
              <a:prstGeom prst="rect">
                <a:avLst/>
              </a:prstGeom>
              <a:blipFill rotWithShape="0">
                <a:blip r:embed="rId3"/>
                <a:stretch>
                  <a:fillRect l="-6571" t="-474" b="-127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3088432" y="3617506"/>
                <a:ext cx="4088644" cy="12674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1)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8+12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24</m:t>
                        </m:r>
                      </m:den>
                    </m:f>
                  </m:oMath>
                </a14:m>
                <a:r>
                  <a:rPr lang="en-US" sz="5400" dirty="0" smtClean="0">
                    <a:latin typeface="Arial" pitchFamily="34" charset="0"/>
                    <a:cs typeface="Arial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20</m:t>
                        </m:r>
                      </m:num>
                      <m:den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24</m:t>
                        </m:r>
                      </m:den>
                    </m:f>
                  </m:oMath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8432" y="3617506"/>
                <a:ext cx="4088644" cy="1267463"/>
              </a:xfrm>
              <a:prstGeom prst="rect">
                <a:avLst/>
              </a:prstGeom>
              <a:blipFill rotWithShape="0">
                <a:blip r:embed="rId4"/>
                <a:stretch>
                  <a:fillRect l="-5373" t="-1442" b="-134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4596389" y="5213307"/>
                <a:ext cx="1072730" cy="12674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5400" dirty="0" smtClean="0"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num>
                      <m:den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den>
                    </m:f>
                  </m:oMath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6389" y="5213307"/>
                <a:ext cx="1072730" cy="1267463"/>
              </a:xfrm>
              <a:prstGeom prst="rect">
                <a:avLst/>
              </a:prstGeom>
              <a:blipFill rotWithShape="0">
                <a:blip r:embed="rId5"/>
                <a:stretch>
                  <a:fillRect l="-30114" t="-1442" r="-2273" b="-134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4528592" y="2146471"/>
                <a:ext cx="2507417" cy="11443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 smtClean="0">
                          <a:latin typeface="Cambria Math" panose="02040503050406030204" pitchFamily="18" charset="0"/>
                          <a:cs typeface="Arial" pitchFamily="34" charset="0"/>
                        </a:rPr>
                        <m:t>2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cs typeface="Arial" pitchFamily="34" charset="0"/>
                        </a:rPr>
                        <m:t>) </m:t>
                      </m:r>
                      <m:f>
                        <m:fPr>
                          <m:ctrlPr>
                            <a:rPr lang="en-US" sz="360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51</m:t>
                          </m:r>
                        </m:num>
                        <m:den>
                          <m:r>
                            <a:rPr lang="en-US" sz="3600" b="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84−16</m:t>
                          </m:r>
                        </m:den>
                      </m:f>
                    </m:oMath>
                  </m:oMathPara>
                </a14:m>
                <a:endParaRPr lang="en-US" sz="48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8592" y="2146471"/>
                <a:ext cx="2507417" cy="1144352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7959177" y="2074829"/>
                <a:ext cx="2942729" cy="12716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smtClean="0">
                          <a:latin typeface="Cambria Math" panose="02040503050406030204" pitchFamily="18" charset="0"/>
                          <a:cs typeface="Arial" pitchFamily="34" charset="0"/>
                        </a:rPr>
                        <m:t>3) </m:t>
                      </m:r>
                      <m:f>
                        <m:fPr>
                          <m:ctrlPr>
                            <a:rPr lang="en-US" sz="4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45 −15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  <m:r>
                            <m:rPr>
                              <m:nor/>
                            </m:rPr>
                            <a:rPr lang="en-US" sz="36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•</m:t>
                          </m:r>
                          <m:r>
                            <a:rPr lang="en-US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13+6</m:t>
                          </m:r>
                        </m:den>
                      </m:f>
                    </m:oMath>
                  </m:oMathPara>
                </a14:m>
                <a:endParaRPr lang="en-US" sz="4800" dirty="0">
                  <a:latin typeface="Cambria Math" panose="02040503050406030204" pitchFamily="18" charset="0"/>
                  <a:ea typeface="Cambria Math" panose="02040503050406030204" pitchFamily="18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59177" y="2074829"/>
                <a:ext cx="2942729" cy="1271630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6886447" y="3600450"/>
                <a:ext cx="1072730" cy="128451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5400" dirty="0" smtClean="0"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num>
                      <m:den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6</m:t>
                        </m:r>
                      </m:den>
                    </m:f>
                  </m:oMath>
                </a14:m>
                <a:endParaRPr lang="ru-RU" sz="48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6447" y="3600450"/>
                <a:ext cx="1072730" cy="1284519"/>
              </a:xfrm>
              <a:prstGeom prst="rect">
                <a:avLst/>
              </a:prstGeom>
              <a:blipFill rotWithShape="0">
                <a:blip r:embed="rId8"/>
                <a:stretch>
                  <a:fillRect l="-30682" t="-476" r="-2273"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Стрелка углом вверх 4"/>
          <p:cNvSpPr/>
          <p:nvPr/>
        </p:nvSpPr>
        <p:spPr>
          <a:xfrm>
            <a:off x="277958" y="253996"/>
            <a:ext cx="290194" cy="288032"/>
          </a:xfrm>
          <a:prstGeom prst="bentUp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1189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/>
      <p:bldP spid="16" grpId="0"/>
      <p:bldP spid="17" grpId="0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200- </a:t>
            </a:r>
            <a:r>
              <a:rPr lang="en-US" sz="5172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8112" y="1166960"/>
            <a:ext cx="12451437" cy="1794860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Bo‘linuvchi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bo‘luvchidan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6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marta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katta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bo‘luvchi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esa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bo‘linmadan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6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marta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katta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Bo‘linuvchi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bo‘luvchi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bo‘linma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nimaga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?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78973" y="3206600"/>
            <a:ext cx="20828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3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2243541" y="4295635"/>
                <a:ext cx="10541404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,   masala </a:t>
                </a:r>
                <a:r>
                  <a:rPr lang="en-US" sz="3600" dirty="0" err="1" smtClean="0">
                    <a:latin typeface="Arial" pitchFamily="34" charset="0"/>
                    <a:cs typeface="Arial" pitchFamily="34" charset="0"/>
                  </a:rPr>
                  <a:t>shartiga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 smtClean="0">
                    <a:latin typeface="Arial" pitchFamily="34" charset="0"/>
                    <a:cs typeface="Arial" pitchFamily="34" charset="0"/>
                  </a:rPr>
                  <a:t>ko‘ra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3600" dirty="0" err="1" smtClean="0">
                    <a:latin typeface="Arial" pitchFamily="34" charset="0"/>
                    <a:cs typeface="Arial" pitchFamily="34" charset="0"/>
                  </a:rPr>
                  <a:t>bo‘luvchi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  a = 6</a:t>
                </a:r>
                <a14:m>
                  <m:oMath xmlns:m="http://schemas.openxmlformats.org/officeDocument/2006/math">
                    <m:r>
                      <a:rPr lang="en-US" sz="36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36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•</m:t>
                    </m:r>
                    <m:r>
                      <m:rPr>
                        <m:nor/>
                      </m:rPr>
                      <a:rPr lang="en-US" sz="3600" b="0" i="0" dirty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6 = 36</m:t>
                    </m:r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3541" y="4295635"/>
                <a:ext cx="10541404" cy="646331"/>
              </a:xfrm>
              <a:prstGeom prst="rect">
                <a:avLst/>
              </a:prstGeom>
              <a:blipFill rotWithShape="0">
                <a:blip r:embed="rId2"/>
                <a:stretch>
                  <a:fillRect l="-1735" t="-16981" b="-330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534952" y="4074352"/>
                <a:ext cx="1400833" cy="127265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6</m:t>
                        </m:r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𝑎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𝑎</m:t>
                        </m:r>
                      </m:den>
                    </m:f>
                  </m:oMath>
                </a14:m>
                <a:r>
                  <a:rPr lang="en-US" sz="5400" dirty="0" smtClean="0">
                    <a:latin typeface="Arial" pitchFamily="34" charset="0"/>
                    <a:cs typeface="Arial" pitchFamily="34" charset="0"/>
                  </a:rPr>
                  <a:t> =</a:t>
                </a:r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4952" y="4074352"/>
                <a:ext cx="1400833" cy="1272656"/>
              </a:xfrm>
              <a:prstGeom prst="rect">
                <a:avLst/>
              </a:prstGeom>
              <a:blipFill rotWithShape="0">
                <a:blip r:embed="rId3"/>
                <a:stretch>
                  <a:fillRect t="-1435" r="-22174" b="-129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2886818" y="5214604"/>
                <a:ext cx="7344816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600" dirty="0" err="1" smtClean="0">
                    <a:latin typeface="Arial" pitchFamily="34" charset="0"/>
                    <a:cs typeface="Arial" pitchFamily="34" charset="0"/>
                  </a:rPr>
                  <a:t>Bo‘linuvchi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   6a = 6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36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•</m:t>
                    </m:r>
                  </m:oMath>
                </a14:m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36 = 216 </a:t>
                </a:r>
                <a:endParaRPr lang="ru-RU" sz="3600" dirty="0"/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6818" y="5214604"/>
                <a:ext cx="7344816" cy="646331"/>
              </a:xfrm>
              <a:prstGeom prst="rect">
                <a:avLst/>
              </a:prstGeom>
              <a:blipFill rotWithShape="0">
                <a:blip r:embed="rId4"/>
                <a:stretch>
                  <a:fillRect l="-2575" t="-16038" b="-330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1876154" y="4299612"/>
                <a:ext cx="583813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6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6154" y="4299612"/>
                <a:ext cx="583813" cy="707886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2169880" y="3012966"/>
            <a:ext cx="12451437" cy="686865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Bo‘luvchini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 a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desak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,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bo‘linuvchi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6a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209310" y="6100384"/>
            <a:ext cx="469070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216,  36,  6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4281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6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96144" y="1224186"/>
            <a:ext cx="120764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qisqartiring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9800" y="3289618"/>
            <a:ext cx="20828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3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5431589" y="1275242"/>
                <a:ext cx="2886496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8∙9∙3</m:t>
                          </m:r>
                          <m:r>
                            <a:rPr lang="en-US" sz="4000" b="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0</m:t>
                          </m:r>
                        </m:num>
                        <m:den>
                          <m:r>
                            <a:rPr lang="en-US" sz="4000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18∙27∙10</m:t>
                          </m:r>
                        </m:den>
                      </m:f>
                    </m:oMath>
                  </m:oMathPara>
                </a14:m>
                <a:endParaRPr lang="en-US" sz="2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1589" y="1275242"/>
                <a:ext cx="2886496" cy="1248803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Прямоугольник 14"/>
          <p:cNvSpPr/>
          <p:nvPr/>
        </p:nvSpPr>
        <p:spPr>
          <a:xfrm>
            <a:off x="1288998" y="5823034"/>
            <a:ext cx="180049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3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2545093" y="3247378"/>
                <a:ext cx="2886496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8∙9∙3</m:t>
                          </m:r>
                          <m:r>
                            <a:rPr lang="en-US" sz="4000" b="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0</m:t>
                          </m:r>
                        </m:num>
                        <m:den>
                          <m:r>
                            <a:rPr lang="en-US" sz="4000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18∙27∙10</m:t>
                          </m:r>
                        </m:den>
                      </m:f>
                    </m:oMath>
                  </m:oMathPara>
                </a14:m>
                <a:endParaRPr lang="en-US" sz="2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5093" y="3247378"/>
                <a:ext cx="2886496" cy="124880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Прямая соединительная линия 9"/>
          <p:cNvCxnSpPr/>
          <p:nvPr/>
        </p:nvCxnSpPr>
        <p:spPr>
          <a:xfrm flipV="1">
            <a:off x="4384576" y="3336668"/>
            <a:ext cx="706042" cy="385171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V="1">
            <a:off x="2800400" y="4070936"/>
            <a:ext cx="647785" cy="39361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4665087" y="2593165"/>
            <a:ext cx="58051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1</a:t>
            </a:r>
            <a:endParaRPr lang="ru-RU" sz="28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3153072" y="4413472"/>
            <a:ext cx="3674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/>
              <a:t>3</a:t>
            </a:r>
            <a:endParaRPr lang="ru-RU" sz="2800" dirty="0"/>
          </a:p>
        </p:txBody>
      </p:sp>
      <p:sp>
        <p:nvSpPr>
          <p:cNvPr id="18" name="Прямоугольник 17"/>
          <p:cNvSpPr/>
          <p:nvPr/>
        </p:nvSpPr>
        <p:spPr>
          <a:xfrm flipH="1">
            <a:off x="4422099" y="2876436"/>
            <a:ext cx="53324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5</a:t>
            </a:r>
            <a:endParaRPr lang="ru-RU" sz="2800" dirty="0"/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 flipV="1">
            <a:off x="2945461" y="3327963"/>
            <a:ext cx="706042" cy="385171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V="1">
            <a:off x="4717801" y="4075155"/>
            <a:ext cx="706042" cy="385171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V="1">
            <a:off x="3741990" y="4075154"/>
            <a:ext cx="706042" cy="385171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V="1">
            <a:off x="3543578" y="3330856"/>
            <a:ext cx="706042" cy="385171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2836991" y="2944122"/>
            <a:ext cx="58051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Arial" pitchFamily="34" charset="0"/>
                <a:cs typeface="Arial" pitchFamily="34" charset="0"/>
              </a:rPr>
              <a:t>4</a:t>
            </a:r>
            <a:endParaRPr lang="ru-RU" sz="28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3669107" y="2876436"/>
            <a:ext cx="58051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1</a:t>
            </a:r>
            <a:endParaRPr lang="ru-RU" sz="280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4913149" y="4478704"/>
            <a:ext cx="58051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5</a:t>
            </a:r>
            <a:endParaRPr lang="ru-RU" sz="28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3804063" y="4464578"/>
            <a:ext cx="58051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Arial" pitchFamily="34" charset="0"/>
                <a:cs typeface="Arial" pitchFamily="34" charset="0"/>
              </a:rPr>
              <a:t>3</a:t>
            </a:r>
            <a:endParaRPr lang="ru-RU" sz="28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5133586" y="4885286"/>
            <a:ext cx="58051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1</a:t>
            </a:r>
            <a:endParaRPr lang="ru-RU" sz="2800" dirty="0"/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 flipV="1">
            <a:off x="4448032" y="2999351"/>
            <a:ext cx="396235" cy="229649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4935468" y="4602883"/>
            <a:ext cx="396235" cy="229649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/>
              <p:cNvSpPr/>
              <p:nvPr/>
            </p:nvSpPr>
            <p:spPr>
              <a:xfrm>
                <a:off x="5500754" y="3266585"/>
                <a:ext cx="1248868" cy="124649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smtClean="0">
                          <a:latin typeface="Cambria Math" panose="02040503050406030204" pitchFamily="18" charset="0"/>
                          <a:cs typeface="Arial" pitchFamily="34" charset="0"/>
                        </a:rPr>
                        <m:t>= </m:t>
                      </m:r>
                      <m:f>
                        <m:fPr>
                          <m:ctrlPr>
                            <a:rPr lang="en-US" sz="400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9</m:t>
                          </m:r>
                        </m:den>
                      </m:f>
                    </m:oMath>
                  </m:oMathPara>
                </a14:m>
                <a:endParaRPr lang="en-US" sz="2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0" name="Прямоугольник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0754" y="3266585"/>
                <a:ext cx="1248868" cy="124649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30"/>
              <p:cNvSpPr/>
              <p:nvPr/>
            </p:nvSpPr>
            <p:spPr>
              <a:xfrm>
                <a:off x="3031243" y="5485949"/>
                <a:ext cx="611065" cy="124649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9</m:t>
                          </m:r>
                        </m:den>
                      </m:f>
                    </m:oMath>
                  </m:oMathPara>
                </a14:m>
                <a:endParaRPr lang="en-US" sz="2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1" name="Прямоугольник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1243" y="5485949"/>
                <a:ext cx="611065" cy="1246495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42382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5" grpId="0"/>
      <p:bldP spid="9" grpId="0"/>
      <p:bldP spid="12" grpId="0"/>
      <p:bldP spid="16" grpId="0"/>
      <p:bldP spid="18" grpId="0"/>
      <p:bldP spid="23" grpId="0"/>
      <p:bldP spid="24" grpId="0"/>
      <p:bldP spid="25" grpId="0"/>
      <p:bldP spid="26" grpId="0"/>
      <p:bldP spid="27" grpId="0"/>
      <p:bldP spid="30" grpId="0"/>
      <p:bldP spid="3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80120" y="288082"/>
            <a:ext cx="12498064" cy="720080"/>
          </a:xfrm>
        </p:spPr>
        <p:txBody>
          <a:bodyPr/>
          <a:lstStyle/>
          <a:p>
            <a:pPr algn="ctr"/>
            <a:r>
              <a:rPr lang="en-US" sz="3879" b="1" dirty="0"/>
              <a:t>MUSTAQIL  BAJARISH  UCHUN  TOPSHIRIQLAR:</a:t>
            </a:r>
            <a:endParaRPr lang="ru-RU" sz="3879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80120" y="1529638"/>
            <a:ext cx="12043052" cy="1477328"/>
          </a:xfrm>
        </p:spPr>
        <p:txBody>
          <a:bodyPr/>
          <a:lstStyle/>
          <a:p>
            <a:pPr algn="l"/>
            <a:r>
              <a:rPr lang="en-US" sz="4800" b="1" dirty="0">
                <a:solidFill>
                  <a:schemeClr val="tx1"/>
                </a:solidFill>
              </a:rPr>
              <a:t>    </a:t>
            </a:r>
            <a:r>
              <a:rPr lang="en-US" sz="4800" b="1" dirty="0" smtClean="0">
                <a:solidFill>
                  <a:schemeClr val="tx1"/>
                </a:solidFill>
              </a:rPr>
              <a:t>     </a:t>
            </a:r>
            <a:r>
              <a:rPr lang="en-US" sz="4800" b="1" dirty="0" err="1" smtClean="0">
                <a:solidFill>
                  <a:schemeClr val="tx1"/>
                </a:solidFill>
              </a:rPr>
              <a:t>Darslikdagi</a:t>
            </a:r>
            <a:r>
              <a:rPr lang="en-US" sz="4800" b="1" dirty="0" smtClean="0">
                <a:solidFill>
                  <a:schemeClr val="tx1"/>
                </a:solidFill>
              </a:rPr>
              <a:t> 206-, 207,- 208</a:t>
            </a:r>
            <a:r>
              <a:rPr lang="ru-RU" sz="4800" b="1" dirty="0" smtClean="0">
                <a:solidFill>
                  <a:schemeClr val="tx1"/>
                </a:solidFill>
              </a:rPr>
              <a:t>-</a:t>
            </a:r>
            <a:r>
              <a:rPr lang="en-US" sz="4800" b="1" dirty="0" smtClean="0">
                <a:solidFill>
                  <a:schemeClr val="tx1"/>
                </a:solidFill>
              </a:rPr>
              <a:t>, </a:t>
            </a:r>
          </a:p>
          <a:p>
            <a:pPr algn="l"/>
            <a:r>
              <a:rPr lang="en-US" sz="4800" b="1" dirty="0" smtClean="0">
                <a:solidFill>
                  <a:schemeClr val="tx1"/>
                </a:solidFill>
              </a:rPr>
              <a:t>     209- </a:t>
            </a:r>
            <a:r>
              <a:rPr lang="en-US" sz="4800" b="1" dirty="0" err="1" smtClean="0">
                <a:solidFill>
                  <a:schemeClr val="tx1"/>
                </a:solidFill>
              </a:rPr>
              <a:t>masalalarni</a:t>
            </a:r>
            <a:r>
              <a:rPr lang="en-US" sz="4800" b="1" dirty="0" smtClean="0">
                <a:solidFill>
                  <a:schemeClr val="tx1"/>
                </a:solidFill>
              </a:rPr>
              <a:t> </a:t>
            </a:r>
            <a:r>
              <a:rPr lang="en-US" sz="4800" b="1" dirty="0" err="1" smtClean="0">
                <a:solidFill>
                  <a:schemeClr val="tx1"/>
                </a:solidFill>
              </a:rPr>
              <a:t>yechish</a:t>
            </a:r>
            <a:r>
              <a:rPr lang="en-US" sz="4800" b="1" dirty="0" smtClean="0">
                <a:solidFill>
                  <a:schemeClr val="tx1"/>
                </a:solidFill>
              </a:rPr>
              <a:t> (38-bet). </a:t>
            </a:r>
            <a:endParaRPr lang="ru-RU" sz="4800" b="1" dirty="0">
              <a:solidFill>
                <a:schemeClr val="tx1"/>
              </a:solidFill>
            </a:endParaRPr>
          </a:p>
        </p:txBody>
      </p:sp>
      <p:pic>
        <p:nvPicPr>
          <p:cNvPr id="5" name="Picture 4" descr="https://i.pinimg.com/736x/88/a1/62/88a162227e686039384b2d0ebd5264eb--software-testing-clipar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24536" y="3168402"/>
            <a:ext cx="3002099" cy="33861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27307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Прямоугольник 40"/>
          <p:cNvSpPr/>
          <p:nvPr/>
        </p:nvSpPr>
        <p:spPr>
          <a:xfrm>
            <a:off x="208112" y="1273813"/>
            <a:ext cx="13051333" cy="1175906"/>
          </a:xfrm>
          <a:prstGeom prst="rect">
            <a:avLst/>
          </a:prstGeom>
        </p:spPr>
        <p:txBody>
          <a:bodyPr wrap="square" lIns="122118" tIns="61059" rIns="122118" bIns="61059">
            <a:spAutoFit/>
          </a:bodyPr>
          <a:lstStyle/>
          <a:p>
            <a:pPr indent="265113">
              <a:lnSpc>
                <a:spcPct val="90000"/>
              </a:lnSpc>
            </a:pPr>
            <a:r>
              <a:rPr lang="en-US" sz="3800" dirty="0" err="1" smtClean="0">
                <a:latin typeface="Arial" pitchFamily="34" charset="0"/>
                <a:cs typeface="Arial" pitchFamily="34" charset="0"/>
              </a:rPr>
              <a:t>Kasrni</a:t>
            </a:r>
            <a:r>
              <a:rPr lang="en-US" sz="3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 smtClean="0">
                <a:latin typeface="Arial" pitchFamily="34" charset="0"/>
                <a:cs typeface="Arial" pitchFamily="34" charset="0"/>
              </a:rPr>
              <a:t>surat</a:t>
            </a:r>
            <a:r>
              <a:rPr lang="en-US" sz="3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3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 smtClean="0">
                <a:latin typeface="Arial" pitchFamily="34" charset="0"/>
                <a:cs typeface="Arial" pitchFamily="34" charset="0"/>
              </a:rPr>
              <a:t>maxrajini</a:t>
            </a:r>
            <a:r>
              <a:rPr lang="en-US" sz="3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 smtClean="0">
                <a:latin typeface="Arial" pitchFamily="34" charset="0"/>
                <a:cs typeface="Arial" pitchFamily="34" charset="0"/>
              </a:rPr>
              <a:t>ularning</a:t>
            </a:r>
            <a:r>
              <a:rPr lang="en-US" sz="3800" dirty="0" smtClean="0">
                <a:latin typeface="Arial" pitchFamily="34" charset="0"/>
                <a:cs typeface="Arial" pitchFamily="34" charset="0"/>
              </a:rPr>
              <a:t> 1 </a:t>
            </a:r>
            <a:r>
              <a:rPr lang="en-US" sz="3800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3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 smtClean="0">
                <a:latin typeface="Arial" pitchFamily="34" charset="0"/>
                <a:cs typeface="Arial" pitchFamily="34" charset="0"/>
              </a:rPr>
              <a:t>farqli</a:t>
            </a:r>
            <a:r>
              <a:rPr lang="en-US" sz="3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 smtClean="0">
                <a:latin typeface="Arial" pitchFamily="34" charset="0"/>
                <a:cs typeface="Arial" pitchFamily="34" charset="0"/>
              </a:rPr>
              <a:t>umumiy</a:t>
            </a:r>
            <a:r>
              <a:rPr lang="en-US" sz="3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 smtClean="0">
                <a:latin typeface="Arial" pitchFamily="34" charset="0"/>
                <a:cs typeface="Arial" pitchFamily="34" charset="0"/>
              </a:rPr>
              <a:t>ko‘paytuvchisiga</a:t>
            </a:r>
            <a:r>
              <a:rPr lang="en-US" sz="3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 smtClean="0">
                <a:latin typeface="Arial" pitchFamily="34" charset="0"/>
                <a:cs typeface="Arial" pitchFamily="34" charset="0"/>
              </a:rPr>
              <a:t>bo‘lish</a:t>
            </a:r>
            <a:r>
              <a:rPr lang="en-US" sz="3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 smtClean="0">
                <a:latin typeface="Arial" pitchFamily="34" charset="0"/>
                <a:cs typeface="Arial" pitchFamily="34" charset="0"/>
              </a:rPr>
              <a:t>kasrni</a:t>
            </a:r>
            <a:r>
              <a:rPr lang="en-US" sz="3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 smtClean="0">
                <a:latin typeface="Arial" pitchFamily="34" charset="0"/>
                <a:cs typeface="Arial" pitchFamily="34" charset="0"/>
              </a:rPr>
              <a:t>qisqartirish</a:t>
            </a:r>
            <a:r>
              <a:rPr lang="en-US" sz="3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 smtClean="0">
                <a:latin typeface="Arial" pitchFamily="34" charset="0"/>
                <a:cs typeface="Arial" pitchFamily="34" charset="0"/>
              </a:rPr>
              <a:t>deyiladi</a:t>
            </a:r>
            <a:r>
              <a:rPr lang="en-US" sz="3800" dirty="0" smtClean="0">
                <a:latin typeface="Arial" pitchFamily="34" charset="0"/>
                <a:cs typeface="Arial" pitchFamily="34" charset="0"/>
              </a:rPr>
              <a:t>: </a:t>
            </a:r>
            <a:endParaRPr lang="ru-RU" sz="3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00074" y="171426"/>
            <a:ext cx="110014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KASRNI QISQARTIRISH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024736" y="2776509"/>
            <a:ext cx="77768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44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44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44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</a:t>
            </a:r>
            <a:r>
              <a:rPr lang="en-US" sz="44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– natural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648272" y="2703998"/>
                <a:ext cx="2551981" cy="127560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  <m:r>
                            <a:rPr lang="en-US" sz="4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4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</m:num>
                        <m:den>
                          <m:r>
                            <a:rPr lang="en-US" sz="4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  <m:r>
                            <a:rPr lang="en-US" sz="4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4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</m:den>
                      </m:f>
                      <m:r>
                        <a:rPr lang="en-US" sz="4800" b="1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num>
                        <m:den>
                          <m:r>
                            <a:rPr lang="en-US" sz="4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den>
                      </m:f>
                    </m:oMath>
                  </m:oMathPara>
                </a14:m>
                <a:endParaRPr lang="ru-RU" sz="7200" b="1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8272" y="2703998"/>
                <a:ext cx="2551981" cy="1275606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496144" y="4513217"/>
            <a:ext cx="7880920" cy="18928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kasrning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surat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maxraji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natural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songa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bo‘linsa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kasrning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qiymati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o‘zgarmaydi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22382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00074" y="171426"/>
            <a:ext cx="110014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YODINGIZDA SAQLANG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16250" t="14983" r="11188" b="60005"/>
          <a:stretch/>
        </p:blipFill>
        <p:spPr>
          <a:xfrm>
            <a:off x="315151" y="2304306"/>
            <a:ext cx="12171298" cy="2736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928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192- </a:t>
            </a:r>
            <a:r>
              <a:rPr lang="en-US" sz="5172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0874" y="1139389"/>
            <a:ext cx="12306667" cy="1363973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000" dirty="0" err="1" smtClean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Kasrlar</a:t>
            </a:r>
            <a:r>
              <a:rPr lang="en-US" sz="4000" dirty="0" smtClean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orasidan</a:t>
            </a:r>
            <a:r>
              <a:rPr lang="en-US" sz="4000" dirty="0" smtClean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qisqaradiganlarini</a:t>
            </a:r>
            <a:r>
              <a:rPr lang="en-US" sz="4000" dirty="0" smtClean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ajratib</a:t>
            </a:r>
            <a:r>
              <a:rPr lang="en-US" sz="4000" dirty="0" smtClean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oling</a:t>
            </a:r>
            <a:r>
              <a:rPr lang="en-US" sz="4000" dirty="0" smtClean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va</a:t>
            </a:r>
            <a:r>
              <a:rPr lang="en-US" sz="4000" dirty="0" smtClean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qisqartiring</a:t>
            </a:r>
            <a:r>
              <a:rPr lang="en-US" sz="4000" dirty="0" smtClean="0"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:</a:t>
            </a:r>
            <a:endParaRPr lang="en-US" sz="3200" dirty="0" smtClean="0">
              <a:latin typeface="Arial" panose="020B0604020202020204" pitchFamily="34" charset="0"/>
              <a:ea typeface="SimSun-ExtB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84536" y="3924037"/>
            <a:ext cx="22931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3232353" y="3890472"/>
                <a:ext cx="923650" cy="11330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36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ru-RU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10</m:t>
                          </m:r>
                        </m:num>
                        <m:den>
                          <m:r>
                            <a:rPr lang="ru-RU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40</m:t>
                          </m:r>
                        </m:den>
                      </m:f>
                    </m:oMath>
                  </m:oMathPara>
                </a14:m>
                <a:endParaRPr lang="en-US" sz="4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2353" y="3890472"/>
                <a:ext cx="923650" cy="1133067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9834436" y="3903441"/>
                <a:ext cx="1959191" cy="11364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800" b="0" i="1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 </m:t>
                    </m:r>
                    <m:f>
                      <m:fPr>
                        <m:ctrlPr>
                          <a:rPr lang="en-US" sz="48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4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177</m:t>
                        </m:r>
                      </m:num>
                      <m:den>
                        <m:r>
                          <a:rPr lang="en-US" sz="4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  <m:r>
                          <a:rPr lang="ru-RU" sz="4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77</m:t>
                        </m:r>
                      </m:den>
                    </m:f>
                  </m:oMath>
                </a14:m>
                <a:r>
                  <a:rPr lang="ru-RU" sz="44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 =1</a:t>
                </a:r>
                <a:endParaRPr lang="en-US" sz="4400" dirty="0">
                  <a:latin typeface="Cambria Math" panose="02040503050406030204" pitchFamily="18" charset="0"/>
                  <a:ea typeface="Cambria Math" panose="02040503050406030204" pitchFamily="18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4436" y="3903441"/>
                <a:ext cx="1959191" cy="1136401"/>
              </a:xfrm>
              <a:prstGeom prst="rect">
                <a:avLst/>
              </a:prstGeom>
              <a:blipFill rotWithShape="0">
                <a:blip r:embed="rId3"/>
                <a:stretch>
                  <a:fillRect r="-11801" b="-85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>
                <a:off x="4036630" y="3848935"/>
                <a:ext cx="1141658" cy="11294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 </m:t>
                      </m:r>
                      <m:f>
                        <m:fPr>
                          <m:ctrlPr>
                            <a:rPr lang="en-US" sz="36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ru-RU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ru-RU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6630" y="3848935"/>
                <a:ext cx="1141658" cy="1129476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Прямая соединительная линия 28"/>
          <p:cNvCxnSpPr/>
          <p:nvPr/>
        </p:nvCxnSpPr>
        <p:spPr>
          <a:xfrm flipV="1">
            <a:off x="6321505" y="3909913"/>
            <a:ext cx="635797" cy="47848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3499471" y="4533111"/>
            <a:ext cx="635797" cy="47848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V="1">
            <a:off x="6386595" y="4567331"/>
            <a:ext cx="635797" cy="47848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V="1">
            <a:off x="3499470" y="3850409"/>
            <a:ext cx="635797" cy="47848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Прямоугольник 34"/>
          <p:cNvSpPr/>
          <p:nvPr/>
        </p:nvSpPr>
        <p:spPr>
          <a:xfrm flipH="1">
            <a:off x="3234640" y="3693461"/>
            <a:ext cx="3242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1</a:t>
            </a:r>
            <a:endParaRPr lang="ru-RU" sz="2800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3867868" y="4794867"/>
            <a:ext cx="3674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/>
              <a:t>4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6669912" y="4906694"/>
            <a:ext cx="69694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10</a:t>
            </a:r>
            <a:endParaRPr lang="ru-RU" sz="2400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6103265" y="3680616"/>
            <a:ext cx="3674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/>
              <a:t>8</a:t>
            </a:r>
            <a:endParaRPr lang="ru-RU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987335" y="2491499"/>
                <a:ext cx="10802416" cy="97142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4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40</m:t>
                        </m:r>
                      </m:den>
                    </m:f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,  </m:t>
                    </m:r>
                    <m:f>
                      <m:fPr>
                        <m:ctrlPr>
                          <a:rPr lang="en-US" sz="4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20</m:t>
                        </m:r>
                      </m:den>
                    </m:f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,  </m:t>
                    </m:r>
                    <m:f>
                      <m:fPr>
                        <m:ctrlPr>
                          <a:rPr lang="en-US" sz="4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72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90</m:t>
                        </m:r>
                      </m:den>
                    </m:f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,  </m:t>
                    </m:r>
                    <m:f>
                      <m:fPr>
                        <m:ctrlPr>
                          <a:rPr lang="en-US" sz="4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17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,  </m:t>
                    </m:r>
                    <m:f>
                      <m:fPr>
                        <m:ctrlPr>
                          <a:rPr lang="en-US" sz="4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177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177</m:t>
                        </m:r>
                      </m:den>
                    </m:f>
                    <m:r>
                      <a:rPr lang="en-US" sz="4400" i="1">
                        <a:latin typeface="Cambria Math" panose="02040503050406030204" pitchFamily="18" charset="0"/>
                      </a:rPr>
                      <m:t>,  </m:t>
                    </m:r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30</m:t>
                        </m:r>
                      </m:den>
                    </m:f>
                  </m:oMath>
                </a14:m>
                <a:r>
                  <a:rPr lang="en-US" sz="4400" dirty="0" smtClean="0"/>
                  <a:t>,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42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56</m:t>
                        </m:r>
                      </m:den>
                    </m:f>
                  </m:oMath>
                </a14:m>
                <a:r>
                  <a:rPr lang="en-US" sz="4400" dirty="0" smtClean="0"/>
                  <a:t>,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85</m:t>
                        </m:r>
                      </m:num>
                      <m:den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02</m:t>
                        </m:r>
                      </m:den>
                    </m:f>
                    <m:r>
                      <a:rPr lang="en-US" sz="4400" i="1">
                        <a:latin typeface="Cambria Math" panose="02040503050406030204" pitchFamily="18" charset="0"/>
                      </a:rPr>
                      <m:t>,  </m:t>
                    </m:r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80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21</m:t>
                        </m:r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0</m:t>
                        </m:r>
                      </m:den>
                    </m:f>
                  </m:oMath>
                </a14:m>
                <a:r>
                  <a:rPr lang="en-US" sz="4400" dirty="0"/>
                  <a:t>,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525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4400" dirty="0"/>
                  <a:t> </a:t>
                </a:r>
                <a:endParaRPr lang="ru-RU" sz="4400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7335" y="2491499"/>
                <a:ext cx="10802416" cy="971420"/>
              </a:xfrm>
              <a:prstGeom prst="rect">
                <a:avLst/>
              </a:prstGeom>
              <a:blipFill rotWithShape="0">
                <a:blip r:embed="rId5"/>
                <a:stretch>
                  <a:fillRect l="-56" t="-1887" b="-194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Прямоугольник 40"/>
              <p:cNvSpPr/>
              <p:nvPr/>
            </p:nvSpPr>
            <p:spPr>
              <a:xfrm>
                <a:off x="6156467" y="3901622"/>
                <a:ext cx="923650" cy="11330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36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ru-RU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72</m:t>
                          </m:r>
                        </m:num>
                        <m:den>
                          <m:r>
                            <a:rPr lang="ru-RU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90</m:t>
                          </m:r>
                        </m:den>
                      </m:f>
                    </m:oMath>
                  </m:oMathPara>
                </a14:m>
                <a:endParaRPr lang="en-US" sz="4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1" name="Прямоугольник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6467" y="3901622"/>
                <a:ext cx="923650" cy="1133067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6937390" y="3909913"/>
                <a:ext cx="2141933" cy="11414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4800" dirty="0"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4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8</m:t>
                        </m:r>
                      </m:num>
                      <m:den>
                        <m:r>
                          <a:rPr lang="ru-RU" sz="4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ru-RU" sz="4800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4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num>
                      <m:den>
                        <m:r>
                          <a:rPr lang="ru-RU" sz="4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den>
                    </m:f>
                  </m:oMath>
                </a14:m>
                <a:endParaRPr lang="ru-RU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7390" y="3909913"/>
                <a:ext cx="2141933" cy="1141466"/>
              </a:xfrm>
              <a:prstGeom prst="rect">
                <a:avLst/>
              </a:prstGeom>
              <a:blipFill rotWithShape="0">
                <a:blip r:embed="rId7"/>
                <a:stretch>
                  <a:fillRect l="-12821" t="-532" b="-138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3" name="Прямая соединительная линия 42"/>
          <p:cNvCxnSpPr/>
          <p:nvPr/>
        </p:nvCxnSpPr>
        <p:spPr>
          <a:xfrm flipV="1">
            <a:off x="600733" y="6055517"/>
            <a:ext cx="635797" cy="47848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flipV="1">
            <a:off x="508045" y="5412154"/>
            <a:ext cx="635797" cy="47848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Прямоугольник 44"/>
          <p:cNvSpPr/>
          <p:nvPr/>
        </p:nvSpPr>
        <p:spPr>
          <a:xfrm>
            <a:off x="893479" y="6417913"/>
            <a:ext cx="37611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Arial" pitchFamily="34" charset="0"/>
                <a:cs typeface="Arial" pitchFamily="34" charset="0"/>
              </a:rPr>
              <a:t>8</a:t>
            </a:r>
            <a:endParaRPr lang="ru-RU" sz="2800" dirty="0"/>
          </a:p>
        </p:txBody>
      </p:sp>
      <p:sp>
        <p:nvSpPr>
          <p:cNvPr id="46" name="Прямоугольник 45"/>
          <p:cNvSpPr/>
          <p:nvPr/>
        </p:nvSpPr>
        <p:spPr>
          <a:xfrm>
            <a:off x="280120" y="5112618"/>
            <a:ext cx="3674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cs typeface="Arial" pitchFamily="34" charset="0"/>
              </a:rPr>
              <a:t>6</a:t>
            </a:r>
            <a:endParaRPr lang="ru-RU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Прямоугольник 46"/>
              <p:cNvSpPr/>
              <p:nvPr/>
            </p:nvSpPr>
            <p:spPr>
              <a:xfrm>
                <a:off x="459954" y="5372835"/>
                <a:ext cx="798616" cy="11330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6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ru-RU" sz="3600" b="0" i="1" smtClean="0">
                              <a:latin typeface="Cambria Math" panose="02040503050406030204" pitchFamily="18" charset="0"/>
                            </a:rPr>
                            <m:t>56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7" name="Прямоугольник 4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954" y="5372835"/>
                <a:ext cx="798616" cy="1133067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Прямоугольник 47"/>
              <p:cNvSpPr/>
              <p:nvPr/>
            </p:nvSpPr>
            <p:spPr>
              <a:xfrm>
                <a:off x="1099765" y="5400526"/>
                <a:ext cx="889987" cy="11419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4800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a:rPr lang="ru-RU" sz="48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48" name="Прямоугольник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9765" y="5400526"/>
                <a:ext cx="889987" cy="1141916"/>
              </a:xfrm>
              <a:prstGeom prst="rect">
                <a:avLst/>
              </a:prstGeom>
              <a:blipFill rotWithShape="0">
                <a:blip r:embed="rId9"/>
                <a:stretch>
                  <a:fillRect l="-30822" r="-1370" b="-144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Прямоугольник 48"/>
              <p:cNvSpPr/>
              <p:nvPr/>
            </p:nvSpPr>
            <p:spPr>
              <a:xfrm>
                <a:off x="1866669" y="5392086"/>
                <a:ext cx="889987" cy="113685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4800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ru-RU" sz="48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49" name="Прямоугольник 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6669" y="5392086"/>
                <a:ext cx="889987" cy="1136850"/>
              </a:xfrm>
              <a:prstGeom prst="rect">
                <a:avLst/>
              </a:prstGeom>
              <a:blipFill rotWithShape="0">
                <a:blip r:embed="rId10"/>
                <a:stretch>
                  <a:fillRect l="-30822" r="-1370" b="-150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2" name="Прямая соединительная линия 51"/>
          <p:cNvCxnSpPr/>
          <p:nvPr/>
        </p:nvCxnSpPr>
        <p:spPr>
          <a:xfrm flipV="1">
            <a:off x="7486389" y="6055517"/>
            <a:ext cx="635797" cy="47848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 flipV="1">
            <a:off x="7414381" y="5412154"/>
            <a:ext cx="635797" cy="47848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Прямоугольник 53"/>
          <p:cNvSpPr/>
          <p:nvPr/>
        </p:nvSpPr>
        <p:spPr>
          <a:xfrm>
            <a:off x="7943930" y="6417913"/>
            <a:ext cx="59595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1</a:t>
            </a:r>
            <a:endParaRPr lang="ru-RU" sz="2800" dirty="0"/>
          </a:p>
        </p:txBody>
      </p:sp>
      <p:sp>
        <p:nvSpPr>
          <p:cNvPr id="55" name="Прямоугольник 54"/>
          <p:cNvSpPr/>
          <p:nvPr/>
        </p:nvSpPr>
        <p:spPr>
          <a:xfrm>
            <a:off x="7041489" y="5138916"/>
            <a:ext cx="45375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5</a:t>
            </a:r>
            <a:endParaRPr lang="ru-RU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Прямоугольник 55"/>
              <p:cNvSpPr/>
              <p:nvPr/>
            </p:nvSpPr>
            <p:spPr>
              <a:xfrm>
                <a:off x="7221900" y="5372835"/>
                <a:ext cx="1053494" cy="11808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600" b="0" i="1" smtClean="0">
                              <a:latin typeface="Cambria Math" panose="02040503050406030204" pitchFamily="18" charset="0"/>
                            </a:rPr>
                            <m:t>525</m:t>
                          </m:r>
                        </m:num>
                        <m:den>
                          <m:r>
                            <a:rPr lang="ru-RU" sz="3600" b="0" i="1" smtClean="0">
                              <a:latin typeface="Cambria Math" panose="02040503050406030204" pitchFamily="18" charset="0"/>
                            </a:rPr>
                            <m:t>105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6" name="Прямоугольник 5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1900" y="5372835"/>
                <a:ext cx="1053494" cy="1180836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Прямоугольник 57"/>
              <p:cNvSpPr/>
              <p:nvPr/>
            </p:nvSpPr>
            <p:spPr>
              <a:xfrm>
                <a:off x="8226405" y="5570112"/>
                <a:ext cx="838691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4000" dirty="0" smtClean="0"/>
                  <a:t>= </a:t>
                </a:r>
                <a14:m>
                  <m:oMath xmlns:m="http://schemas.openxmlformats.org/officeDocument/2006/math">
                    <m:r>
                      <a:rPr lang="ru-RU" sz="4000" i="1" smtClean="0">
                        <a:latin typeface="Cambria Math" panose="02040503050406030204" pitchFamily="18" charset="0"/>
                      </a:rPr>
                      <m:t>5</m:t>
                    </m:r>
                  </m:oMath>
                </a14:m>
                <a:endParaRPr lang="ru-RU" sz="3200" dirty="0"/>
              </a:p>
            </p:txBody>
          </p:sp>
        </mc:Choice>
        <mc:Fallback xmlns="">
          <p:sp>
            <p:nvSpPr>
              <p:cNvPr id="58" name="Прямоугольник 5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6405" y="5570112"/>
                <a:ext cx="838691" cy="707886"/>
              </a:xfrm>
              <a:prstGeom prst="rect">
                <a:avLst/>
              </a:prstGeom>
              <a:blipFill rotWithShape="0">
                <a:blip r:embed="rId12"/>
                <a:stretch>
                  <a:fillRect l="-25362"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9" name="Прямая соединительная линия 58"/>
          <p:cNvCxnSpPr/>
          <p:nvPr/>
        </p:nvCxnSpPr>
        <p:spPr>
          <a:xfrm flipV="1">
            <a:off x="3594251" y="6167607"/>
            <a:ext cx="706042" cy="385171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/>
          <p:nvPr/>
        </p:nvCxnSpPr>
        <p:spPr>
          <a:xfrm flipV="1">
            <a:off x="3655140" y="5485431"/>
            <a:ext cx="647785" cy="39361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Прямоугольник 60"/>
          <p:cNvSpPr/>
          <p:nvPr/>
        </p:nvSpPr>
        <p:spPr>
          <a:xfrm>
            <a:off x="4105071" y="6392007"/>
            <a:ext cx="58051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21</a:t>
            </a:r>
            <a:endParaRPr lang="ru-RU" sz="2800" dirty="0"/>
          </a:p>
        </p:txBody>
      </p:sp>
      <p:sp>
        <p:nvSpPr>
          <p:cNvPr id="62" name="Прямоугольник 61"/>
          <p:cNvSpPr/>
          <p:nvPr/>
        </p:nvSpPr>
        <p:spPr>
          <a:xfrm>
            <a:off x="3251059" y="5208827"/>
            <a:ext cx="55015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cs typeface="Arial" pitchFamily="34" charset="0"/>
              </a:rPr>
              <a:t>18</a:t>
            </a:r>
            <a:endParaRPr lang="ru-RU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Прямоугольник 62"/>
              <p:cNvSpPr/>
              <p:nvPr/>
            </p:nvSpPr>
            <p:spPr>
              <a:xfrm>
                <a:off x="3435085" y="5412154"/>
                <a:ext cx="1053494" cy="11330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600" b="0" i="1" smtClean="0">
                              <a:latin typeface="Cambria Math" panose="02040503050406030204" pitchFamily="18" charset="0"/>
                            </a:rPr>
                            <m:t>180</m:t>
                          </m:r>
                        </m:num>
                        <m:den>
                          <m:r>
                            <a:rPr lang="ru-RU" sz="3600" b="0" i="1" smtClean="0">
                              <a:latin typeface="Cambria Math" panose="02040503050406030204" pitchFamily="18" charset="0"/>
                            </a:rPr>
                            <m:t>210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3" name="Прямоугольник 6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5085" y="5412154"/>
                <a:ext cx="1053494" cy="1133067"/>
              </a:xfrm>
              <a:prstGeom prst="rect">
                <a:avLst/>
              </a:prstGeom>
              <a:blipFill rotWithShape="0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Прямоугольник 63"/>
              <p:cNvSpPr/>
              <p:nvPr/>
            </p:nvSpPr>
            <p:spPr>
              <a:xfrm>
                <a:off x="4389213" y="5470437"/>
                <a:ext cx="1149674" cy="113531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4800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0" i="1" smtClean="0">
                            <a:latin typeface="Cambria Math" panose="02040503050406030204" pitchFamily="18" charset="0"/>
                          </a:rPr>
                          <m:t>18</m:t>
                        </m:r>
                      </m:num>
                      <m:den>
                        <m:r>
                          <a:rPr lang="ru-RU" sz="4800" b="0" i="1" smtClean="0">
                            <a:latin typeface="Cambria Math" panose="02040503050406030204" pitchFamily="18" charset="0"/>
                          </a:rPr>
                          <m:t>21</m:t>
                        </m:r>
                      </m:den>
                    </m:f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64" name="Прямоугольник 6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9213" y="5470437"/>
                <a:ext cx="1149674" cy="1135311"/>
              </a:xfrm>
              <a:prstGeom prst="rect">
                <a:avLst/>
              </a:prstGeom>
              <a:blipFill rotWithShape="0">
                <a:blip r:embed="rId14"/>
                <a:stretch>
                  <a:fillRect l="-23810" b="-144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Прямоугольник 64"/>
              <p:cNvSpPr/>
              <p:nvPr/>
            </p:nvSpPr>
            <p:spPr>
              <a:xfrm>
                <a:off x="5468034" y="5452655"/>
                <a:ext cx="889987" cy="113794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4800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a:rPr lang="ru-RU" sz="48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65" name="Прямоугольник 6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8034" y="5452655"/>
                <a:ext cx="889987" cy="1137940"/>
              </a:xfrm>
              <a:prstGeom prst="rect">
                <a:avLst/>
              </a:prstGeom>
              <a:blipFill rotWithShape="0">
                <a:blip r:embed="rId15"/>
                <a:stretch>
                  <a:fillRect l="-31507" r="-685" b="-144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30564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6" grpId="0"/>
      <p:bldP spid="27" grpId="0"/>
      <p:bldP spid="28" grpId="0"/>
      <p:bldP spid="35" grpId="0"/>
      <p:bldP spid="36" grpId="0"/>
      <p:bldP spid="37" grpId="0"/>
      <p:bldP spid="38" grpId="0"/>
      <p:bldP spid="41" grpId="0"/>
      <p:bldP spid="5" grpId="0"/>
      <p:bldP spid="45" grpId="0"/>
      <p:bldP spid="46" grpId="0"/>
      <p:bldP spid="47" grpId="0"/>
      <p:bldP spid="48" grpId="0"/>
      <p:bldP spid="49" grpId="0"/>
      <p:bldP spid="54" grpId="0"/>
      <p:bldP spid="55" grpId="0"/>
      <p:bldP spid="56" grpId="0"/>
      <p:bldP spid="58" grpId="0"/>
      <p:bldP spid="61" grpId="0"/>
      <p:bldP spid="62" grpId="0"/>
      <p:bldP spid="63" grpId="0"/>
      <p:bldP spid="64" grpId="0"/>
      <p:bldP spid="6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19</a:t>
            </a:r>
            <a:r>
              <a:rPr lang="ru-RU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5172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94933" y="1224186"/>
            <a:ext cx="12306667" cy="2164192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qanday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natural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qiymatlarida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    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kasr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natural son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bo‘ladi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94933" y="3312418"/>
            <a:ext cx="22931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8418129" y="1271527"/>
                <a:ext cx="1007007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24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𝑛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18129" y="1271527"/>
                <a:ext cx="1007007" cy="1248803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887626" y="3888482"/>
            <a:ext cx="11521280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24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bo‘luvchilari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: 1, 2, 3, 4, 6, 8, 12, 24</a:t>
            </a:r>
          </a:p>
          <a:p>
            <a:pPr>
              <a:lnSpc>
                <a:spcPct val="150000"/>
              </a:lnSpc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Demak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= 1; 2; 3; 4; 6; 8; 12; 24 da 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itchFamily="34" charset="0"/>
                <a:cs typeface="Arial" pitchFamily="34" charset="0"/>
              </a:rPr>
              <a:t>natural son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bo‘ladi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Прямоугольник 40"/>
              <p:cNvSpPr/>
              <p:nvPr/>
            </p:nvSpPr>
            <p:spPr>
              <a:xfrm>
                <a:off x="784176" y="5712508"/>
                <a:ext cx="1007007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24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𝑛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1" name="Прямоугольник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176" y="5712508"/>
                <a:ext cx="1007007" cy="124880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26190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4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196- </a:t>
            </a:r>
            <a:r>
              <a:rPr lang="en-US" sz="5172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94933" y="1087309"/>
            <a:ext cx="12306667" cy="2748968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qanday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natural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qiymatlarida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    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kasr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lnSpc>
                <a:spcPct val="150000"/>
              </a:lnSpc>
            </a:pPr>
            <a:endParaRPr lang="en-US" sz="11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1) natural son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bo‘ladi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; 2)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qisqaradi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; 3)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qisqarmas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kasr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bo‘ladi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94933" y="3825983"/>
            <a:ext cx="18473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8327543" y="1160399"/>
                <a:ext cx="1007007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12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𝑛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7543" y="1160399"/>
                <a:ext cx="1007007" cy="1248803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2" descr="http://sc0001.atbasar.aqmoedu.kz/arc/attach/528/298901/matematicaperleclassi2scuolasecondariadi1deggrad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08512" y="3836277"/>
            <a:ext cx="3286806" cy="27860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44978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7888" y="1202753"/>
            <a:ext cx="11456015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1) 12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bo‘luvchilari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: 1, 2, 3, 4, 6, 12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n = 1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2; 3; 4; 6; 12 da      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natural son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3504" y="3251032"/>
            <a:ext cx="1120261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>
                <a:latin typeface="Arial" pitchFamily="34" charset="0"/>
                <a:cs typeface="Arial" pitchFamily="34" charset="0"/>
              </a:rPr>
              <a:t>2)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= 2k; 3k; 4k; 6k; 12k (k – natural son) </a:t>
            </a:r>
          </a:p>
          <a:p>
            <a:pPr>
              <a:lnSpc>
                <a:spcPct val="150000"/>
              </a:lnSpc>
            </a:pP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bo‘lganda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    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kasr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qisqaradi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  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Прямоугольник 40"/>
              <p:cNvSpPr/>
              <p:nvPr/>
            </p:nvSpPr>
            <p:spPr>
              <a:xfrm>
                <a:off x="5464696" y="2087239"/>
                <a:ext cx="1007007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12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𝑛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1" name="Прямоугольник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4696" y="2087239"/>
                <a:ext cx="1007007" cy="1248803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2728392" y="4096674"/>
                <a:ext cx="1007007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12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𝑛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8392" y="4096674"/>
                <a:ext cx="1007007" cy="124880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Прямоугольник 10"/>
          <p:cNvSpPr/>
          <p:nvPr/>
        </p:nvSpPr>
        <p:spPr>
          <a:xfrm>
            <a:off x="366889" y="5190024"/>
            <a:ext cx="11202619" cy="18396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 smtClean="0">
                <a:latin typeface="Arial" pitchFamily="34" charset="0"/>
                <a:cs typeface="Arial" pitchFamily="34" charset="0"/>
              </a:rPr>
              <a:t>3)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EKUB (12, n) = 1 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bo‘lganda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      </a:t>
            </a:r>
          </a:p>
          <a:p>
            <a:pPr>
              <a:lnSpc>
                <a:spcPct val="150000"/>
              </a:lnSpc>
            </a:pP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kasr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qisqarmaydi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    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7480920" y="5034571"/>
                <a:ext cx="1007007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12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𝑛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80920" y="5034571"/>
                <a:ext cx="1007007" cy="1248803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15339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9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197- </a:t>
            </a:r>
            <a:r>
              <a:rPr lang="en-US" sz="5172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77958" y="1199429"/>
            <a:ext cx="12306667" cy="1856416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Javobni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qisqarmas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kasr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ko‘rinishida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bering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marL="742950" indent="-742950">
              <a:buAutoNum type="arabicParenR"/>
            </a:pPr>
            <a:r>
              <a:rPr lang="en-US" sz="4000" dirty="0" smtClean="0"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25 cm;  50 cm;  90 cm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metrning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qanday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qismini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tashkil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qiladi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5225926" y="3168402"/>
                <a:ext cx="4033359" cy="9754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25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100</m:t>
                        </m:r>
                      </m:den>
                    </m:f>
                    <m:r>
                      <a:rPr lang="en-US" sz="4000" i="1" dirty="0">
                        <a:latin typeface="Cambria Math" panose="02040503050406030204" pitchFamily="18" charset="0"/>
                        <a:cs typeface="Arial" pitchFamily="34" charset="0"/>
                      </a:rPr>
                      <m:t>𝑚</m:t>
                    </m:r>
                  </m:oMath>
                </a14:m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den>
                    </m:f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 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𝑚</m:t>
                    </m:r>
                  </m:oMath>
                </a14:m>
                <a:endParaRPr lang="en-US" sz="4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5926" y="3168402"/>
                <a:ext cx="4033359" cy="975460"/>
              </a:xfrm>
              <a:prstGeom prst="rect">
                <a:avLst/>
              </a:prstGeom>
              <a:blipFill rotWithShape="0">
                <a:blip r:embed="rId2"/>
                <a:stretch>
                  <a:fillRect b="-112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Прямоугольник 11"/>
          <p:cNvSpPr/>
          <p:nvPr/>
        </p:nvSpPr>
        <p:spPr>
          <a:xfrm>
            <a:off x="266648" y="3302189"/>
            <a:ext cx="22931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2559840" y="3302189"/>
                <a:ext cx="2676310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smtClean="0">
                          <a:latin typeface="Cambria Math" panose="02040503050406030204" pitchFamily="18" charset="0"/>
                          <a:cs typeface="Arial" pitchFamily="34" charset="0"/>
                        </a:rPr>
                        <m:t>1) </m:t>
                      </m:r>
                      <m:r>
                        <a:rPr lang="en-US" sz="4000" i="1">
                          <a:latin typeface="Cambria Math" panose="02040503050406030204" pitchFamily="18" charset="0"/>
                          <a:cs typeface="Arial" pitchFamily="34" charset="0"/>
                        </a:rPr>
                        <m:t>25</m:t>
                      </m:r>
                      <m:r>
                        <a:rPr lang="en-US" sz="4000" i="1">
                          <a:latin typeface="Cambria Math" panose="02040503050406030204" pitchFamily="18" charset="0"/>
                          <a:cs typeface="Arial" pitchFamily="34" charset="0"/>
                        </a:rPr>
                        <m:t>𝑐𝑚</m:t>
                      </m:r>
                      <m:r>
                        <a:rPr lang="en-US" sz="4000" i="1"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9840" y="3302189"/>
                <a:ext cx="2676310" cy="707886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5247761" y="4353182"/>
                <a:ext cx="4033359" cy="9754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50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100</m:t>
                        </m:r>
                      </m:den>
                    </m:f>
                    <m:r>
                      <a:rPr lang="en-US" sz="4000" i="1" dirty="0">
                        <a:latin typeface="Cambria Math" panose="02040503050406030204" pitchFamily="18" charset="0"/>
                        <a:cs typeface="Arial" pitchFamily="34" charset="0"/>
                      </a:rPr>
                      <m:t>𝑚</m:t>
                    </m:r>
                  </m:oMath>
                </a14:m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den>
                    </m:f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 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𝑚</m:t>
                    </m:r>
                  </m:oMath>
                </a14:m>
                <a:endParaRPr lang="en-US" sz="4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7761" y="4353182"/>
                <a:ext cx="4033359" cy="975460"/>
              </a:xfrm>
              <a:prstGeom prst="rect">
                <a:avLst/>
              </a:prstGeom>
              <a:blipFill rotWithShape="0">
                <a:blip r:embed="rId4"/>
                <a:stretch>
                  <a:fillRect b="-112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2581675" y="4486969"/>
                <a:ext cx="2676310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 smtClean="0">
                          <a:latin typeface="Cambria Math" panose="02040503050406030204" pitchFamily="18" charset="0"/>
                          <a:cs typeface="Arial" pitchFamily="34" charset="0"/>
                        </a:rPr>
                        <m:t>2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cs typeface="Arial" pitchFamily="34" charset="0"/>
                        </a:rPr>
                        <m:t>) </m:t>
                      </m:r>
                      <m:r>
                        <a:rPr lang="en-US" sz="4000" i="1">
                          <a:latin typeface="Cambria Math" panose="02040503050406030204" pitchFamily="18" charset="0"/>
                          <a:cs typeface="Arial" pitchFamily="34" charset="0"/>
                        </a:rPr>
                        <m:t>5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cs typeface="Arial" pitchFamily="34" charset="0"/>
                        </a:rPr>
                        <m:t>0</m:t>
                      </m:r>
                      <m:r>
                        <a:rPr lang="en-US" sz="4000" i="1">
                          <a:latin typeface="Cambria Math" panose="02040503050406030204" pitchFamily="18" charset="0"/>
                          <a:cs typeface="Arial" pitchFamily="34" charset="0"/>
                        </a:rPr>
                        <m:t>𝑐𝑚</m:t>
                      </m:r>
                      <m:r>
                        <a:rPr lang="en-US" sz="4000" i="1"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1675" y="4486969"/>
                <a:ext cx="2676310" cy="707886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5247761" y="5658111"/>
                <a:ext cx="4033359" cy="9666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90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100</m:t>
                        </m:r>
                      </m:den>
                    </m:f>
                    <m:r>
                      <a:rPr lang="en-US" sz="4000" i="1" dirty="0">
                        <a:latin typeface="Cambria Math" panose="02040503050406030204" pitchFamily="18" charset="0"/>
                        <a:cs typeface="Arial" pitchFamily="34" charset="0"/>
                      </a:rPr>
                      <m:t>𝑚</m:t>
                    </m:r>
                  </m:oMath>
                </a14:m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9</m:t>
                        </m:r>
                      </m:num>
                      <m:den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10</m:t>
                        </m:r>
                      </m:den>
                    </m:f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 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𝑚</m:t>
                    </m:r>
                  </m:oMath>
                </a14:m>
                <a:endParaRPr lang="en-US" sz="4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7761" y="5658111"/>
                <a:ext cx="4033359" cy="966675"/>
              </a:xfrm>
              <a:prstGeom prst="rect">
                <a:avLst/>
              </a:prstGeom>
              <a:blipFill rotWithShape="0">
                <a:blip r:embed="rId6"/>
                <a:stretch>
                  <a:fillRect b="-113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2581675" y="5791898"/>
                <a:ext cx="2676310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>
                          <a:latin typeface="Cambria Math" panose="02040503050406030204" pitchFamily="18" charset="0"/>
                          <a:cs typeface="Arial" pitchFamily="34" charset="0"/>
                        </a:rPr>
                        <m:t>3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cs typeface="Arial" pitchFamily="34" charset="0"/>
                        </a:rPr>
                        <m:t>) 90</m:t>
                      </m:r>
                      <m:r>
                        <a:rPr lang="en-US" sz="4000" i="1">
                          <a:latin typeface="Cambria Math" panose="02040503050406030204" pitchFamily="18" charset="0"/>
                          <a:cs typeface="Arial" pitchFamily="34" charset="0"/>
                        </a:rPr>
                        <m:t>𝑐𝑚</m:t>
                      </m:r>
                      <m:r>
                        <a:rPr lang="en-US" sz="4000" i="1"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1675" y="5791898"/>
                <a:ext cx="2676310" cy="707886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1955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2" grpId="0"/>
      <p:bldP spid="4" grpId="0"/>
      <p:bldP spid="10" grpId="0"/>
      <p:bldP spid="11" grpId="0"/>
      <p:bldP spid="13" grpId="0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197- </a:t>
            </a:r>
            <a:r>
              <a:rPr lang="en-US" sz="5172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77958" y="1199429"/>
            <a:ext cx="12306667" cy="1302418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 2)  </a:t>
            </a:r>
            <a:r>
              <a:rPr lang="en-US" sz="4000" dirty="0" smtClean="0"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60 g</a:t>
            </a:r>
            <a:r>
              <a:rPr lang="en-US" sz="4000" dirty="0"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,</a:t>
            </a:r>
            <a:r>
              <a:rPr lang="en-US" sz="4000" dirty="0" smtClean="0"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  200 g,  750 g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kilogrammning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qanday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qismini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tashkil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qiladi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?</a:t>
            </a:r>
            <a:endParaRPr lang="en-US" sz="36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4818869" y="2913423"/>
                <a:ext cx="4033359" cy="9666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60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1000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 kg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num>
                      <m:den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50</m:t>
                        </m:r>
                      </m:den>
                    </m:f>
                    <m:r>
                      <a:rPr lang="en-US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en-US" sz="40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kg</a:t>
                </a:r>
                <a:endParaRPr lang="en-US" sz="4000" dirty="0">
                  <a:latin typeface="Cambria Math" panose="02040503050406030204" pitchFamily="18" charset="0"/>
                  <a:ea typeface="Cambria Math" panose="02040503050406030204" pitchFamily="18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8869" y="2913423"/>
                <a:ext cx="4033359" cy="966675"/>
              </a:xfrm>
              <a:prstGeom prst="rect">
                <a:avLst/>
              </a:prstGeom>
              <a:blipFill rotWithShape="0">
                <a:blip r:embed="rId2"/>
                <a:stretch>
                  <a:fillRect b="-120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Прямоугольник 11"/>
          <p:cNvSpPr/>
          <p:nvPr/>
        </p:nvSpPr>
        <p:spPr>
          <a:xfrm>
            <a:off x="266648" y="3014157"/>
            <a:ext cx="22931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2559840" y="3014157"/>
                <a:ext cx="2437462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smtClean="0">
                          <a:latin typeface="Cambria Math" panose="02040503050406030204" pitchFamily="18" charset="0"/>
                          <a:cs typeface="Arial" pitchFamily="34" charset="0"/>
                        </a:rPr>
                        <m:t>1) 60 </m:t>
                      </m:r>
                      <m:r>
                        <m:rPr>
                          <m:sty m:val="p"/>
                        </m:rPr>
                        <a:rPr lang="en-US" sz="4000" b="0" i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g</m:t>
                      </m:r>
                      <m:r>
                        <a:rPr lang="en-US" sz="4000" i="1"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</m:oMath>
                  </m:oMathPara>
                </a14:m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9840" y="3014157"/>
                <a:ext cx="2437462" cy="707886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5083298" y="4055503"/>
                <a:ext cx="4033359" cy="9666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200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1000 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 kg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den>
                    </m:f>
                    <m:r>
                      <a:rPr lang="en-US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en-US" sz="40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kg</a:t>
                </a:r>
                <a:endParaRPr lang="en-US" sz="4000" dirty="0">
                  <a:latin typeface="Cambria Math" panose="02040503050406030204" pitchFamily="18" charset="0"/>
                  <a:ea typeface="Cambria Math" panose="02040503050406030204" pitchFamily="18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3298" y="4055503"/>
                <a:ext cx="4033359" cy="966675"/>
              </a:xfrm>
              <a:prstGeom prst="rect">
                <a:avLst/>
              </a:prstGeom>
              <a:blipFill rotWithShape="0">
                <a:blip r:embed="rId4"/>
                <a:stretch>
                  <a:fillRect b="-113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2530979" y="4184898"/>
                <a:ext cx="2678747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>
                          <a:latin typeface="Cambria Math" panose="02040503050406030204" pitchFamily="18" charset="0"/>
                          <a:cs typeface="Arial" pitchFamily="34" charset="0"/>
                        </a:rPr>
                        <m:t>2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cs typeface="Arial" pitchFamily="34" charset="0"/>
                        </a:rPr>
                        <m:t>) 200 </m:t>
                      </m:r>
                      <m:r>
                        <m:rPr>
                          <m:sty m:val="p"/>
                        </m:rPr>
                        <a:rPr lang="en-US" sz="4000" b="0" i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g</m:t>
                      </m:r>
                      <m:r>
                        <a:rPr lang="en-US" sz="4000" i="1"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</m:oMath>
                  </m:oMathPara>
                </a14:m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0979" y="4184898"/>
                <a:ext cx="2678747" cy="707886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4999013" y="5398283"/>
                <a:ext cx="4033359" cy="9666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750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1000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 kg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num>
                      <m:den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den>
                    </m:f>
                    <m:r>
                      <a:rPr lang="en-US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en-US" sz="40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kg</a:t>
                </a:r>
                <a:endParaRPr lang="en-US" sz="4000" dirty="0">
                  <a:latin typeface="Cambria Math" panose="02040503050406030204" pitchFamily="18" charset="0"/>
                  <a:ea typeface="Cambria Math" panose="02040503050406030204" pitchFamily="18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9013" y="5398283"/>
                <a:ext cx="4033359" cy="966675"/>
              </a:xfrm>
              <a:prstGeom prst="rect">
                <a:avLst/>
              </a:prstGeom>
              <a:blipFill rotWithShape="0">
                <a:blip r:embed="rId6"/>
                <a:stretch>
                  <a:fillRect b="-126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2556684" y="5514759"/>
                <a:ext cx="2678747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 smtClean="0">
                          <a:latin typeface="Cambria Math" panose="02040503050406030204" pitchFamily="18" charset="0"/>
                          <a:cs typeface="Arial" pitchFamily="34" charset="0"/>
                        </a:rPr>
                        <m:t>3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cs typeface="Arial" pitchFamily="34" charset="0"/>
                        </a:rPr>
                        <m:t>) 750 </m:t>
                      </m:r>
                      <m:r>
                        <m:rPr>
                          <m:sty m:val="p"/>
                        </m:rPr>
                        <a:rPr lang="en-US" sz="4000" b="0" i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g</m:t>
                      </m:r>
                      <m:r>
                        <a:rPr lang="en-US" sz="4000" i="1"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</m:oMath>
                  </m:oMathPara>
                </a14:m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6684" y="5514759"/>
                <a:ext cx="2678747" cy="707886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02234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4" grpId="0"/>
      <p:bldP spid="15" grpId="0"/>
      <p:bldP spid="16" grpId="0"/>
      <p:bldP spid="17" grpId="0"/>
      <p:bldP spid="1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5393</TotalTime>
  <Words>457</Words>
  <Application>Microsoft Office PowerPoint</Application>
  <PresentationFormat>Произвольный</PresentationFormat>
  <Paragraphs>117</Paragraphs>
  <Slides>13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SimSun-ExtB</vt:lpstr>
      <vt:lpstr>Arial</vt:lpstr>
      <vt:lpstr>Calibri</vt:lpstr>
      <vt:lpstr>Cambria Math</vt:lpstr>
      <vt:lpstr>Times New Roman</vt:lpstr>
      <vt:lpstr>Office Theme</vt:lpstr>
      <vt:lpstr>MATEMATIKA</vt:lpstr>
      <vt:lpstr>Презентация PowerPoint</vt:lpstr>
      <vt:lpstr>Презентация PowerPoint</vt:lpstr>
      <vt:lpstr>192- masala</vt:lpstr>
      <vt:lpstr>195- masala</vt:lpstr>
      <vt:lpstr>196- masala</vt:lpstr>
      <vt:lpstr>YECHISH</vt:lpstr>
      <vt:lpstr>197- masala</vt:lpstr>
      <vt:lpstr>197- masala</vt:lpstr>
      <vt:lpstr>198- masala</vt:lpstr>
      <vt:lpstr>200- masala</vt:lpstr>
      <vt:lpstr>MASALA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Пользователь</cp:lastModifiedBy>
  <cp:revision>357</cp:revision>
  <dcterms:created xsi:type="dcterms:W3CDTF">2020-04-09T07:32:19Z</dcterms:created>
  <dcterms:modified xsi:type="dcterms:W3CDTF">2020-10-07T07:22:43Z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