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84" r:id="rId2"/>
    <p:sldId id="324" r:id="rId3"/>
    <p:sldId id="347" r:id="rId4"/>
    <p:sldId id="348" r:id="rId5"/>
    <p:sldId id="349" r:id="rId6"/>
    <p:sldId id="350" r:id="rId7"/>
    <p:sldId id="339" r:id="rId8"/>
    <p:sldId id="351" r:id="rId9"/>
    <p:sldId id="343" r:id="rId10"/>
    <p:sldId id="340" r:id="rId11"/>
    <p:sldId id="352" r:id="rId12"/>
    <p:sldId id="342" r:id="rId13"/>
    <p:sldId id="317" r:id="rId14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43" autoAdjust="0"/>
    <p:restoredTop sz="91316" autoAdjust="0"/>
  </p:normalViewPr>
  <p:slideViewPr>
    <p:cSldViewPr>
      <p:cViewPr varScale="1">
        <p:scale>
          <a:sx n="62" d="100"/>
          <a:sy n="62" d="100"/>
        </p:scale>
        <p:origin x="488" y="56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589763" y="2752526"/>
            <a:ext cx="7687987" cy="1693313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 algn="ctr">
              <a:spcBef>
                <a:spcPts val="245"/>
              </a:spcBef>
            </a:pPr>
            <a:r>
              <a:rPr sz="5400" b="1" dirty="0" smtClean="0">
                <a:solidFill>
                  <a:schemeClr val="tx2"/>
                </a:solidFill>
                <a:latin typeface="Arial"/>
                <a:cs typeface="Arial"/>
              </a:rPr>
              <a:t>M</a:t>
            </a:r>
            <a:r>
              <a:rPr lang="en-US" sz="5400" b="1" dirty="0">
                <a:solidFill>
                  <a:schemeClr val="tx2"/>
                </a:solidFill>
                <a:latin typeface="Arial"/>
                <a:cs typeface="Arial"/>
              </a:rPr>
              <a:t>AVZU</a:t>
            </a:r>
            <a:r>
              <a:rPr sz="5400" b="1" dirty="0">
                <a:solidFill>
                  <a:schemeClr val="tx2"/>
                </a:solidFill>
                <a:latin typeface="Arial"/>
                <a:cs typeface="Arial"/>
              </a:rPr>
              <a:t>:</a:t>
            </a:r>
            <a:r>
              <a:rPr lang="en-US" sz="54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5400" b="1" dirty="0" smtClean="0">
                <a:solidFill>
                  <a:schemeClr val="tx2"/>
                </a:solidFill>
                <a:latin typeface="Arial"/>
                <a:cs typeface="Arial"/>
              </a:rPr>
              <a:t>MASALA</a:t>
            </a:r>
            <a:r>
              <a:rPr lang="uz-Cyrl-UZ" sz="5400" b="1" dirty="0" smtClean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5400" b="1" dirty="0" smtClean="0">
                <a:solidFill>
                  <a:schemeClr val="tx2"/>
                </a:solidFill>
                <a:latin typeface="Arial"/>
                <a:cs typeface="Arial"/>
              </a:rPr>
              <a:t>VA TESTLAR YECHISH</a:t>
            </a:r>
            <a:endParaRPr lang="en-US" sz="8800" dirty="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876938"/>
            <a:chOff x="439458" y="322808"/>
            <a:chExt cx="498577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20"/>
              <a:ext cx="838783" cy="29856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en-US" sz="4440" b="1" dirty="0">
                  <a:latin typeface="Arial" panose="020B0604020202020204" pitchFamily="34" charset="0"/>
                  <a:cs typeface="Arial" panose="020B0604020202020204" pitchFamily="34" charset="0"/>
                </a:rPr>
                <a:t>6-</a:t>
              </a:r>
              <a:r>
                <a:rPr lang="ru-RU" sz="444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4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sinf</a:t>
              </a:r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9484237" y="2752526"/>
            <a:ext cx="2580526" cy="23781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9" name="object 5"/>
          <p:cNvSpPr/>
          <p:nvPr/>
        </p:nvSpPr>
        <p:spPr>
          <a:xfrm>
            <a:off x="612961" y="2364543"/>
            <a:ext cx="764148" cy="169560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659"/>
          </a:p>
        </p:txBody>
      </p:sp>
      <p:sp>
        <p:nvSpPr>
          <p:cNvPr id="13" name="object 5"/>
          <p:cNvSpPr/>
          <p:nvPr/>
        </p:nvSpPr>
        <p:spPr>
          <a:xfrm>
            <a:off x="612961" y="4394423"/>
            <a:ext cx="764148" cy="168476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659"/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94933" y="1382384"/>
                <a:ext cx="12306667" cy="1363973"/>
              </a:xfrm>
              <a:prstGeom prst="rect">
                <a:avLst/>
              </a:prstGeom>
              <a:noFill/>
            </p:spPr>
            <p:txBody>
              <a:bodyPr wrap="square" lIns="131582" tIns="65791" rIns="131582" bIns="65791" rtlCol="0">
                <a:spAutoFit/>
              </a:bodyPr>
              <a:lstStyle/>
              <a:p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  4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≤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x</m:t>
                    </m:r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≤</m:t>
                    </m:r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8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qo‘shtengsizlikni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qanoatlantiradigan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sonlar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ichida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nechta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o‘zaro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tub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sonlar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jufti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bor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?</a:t>
                </a:r>
                <a:endParaRPr lang="en-US" sz="4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933" y="1382384"/>
                <a:ext cx="12306667" cy="1363973"/>
              </a:xfrm>
              <a:prstGeom prst="rect">
                <a:avLst/>
              </a:prstGeom>
              <a:blipFill rotWithShape="0">
                <a:blip r:embed="rId2"/>
                <a:stretch>
                  <a:fillRect l="-1436" t="-6696" b="-165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375117" y="2632580"/>
            <a:ext cx="1220863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5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4,  5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6,  5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7,  5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8,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7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4,  7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6, 7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8 </a:t>
            </a:r>
            <a:endParaRPr lang="en-US" sz="40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7 ta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1989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7081" y="1296194"/>
            <a:ext cx="12306667" cy="1363973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EKUB (a, b) = 12,  EKUK (a, b) = 190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oladimi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?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7081" y="2392831"/>
            <a:ext cx="1220863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EKUK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doim</a:t>
            </a: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EKUB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karrali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190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12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bo‘linmaydi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40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Yo‘q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bo‘la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olmaydi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99870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TEST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66751" y="1188876"/>
            <a:ext cx="12306667" cy="1979526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n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raqamining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qiymatlarida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10+n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10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sonlarining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eng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kichik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umumiy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karralisi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60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) 2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      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B)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0          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D)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5; 2            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E)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5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5750" y="3417288"/>
            <a:ext cx="12208631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n = 0 da 10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10, EKUK(10, 10) = 10</a:t>
            </a:r>
          </a:p>
          <a:p>
            <a:r>
              <a:rPr lang="en-US" sz="4000" dirty="0">
                <a:latin typeface="Arial" pitchFamily="34" charset="0"/>
                <a:cs typeface="Arial" pitchFamily="34" charset="0"/>
              </a:rPr>
              <a:t>n =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2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da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12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10,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EKUK(12,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10) =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60</a:t>
            </a:r>
            <a:endParaRPr lang="en-US" sz="4000" dirty="0">
              <a:latin typeface="Arial" pitchFamily="34" charset="0"/>
              <a:cs typeface="Arial" pitchFamily="34" charset="0"/>
            </a:endParaRPr>
          </a:p>
          <a:p>
            <a:r>
              <a:rPr lang="en-US" sz="4000" dirty="0">
                <a:latin typeface="Arial" pitchFamily="34" charset="0"/>
                <a:cs typeface="Arial" pitchFamily="34" charset="0"/>
              </a:rPr>
              <a:t>n =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5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da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15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10,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EKUK(15,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10) =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30</a:t>
            </a:r>
            <a:endParaRPr lang="en-US" sz="4000" dirty="0">
              <a:latin typeface="Arial" pitchFamily="34" charset="0"/>
              <a:cs typeface="Arial" pitchFamily="34" charset="0"/>
            </a:endParaRPr>
          </a:p>
          <a:p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A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55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0120" y="288082"/>
            <a:ext cx="12498064" cy="720080"/>
          </a:xfrm>
        </p:spPr>
        <p:txBody>
          <a:bodyPr/>
          <a:lstStyle/>
          <a:p>
            <a:pPr algn="ctr"/>
            <a:r>
              <a:rPr lang="en-US" sz="3879" b="1" dirty="0"/>
              <a:t>MUSTAQIL  BAJARISH  UCHUN  TOPSHIRIQLAR:</a:t>
            </a:r>
            <a:endParaRPr lang="ru-RU" sz="3879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723650" y="1800250"/>
            <a:ext cx="11611004" cy="2215991"/>
          </a:xfrm>
        </p:spPr>
        <p:txBody>
          <a:bodyPr/>
          <a:lstStyle/>
          <a:p>
            <a:pPr algn="l"/>
            <a:r>
              <a:rPr lang="en-US" sz="4800" b="1" dirty="0">
                <a:solidFill>
                  <a:schemeClr val="tx1"/>
                </a:solidFill>
              </a:rPr>
              <a:t>    </a:t>
            </a:r>
            <a:r>
              <a:rPr lang="en-US" sz="4800" b="1" dirty="0" err="1" smtClean="0">
                <a:solidFill>
                  <a:schemeClr val="tx1"/>
                </a:solidFill>
              </a:rPr>
              <a:t>Darslikdagi</a:t>
            </a:r>
            <a:r>
              <a:rPr lang="en-US" sz="4800" b="1" dirty="0" smtClean="0">
                <a:solidFill>
                  <a:schemeClr val="tx1"/>
                </a:solidFill>
              </a:rPr>
              <a:t> 1- test </a:t>
            </a:r>
            <a:r>
              <a:rPr lang="en-US" sz="4800" b="1" dirty="0" err="1" smtClean="0">
                <a:solidFill>
                  <a:schemeClr val="tx1"/>
                </a:solidFill>
              </a:rPr>
              <a:t>topshiriqlarining</a:t>
            </a:r>
            <a:r>
              <a:rPr lang="en-US" sz="4800" b="1" dirty="0" smtClean="0">
                <a:solidFill>
                  <a:schemeClr val="tx1"/>
                </a:solidFill>
              </a:rPr>
              <a:t> </a:t>
            </a:r>
          </a:p>
          <a:p>
            <a:pPr algn="l"/>
            <a:r>
              <a:rPr lang="en-US" sz="4800" b="1" dirty="0" smtClean="0">
                <a:solidFill>
                  <a:schemeClr val="tx1"/>
                </a:solidFill>
              </a:rPr>
              <a:t>2-, 4-</a:t>
            </a:r>
            <a:r>
              <a:rPr lang="en-US" sz="4800" b="1" dirty="0">
                <a:solidFill>
                  <a:schemeClr val="tx1"/>
                </a:solidFill>
              </a:rPr>
              <a:t>, </a:t>
            </a:r>
            <a:r>
              <a:rPr lang="en-US" sz="4800" b="1" dirty="0" smtClean="0">
                <a:solidFill>
                  <a:schemeClr val="tx1"/>
                </a:solidFill>
              </a:rPr>
              <a:t>6-, 8-, 10- </a:t>
            </a:r>
            <a:r>
              <a:rPr lang="en-US" sz="4800" b="1" dirty="0" err="1" smtClean="0">
                <a:solidFill>
                  <a:schemeClr val="tx1"/>
                </a:solidFill>
              </a:rPr>
              <a:t>raqamdagilarini</a:t>
            </a:r>
            <a:r>
              <a:rPr lang="en-US" sz="4800" b="1" dirty="0" smtClean="0">
                <a:solidFill>
                  <a:schemeClr val="tx1"/>
                </a:solidFill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</a:rPr>
              <a:t>yechish</a:t>
            </a:r>
            <a:r>
              <a:rPr lang="en-US" sz="4800" b="1" dirty="0" smtClean="0">
                <a:solidFill>
                  <a:schemeClr val="tx1"/>
                </a:solidFill>
              </a:rPr>
              <a:t> (30-bet).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9063" t="48999" r="51125" b="15984"/>
          <a:stretch/>
        </p:blipFill>
        <p:spPr>
          <a:xfrm>
            <a:off x="3160440" y="3456434"/>
            <a:ext cx="5342992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30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8112" y="1152178"/>
            <a:ext cx="12401637" cy="207185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600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Berilgan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1; 2; 3; 15; 17; 23; 49; 64; 121; 304; 324; 1001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sonlari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ichida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nechta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tub son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A) 3         B) 4           D) 5             E) 7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10"/>
          <p:cNvSpPr txBox="1">
            <a:spLocks/>
          </p:cNvSpPr>
          <p:nvPr/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en-US" sz="5172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1- test </a:t>
            </a:r>
            <a:endParaRPr lang="ru-RU" sz="5172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8111" y="3224037"/>
            <a:ext cx="12401637" cy="41729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5500"/>
              </a:lnSpc>
            </a:pP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 – tub son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emas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>
              <a:lnSpc>
                <a:spcPts val="5500"/>
              </a:lnSpc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2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boshqa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juft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ham tub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emas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 64, 304, 324 </a:t>
            </a:r>
          </a:p>
          <a:p>
            <a:pPr>
              <a:lnSpc>
                <a:spcPts val="5500"/>
              </a:lnSpc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15 = 3 ∙ 5, </a:t>
            </a:r>
            <a:r>
              <a:rPr lang="uz-Cyrl-UZ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49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7²,</a:t>
            </a:r>
            <a:r>
              <a:rPr lang="uz-Cyrl-UZ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121 = 11²,</a:t>
            </a:r>
            <a:r>
              <a:rPr lang="uz-Cyrl-UZ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Cyrl-UZ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1001 =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7 ∙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11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∙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13</a:t>
            </a:r>
            <a:endParaRPr lang="en-US" sz="40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ts val="5500"/>
              </a:lnSpc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Tub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 2, 3, 17, 23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ts val="5500"/>
              </a:lnSpc>
            </a:pP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B</a:t>
            </a:r>
            <a:endParaRPr lang="en-US" sz="4000" b="1" dirty="0" smtClean="0">
              <a:latin typeface="Arial" pitchFamily="34" charset="0"/>
              <a:cs typeface="Arial" pitchFamily="34" charset="0"/>
            </a:endParaRPr>
          </a:p>
          <a:p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0211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8112" y="1152178"/>
            <a:ext cx="12401637" cy="2122642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310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4310" dirty="0" smtClean="0">
                <a:latin typeface="Arial" pitchFamily="34" charset="0"/>
                <a:cs typeface="Arial" pitchFamily="34" charset="0"/>
              </a:rPr>
              <a:t>6 </a:t>
            </a:r>
            <a:r>
              <a:rPr lang="en-US" sz="431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310" dirty="0" smtClean="0">
                <a:latin typeface="Arial" pitchFamily="34" charset="0"/>
                <a:cs typeface="Arial" pitchFamily="34" charset="0"/>
              </a:rPr>
              <a:t> 16 </a:t>
            </a:r>
            <a:r>
              <a:rPr lang="en-US" sz="4310" dirty="0" err="1" smtClean="0">
                <a:latin typeface="Arial" pitchFamily="34" charset="0"/>
                <a:cs typeface="Arial" pitchFamily="34" charset="0"/>
              </a:rPr>
              <a:t>sonlarining</a:t>
            </a:r>
            <a:r>
              <a:rPr lang="en-US" sz="431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 smtClean="0">
                <a:latin typeface="Arial" pitchFamily="34" charset="0"/>
                <a:cs typeface="Arial" pitchFamily="34" charset="0"/>
              </a:rPr>
              <a:t>umumiy</a:t>
            </a:r>
            <a:r>
              <a:rPr lang="en-US" sz="431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 smtClean="0">
                <a:latin typeface="Arial" pitchFamily="34" charset="0"/>
                <a:cs typeface="Arial" pitchFamily="34" charset="0"/>
              </a:rPr>
              <a:t>bo‘luvchilari</a:t>
            </a:r>
            <a:r>
              <a:rPr lang="en-US" sz="431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 smtClean="0">
                <a:latin typeface="Arial" pitchFamily="34" charset="0"/>
                <a:cs typeface="Arial" pitchFamily="34" charset="0"/>
              </a:rPr>
              <a:t>nechta</a:t>
            </a:r>
            <a:r>
              <a:rPr lang="en-US" sz="431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en-US" sz="4310" dirty="0" smtClean="0">
                <a:latin typeface="Arial" pitchFamily="34" charset="0"/>
                <a:cs typeface="Arial" pitchFamily="34" charset="0"/>
              </a:rPr>
              <a:t>A) 4         B) 3           D) 2             E) 5</a:t>
            </a:r>
            <a:endParaRPr lang="en-US" sz="431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10"/>
          <p:cNvSpPr txBox="1">
            <a:spLocks/>
          </p:cNvSpPr>
          <p:nvPr/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en-US" sz="5172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5172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test </a:t>
            </a:r>
            <a:endParaRPr lang="ru-RU" sz="5172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6262" y="3274820"/>
            <a:ext cx="120253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6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2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∙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3,  16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2⁴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EKUB (6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16) = 2 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BS = 1+1 = 2</a:t>
            </a:r>
            <a:endParaRPr lang="en-US" sz="40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40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uz-Cyrl-UZ" sz="4000" b="1" dirty="0" smtClean="0">
                <a:latin typeface="Arial" pitchFamily="34" charset="0"/>
                <a:cs typeface="Arial" pitchFamily="34" charset="0"/>
              </a:rPr>
              <a:t>          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Misol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uz-Cyrl-UZ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24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36</a:t>
            </a:r>
            <a:r>
              <a:rPr lang="uz-Cyrl-UZ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Cyrl-UZ" sz="3200" b="1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32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8483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8112" y="1152178"/>
            <a:ext cx="12401637" cy="2335008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31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1 782 753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ushbu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sonlardan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qaysi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biriga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qoldiqsiz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bo‘linadi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A) 3         B) 10           D) 5             E) 9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10"/>
          <p:cNvSpPr txBox="1">
            <a:spLocks/>
          </p:cNvSpPr>
          <p:nvPr/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en-US" sz="5172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5- test </a:t>
            </a:r>
            <a:endParaRPr lang="ru-RU" sz="5172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24136" y="3312418"/>
            <a:ext cx="1218561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10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5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bo‘linmaydi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</a:t>
            </a:r>
            <a:endParaRPr lang="en-US" sz="40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1 + 7 + 8 + 2 + 7 + 5 + 3 = 33,  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33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9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bo‘linmaydi</a:t>
            </a:r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A</a:t>
            </a:r>
            <a:endParaRPr lang="en-US" sz="4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3224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8112" y="1152178"/>
            <a:ext cx="12401637" cy="190412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310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EKUB (168, 234, 60)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toping.</a:t>
            </a:r>
          </a:p>
          <a:p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A) 168         B) 231           D) 60             E) 6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10"/>
          <p:cNvSpPr txBox="1">
            <a:spLocks/>
          </p:cNvSpPr>
          <p:nvPr/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en-US" sz="5172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7- test </a:t>
            </a:r>
            <a:endParaRPr lang="ru-RU" sz="5172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6123" y="2880370"/>
            <a:ext cx="1218561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168 = 2³ ∙ 3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∙ 7 </a:t>
            </a:r>
            <a:endParaRPr lang="en-US" sz="40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234 = 2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∙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3²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∙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13 ,   60 =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²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∙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3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∙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5 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EKUB (168, 234, 60) = 2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∙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3 = 6</a:t>
            </a:r>
          </a:p>
          <a:p>
            <a:pPr>
              <a:lnSpc>
                <a:spcPct val="150000"/>
              </a:lnSpc>
            </a:pP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E</a:t>
            </a:r>
            <a:endParaRPr lang="en-US" sz="4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7801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2668" y="1063662"/>
            <a:ext cx="12401637" cy="259507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Agar a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b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ixtiyoriy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natural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bo‘lsa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u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holda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2a + 8b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ifoda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quyidagi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sonlarning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qaysi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biriga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qoldiqsiz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bo‘linadi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A) 2         B) 4          D) 3             E) 10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10"/>
          <p:cNvSpPr txBox="1">
            <a:spLocks/>
          </p:cNvSpPr>
          <p:nvPr/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en-US" sz="5172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9- test </a:t>
            </a:r>
            <a:endParaRPr lang="ru-RU" sz="5172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2668" y="3888482"/>
            <a:ext cx="1218561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2a + 8b = 2(a + 4b)</a:t>
            </a:r>
            <a:endParaRPr lang="en-US" sz="40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Bu son 2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karrali</a:t>
            </a:r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A</a:t>
            </a:r>
            <a:endParaRPr lang="en-US" sz="4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208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112-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5117" y="1224186"/>
            <a:ext cx="12306667" cy="1979526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i="1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raqamining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qiymatlarida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1) 50 + </a:t>
            </a:r>
            <a:r>
              <a:rPr lang="en-US" sz="4000" i="1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;  2) 17 + </a:t>
            </a:r>
            <a:r>
              <a:rPr lang="en-US" sz="4000" i="1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;    3) 35 + </a:t>
            </a:r>
            <a:r>
              <a:rPr lang="en-US" sz="4000" i="1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;  4) 40 + </a:t>
            </a:r>
            <a:r>
              <a:rPr lang="en-US" sz="4000" i="1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eng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kam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sondagi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tub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ko‘paytuvchilarga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ajraladi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?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5117" y="3233428"/>
            <a:ext cx="1220863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 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1) 50 +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53 = 50 + 3,   59 = 50 + 9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9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2) 17 + n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17 + 0 = 17,  17 + 2 = 19,  17 + 6 = 23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0, 2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4577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112-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5117" y="1224186"/>
            <a:ext cx="12306667" cy="1979526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i="1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raqamining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qiymatlarida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1) 50 + </a:t>
            </a:r>
            <a:r>
              <a:rPr lang="en-US" sz="4000" i="1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;  2) 17 + </a:t>
            </a:r>
            <a:r>
              <a:rPr lang="en-US" sz="4000" i="1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;    3) 35 + </a:t>
            </a:r>
            <a:r>
              <a:rPr lang="en-US" sz="4000" i="1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;  4) 40 + </a:t>
            </a:r>
            <a:r>
              <a:rPr lang="en-US" sz="4000" i="1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eng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kam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sondagi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tub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ko‘paytuvchilarga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ajraladi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?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5117" y="3233428"/>
            <a:ext cx="1220863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 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 +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35 + 2 = 37,  35 + 6 = 41 , 35 + 8 = 43 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2, 6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8</a:t>
            </a:r>
          </a:p>
          <a:p>
            <a:r>
              <a:rPr lang="uz-Cyrl-UZ" sz="4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 40 + n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40 + 1 = 41,  40 + 3 = 43,   40 +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 47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1591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5117" y="1156702"/>
            <a:ext cx="12426483" cy="1794860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1601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soni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tub son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ekanligini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aniqlash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uni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ketma-ket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2, 3, 5,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hokazo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tub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sonlarga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bo‘lib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boriladi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tub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songa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yetganda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bo‘lishni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to‘xtatish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mumkin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?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4042" y="3132803"/>
            <a:ext cx="1220863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    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Agar n²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kichik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a natural son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murakkab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bo‘lsa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u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holda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tub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ko‘paytuvchilaridan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n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kichik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</a:t>
            </a:r>
            <a:endParaRPr lang="uz-Cyrl-UZ" sz="4000" dirty="0" smtClean="0">
              <a:latin typeface="Arial" pitchFamily="34" charset="0"/>
              <a:cs typeface="Arial" pitchFamily="34" charset="0"/>
            </a:endParaRPr>
          </a:p>
          <a:p>
            <a:endParaRPr lang="uz-Cyrl-UZ" sz="4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37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16424" y="5400650"/>
            <a:ext cx="44678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itchFamily="34" charset="0"/>
                <a:cs typeface="Arial" pitchFamily="34" charset="0"/>
              </a:rPr>
              <a:t>1601 &lt; 41²,   37&lt; 41.</a:t>
            </a:r>
          </a:p>
        </p:txBody>
      </p:sp>
    </p:spTree>
    <p:extLst>
      <p:ext uri="{BB962C8B-B14F-4D97-AF65-F5344CB8AC3E}">
        <p14:creationId xmlns:p14="http://schemas.microsoft.com/office/powerpoint/2010/main" val="3827298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3555</TotalTime>
  <Words>809</Words>
  <Application>Microsoft Office PowerPoint</Application>
  <PresentationFormat>Произвольный</PresentationFormat>
  <Paragraphs>91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Cambria Math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112- masala</vt:lpstr>
      <vt:lpstr>112- masala</vt:lpstr>
      <vt:lpstr>MASALA</vt:lpstr>
      <vt:lpstr>MASALA</vt:lpstr>
      <vt:lpstr>MASALA</vt:lpstr>
      <vt:lpstr>TEST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263</cp:revision>
  <dcterms:created xsi:type="dcterms:W3CDTF">2020-04-09T07:32:19Z</dcterms:created>
  <dcterms:modified xsi:type="dcterms:W3CDTF">2020-09-28T06:30:45Z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