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4" r:id="rId2"/>
    <p:sldId id="324" r:id="rId3"/>
    <p:sldId id="340" r:id="rId4"/>
    <p:sldId id="332" r:id="rId5"/>
    <p:sldId id="306" r:id="rId6"/>
    <p:sldId id="327" r:id="rId7"/>
    <p:sldId id="329" r:id="rId8"/>
    <p:sldId id="341" r:id="rId9"/>
    <p:sldId id="333" r:id="rId10"/>
    <p:sldId id="342" r:id="rId11"/>
    <p:sldId id="331" r:id="rId12"/>
    <p:sldId id="343" r:id="rId13"/>
    <p:sldId id="338" r:id="rId14"/>
    <p:sldId id="339" r:id="rId15"/>
    <p:sldId id="317" r:id="rId16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1316" autoAdjust="0"/>
  </p:normalViewPr>
  <p:slideViewPr>
    <p:cSldViewPr>
      <p:cViewPr varScale="1">
        <p:scale>
          <a:sx n="57" d="100"/>
          <a:sy n="57" d="100"/>
        </p:scale>
        <p:origin x="940" y="3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4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1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377109" y="2592338"/>
            <a:ext cx="7687987" cy="2516626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lang="ru-RU" sz="5172" b="1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  <a:r>
              <a:rPr sz="5172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172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172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172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172" b="1" dirty="0" smtClean="0">
                <a:solidFill>
                  <a:schemeClr val="tx2"/>
                </a:solidFill>
                <a:latin typeface="Arial"/>
                <a:cs typeface="Arial"/>
              </a:rPr>
              <a:t>ENG KICHIK </a:t>
            </a:r>
          </a:p>
          <a:p>
            <a:pPr marL="40888">
              <a:spcBef>
                <a:spcPts val="245"/>
              </a:spcBef>
            </a:pPr>
            <a:r>
              <a:rPr lang="ru-RU" sz="5172" b="1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  <a:r>
              <a:rPr lang="en-US" sz="5172" b="1" dirty="0" smtClean="0">
                <a:solidFill>
                  <a:schemeClr val="tx2"/>
                </a:solidFill>
                <a:latin typeface="Arial"/>
                <a:cs typeface="Arial"/>
              </a:rPr>
              <a:t>UMUMIY KARRALI </a:t>
            </a:r>
          </a:p>
          <a:p>
            <a:pPr marL="40888">
              <a:spcBef>
                <a:spcPts val="245"/>
              </a:spcBef>
            </a:pPr>
            <a:r>
              <a:rPr lang="ru-RU" sz="5172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5172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172" b="1" dirty="0" smtClean="0">
                <a:solidFill>
                  <a:schemeClr val="tx2"/>
                </a:solidFill>
                <a:latin typeface="Arial"/>
                <a:cs typeface="Arial"/>
              </a:rPr>
              <a:t>(BO‘LINUVCHI)</a:t>
            </a:r>
            <a:endParaRPr lang="en-US" sz="8659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84237" y="2752526"/>
            <a:ext cx="2580526" cy="237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297259" y="175783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63" y="1234966"/>
            <a:ext cx="1240163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EKUK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(240, 60)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4879" y="3046007"/>
            <a:ext cx="355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199" y="2088282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44879" y="4003732"/>
            <a:ext cx="902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EKUK (240, 60) = 240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060" y="4961457"/>
            <a:ext cx="9565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ikkinchisiga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bo‘linsa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sonlarning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unmumiy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karralisi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8" name="Picture 2" descr="http://sc.xzcheng.com/uploads/170112/764-1F112134R63C.jpg"/>
          <p:cNvPicPr>
            <a:picLocks noChangeAspect="1" noChangeArrowheads="1"/>
          </p:cNvPicPr>
          <p:nvPr/>
        </p:nvPicPr>
        <p:blipFill>
          <a:blip r:embed="rId3"/>
          <a:srcRect l="28461" r="24231"/>
          <a:stretch>
            <a:fillRect/>
          </a:stretch>
        </p:blipFill>
        <p:spPr bwMode="auto">
          <a:xfrm>
            <a:off x="9106454" y="1246869"/>
            <a:ext cx="2286076" cy="3888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1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141-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97" y="1082088"/>
            <a:ext cx="12697581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to‘rtta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karralisini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2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6;    2) 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5;    3) 6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  4) 18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9.</a:t>
            </a:r>
            <a:endParaRPr lang="en-US" sz="2586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128" y="3040863"/>
            <a:ext cx="12241360" cy="351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79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879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5500"/>
              </a:lnSpc>
            </a:pPr>
            <a:r>
              <a:rPr lang="en-US" sz="3879" dirty="0" smtClean="0">
                <a:latin typeface="Arial" pitchFamily="34" charset="0"/>
                <a:cs typeface="Arial" pitchFamily="34" charset="0"/>
              </a:rPr>
              <a:t>1) 2 </a:t>
            </a:r>
            <a:r>
              <a:rPr lang="en-US" sz="3879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3879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, 12, 18,  24</a:t>
            </a:r>
          </a:p>
          <a:p>
            <a:pPr>
              <a:lnSpc>
                <a:spcPts val="5500"/>
              </a:lnSpc>
            </a:pPr>
            <a:r>
              <a:rPr lang="en-US" sz="3879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: 15, 30, 45, 60</a:t>
            </a:r>
            <a:endParaRPr lang="en-US" sz="3879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500"/>
              </a:lnSpc>
            </a:pPr>
            <a:r>
              <a:rPr lang="en-US" sz="3879" dirty="0" smtClean="0">
                <a:latin typeface="Arial" pitchFamily="34" charset="0"/>
                <a:cs typeface="Arial" pitchFamily="34" charset="0"/>
              </a:rPr>
              <a:t>3) 6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: 24, 48, 72, 96</a:t>
            </a:r>
          </a:p>
          <a:p>
            <a:pPr>
              <a:lnSpc>
                <a:spcPts val="5500"/>
              </a:lnSpc>
            </a:pPr>
            <a:r>
              <a:rPr lang="en-US" sz="3879" dirty="0" smtClean="0">
                <a:latin typeface="Arial" pitchFamily="34" charset="0"/>
                <a:cs typeface="Arial" pitchFamily="34" charset="0"/>
              </a:rPr>
              <a:t>4) 18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79" dirty="0" err="1">
                <a:latin typeface="Arial" pitchFamily="34" charset="0"/>
                <a:cs typeface="Arial" pitchFamily="34" charset="0"/>
              </a:rPr>
              <a:t>karrali</a:t>
            </a:r>
            <a:r>
              <a:rPr lang="en-US" sz="3879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879" dirty="0" smtClean="0">
                <a:latin typeface="Arial" pitchFamily="34" charset="0"/>
                <a:cs typeface="Arial" pitchFamily="34" charset="0"/>
              </a:rPr>
              <a:t>18, 36, 54, 72 </a:t>
            </a:r>
          </a:p>
        </p:txBody>
      </p:sp>
      <p:sp>
        <p:nvSpPr>
          <p:cNvPr id="6" name="Овал 5"/>
          <p:cNvSpPr/>
          <p:nvPr/>
        </p:nvSpPr>
        <p:spPr>
          <a:xfrm>
            <a:off x="4616366" y="3734482"/>
            <a:ext cx="648072" cy="626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34294" y="4419123"/>
            <a:ext cx="720081" cy="6147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34294" y="5144150"/>
            <a:ext cx="679035" cy="6058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32648" y="5811678"/>
            <a:ext cx="720080" cy="6517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142-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6" y="1273183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Ma’muraning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qadami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54 cm,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Manzuraniki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63 cm.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qisqa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masofada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oyoq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izlari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ustma-ust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tushadi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4625" t="12983" r="12313" b="25988"/>
          <a:stretch/>
        </p:blipFill>
        <p:spPr>
          <a:xfrm>
            <a:off x="7912968" y="1368202"/>
            <a:ext cx="2952328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143-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00" y="1245815"/>
            <a:ext cx="12697581" cy="136397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 1) 10;   2) 15;  3) 26;    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4) 60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uchtadan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586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421" y="2852227"/>
            <a:ext cx="1224136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1)  2, 5, 10.</a:t>
            </a: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2)  3, 5, 15.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3)  2, 13, 26.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4)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5, 12, 60.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500"/>
              </a:lnSpc>
            </a:pPr>
            <a:endParaRPr lang="en-US" sz="3879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c.xzcheng.com/uploads/170112/764-1F112134R63C.jpg"/>
          <p:cNvPicPr>
            <a:picLocks noChangeAspect="1" noChangeArrowheads="1"/>
          </p:cNvPicPr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5680720" y="2626772"/>
            <a:ext cx="2376264" cy="404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8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144-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05" y="1080170"/>
            <a:ext cx="12306667" cy="271819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Abdurahmon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Ma’mura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Manzura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kutubxonada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uchrashishdi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suhbat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jarayonida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Abdurahmon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maktab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kutubxonasiga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kunda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Ma’mura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kunda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Manzura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kunda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borishi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aniqlandi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keyingi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marotaba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qachon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uchrashadilar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6" y="3718954"/>
            <a:ext cx="12208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EKUK( 3, 5, 7) = 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5952" y="4608416"/>
            <a:ext cx="33377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3 ∙ 5 ∙ 7 = 105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3375" t="13983" r="15126" b="36993"/>
          <a:stretch/>
        </p:blipFill>
        <p:spPr>
          <a:xfrm>
            <a:off x="8489032" y="3329281"/>
            <a:ext cx="3851924" cy="25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54492" y="1796072"/>
            <a:ext cx="11093590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  </a:t>
            </a:r>
            <a:r>
              <a:rPr lang="en-US" sz="4800" b="1" dirty="0" err="1">
                <a:solidFill>
                  <a:schemeClr val="tx1"/>
                </a:solidFill>
              </a:rPr>
              <a:t>Darslikdagi</a:t>
            </a: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</a:rPr>
              <a:t>152-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154-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ru-RU" sz="4800" b="1" dirty="0" smtClean="0">
                <a:solidFill>
                  <a:schemeClr val="tx1"/>
                </a:solidFill>
              </a:rPr>
              <a:t>1</a:t>
            </a:r>
            <a:r>
              <a:rPr lang="en-US" sz="4800" b="1" dirty="0" smtClean="0">
                <a:solidFill>
                  <a:schemeClr val="tx1"/>
                </a:solidFill>
              </a:rPr>
              <a:t>55-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(29-bet).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sc.xzcheng.com/uploads/170112/764-1F112134R63C.jpg"/>
          <p:cNvPicPr>
            <a:picLocks noChangeAspect="1" noChangeArrowheads="1"/>
          </p:cNvPicPr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5176664" y="3273400"/>
            <a:ext cx="2376264" cy="3567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208112" y="244105"/>
            <a:ext cx="11809312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UMUMIY BO‘LINUVCHILAR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112" y="1152178"/>
            <a:ext cx="12401637" cy="796125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232" y="4248522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karralilar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144, 288, …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741" t="32968" r="10215" b="51025"/>
          <a:stretch/>
        </p:blipFill>
        <p:spPr>
          <a:xfrm>
            <a:off x="280119" y="1728241"/>
            <a:ext cx="12329629" cy="17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одержимое 27"/>
          <p:cNvSpPr>
            <a:spLocks noGrp="1"/>
          </p:cNvSpPr>
          <p:nvPr>
            <p:ph sz="half" idx="3"/>
          </p:nvPr>
        </p:nvSpPr>
        <p:spPr>
          <a:xfrm>
            <a:off x="928192" y="1584226"/>
            <a:ext cx="11161239" cy="4896544"/>
          </a:xfrm>
        </p:spPr>
        <p:txBody>
          <a:bodyPr/>
          <a:lstStyle/>
          <a:p>
            <a:r>
              <a:rPr lang="en-US" sz="3700" dirty="0"/>
              <a:t>       </a:t>
            </a:r>
            <a:r>
              <a:rPr lang="en-US" sz="3700" dirty="0" err="1"/>
              <a:t>Bir</a:t>
            </a:r>
            <a:r>
              <a:rPr lang="en-US" sz="3700" dirty="0"/>
              <a:t>  </a:t>
            </a:r>
            <a:r>
              <a:rPr lang="en-US" sz="3700" dirty="0" err="1"/>
              <a:t>nechta</a:t>
            </a:r>
            <a:r>
              <a:rPr lang="en-US" sz="3700" dirty="0"/>
              <a:t>  natural  </a:t>
            </a:r>
            <a:r>
              <a:rPr lang="en-US" sz="3700" dirty="0" err="1"/>
              <a:t>sonning</a:t>
            </a:r>
            <a:r>
              <a:rPr lang="en-US" sz="3700" dirty="0"/>
              <a:t> </a:t>
            </a:r>
            <a:r>
              <a:rPr lang="en-US" sz="3700" dirty="0" err="1"/>
              <a:t>har</a:t>
            </a:r>
            <a:r>
              <a:rPr lang="en-US" sz="3700" dirty="0"/>
              <a:t>  </a:t>
            </a:r>
            <a:r>
              <a:rPr lang="en-US" sz="3700" dirty="0" err="1"/>
              <a:t>biriga</a:t>
            </a:r>
            <a:r>
              <a:rPr lang="en-US" sz="3700" dirty="0"/>
              <a:t>  </a:t>
            </a:r>
            <a:r>
              <a:rPr lang="en-US" sz="3700" dirty="0" err="1"/>
              <a:t>bo‘linadigan</a:t>
            </a:r>
            <a:r>
              <a:rPr lang="en-US" sz="3700" dirty="0"/>
              <a:t> eng  </a:t>
            </a:r>
            <a:r>
              <a:rPr lang="en-US" sz="3700" dirty="0" err="1"/>
              <a:t>kichik</a:t>
            </a:r>
            <a:r>
              <a:rPr lang="en-US" sz="3700" dirty="0"/>
              <a:t>  natural  son  </a:t>
            </a:r>
            <a:r>
              <a:rPr lang="en-US" sz="3700" dirty="0" err="1"/>
              <a:t>ularning</a:t>
            </a:r>
            <a:r>
              <a:rPr lang="en-US" sz="3700" dirty="0"/>
              <a:t> </a:t>
            </a:r>
            <a:r>
              <a:rPr lang="en-US" sz="3700" b="1" dirty="0">
                <a:solidFill>
                  <a:schemeClr val="tx2"/>
                </a:solidFill>
              </a:rPr>
              <a:t>eng  </a:t>
            </a:r>
            <a:r>
              <a:rPr lang="en-US" sz="3700" b="1" dirty="0" err="1">
                <a:solidFill>
                  <a:schemeClr val="tx2"/>
                </a:solidFill>
              </a:rPr>
              <a:t>kichik</a:t>
            </a:r>
            <a:r>
              <a:rPr lang="en-US" sz="3700" b="1" dirty="0">
                <a:solidFill>
                  <a:schemeClr val="tx2"/>
                </a:solidFill>
              </a:rPr>
              <a:t>  </a:t>
            </a:r>
            <a:r>
              <a:rPr lang="en-US" sz="3700" b="1" dirty="0" err="1">
                <a:solidFill>
                  <a:schemeClr val="tx2"/>
                </a:solidFill>
              </a:rPr>
              <a:t>umumiy</a:t>
            </a:r>
            <a:r>
              <a:rPr lang="en-US" sz="3700" b="1" dirty="0">
                <a:solidFill>
                  <a:schemeClr val="tx2"/>
                </a:solidFill>
              </a:rPr>
              <a:t>  </a:t>
            </a:r>
            <a:r>
              <a:rPr lang="en-US" sz="3700" b="1" dirty="0" err="1" smtClean="0">
                <a:solidFill>
                  <a:schemeClr val="tx2"/>
                </a:solidFill>
              </a:rPr>
              <a:t>karralisi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b="1" dirty="0" smtClean="0">
                <a:solidFill>
                  <a:schemeClr val="tx2"/>
                </a:solidFill>
              </a:rPr>
              <a:t>(EKUK)</a:t>
            </a:r>
            <a:r>
              <a:rPr lang="en-US" sz="3700" dirty="0" smtClean="0">
                <a:solidFill>
                  <a:schemeClr val="tx2"/>
                </a:solidFill>
              </a:rPr>
              <a:t>  </a:t>
            </a:r>
            <a:r>
              <a:rPr lang="en-US" sz="3700" dirty="0" err="1"/>
              <a:t>deyiladi</a:t>
            </a:r>
            <a:r>
              <a:rPr lang="en-US" sz="3700" dirty="0"/>
              <a:t>.</a:t>
            </a:r>
          </a:p>
          <a:p>
            <a:endParaRPr lang="en-US" sz="3700" dirty="0"/>
          </a:p>
          <a:p>
            <a:r>
              <a:rPr lang="en-US" sz="3700" dirty="0">
                <a:solidFill>
                  <a:srgbClr val="002060"/>
                </a:solidFill>
              </a:rPr>
              <a:t>    </a:t>
            </a:r>
            <a:r>
              <a:rPr lang="en-US" sz="3700" dirty="0" err="1" smtClean="0">
                <a:solidFill>
                  <a:srgbClr val="002060"/>
                </a:solidFill>
              </a:rPr>
              <a:t>Masalan</a:t>
            </a:r>
            <a:r>
              <a:rPr lang="en-US" sz="3700" dirty="0" smtClean="0">
                <a:solidFill>
                  <a:srgbClr val="002060"/>
                </a:solidFill>
              </a:rPr>
              <a:t>, 144 </a:t>
            </a:r>
            <a:r>
              <a:rPr lang="en-US" sz="3700" dirty="0" err="1" smtClean="0">
                <a:solidFill>
                  <a:srgbClr val="002060"/>
                </a:solidFill>
              </a:rPr>
              <a:t>soni</a:t>
            </a:r>
            <a:r>
              <a:rPr lang="en-US" sz="3700" dirty="0" smtClean="0">
                <a:solidFill>
                  <a:srgbClr val="002060"/>
                </a:solidFill>
              </a:rPr>
              <a:t>  36 </a:t>
            </a:r>
            <a:r>
              <a:rPr lang="en-US" sz="3700" dirty="0" err="1" smtClean="0">
                <a:solidFill>
                  <a:srgbClr val="002060"/>
                </a:solidFill>
              </a:rPr>
              <a:t>va</a:t>
            </a:r>
            <a:r>
              <a:rPr lang="en-US" sz="3700" dirty="0" smtClean="0">
                <a:solidFill>
                  <a:srgbClr val="002060"/>
                </a:solidFill>
              </a:rPr>
              <a:t> 48 </a:t>
            </a:r>
            <a:r>
              <a:rPr lang="en-US" sz="3700" dirty="0" err="1" smtClean="0">
                <a:solidFill>
                  <a:srgbClr val="002060"/>
                </a:solidFill>
              </a:rPr>
              <a:t>sonlarining</a:t>
            </a:r>
            <a:r>
              <a:rPr lang="en-US" sz="3700" dirty="0" smtClean="0">
                <a:solidFill>
                  <a:srgbClr val="002060"/>
                </a:solidFill>
              </a:rPr>
              <a:t> </a:t>
            </a:r>
            <a:r>
              <a:rPr lang="en-US" sz="3700" dirty="0" err="1">
                <a:solidFill>
                  <a:srgbClr val="002060"/>
                </a:solidFill>
              </a:rPr>
              <a:t>eng</a:t>
            </a:r>
            <a:r>
              <a:rPr lang="en-US" sz="3700" dirty="0">
                <a:solidFill>
                  <a:srgbClr val="002060"/>
                </a:solidFill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kichik</a:t>
            </a:r>
            <a:r>
              <a:rPr lang="en-US" sz="3700" dirty="0" smtClean="0">
                <a:solidFill>
                  <a:srgbClr val="002060"/>
                </a:solidFill>
              </a:rPr>
              <a:t>  </a:t>
            </a:r>
            <a:r>
              <a:rPr lang="en-US" sz="3700" dirty="0" err="1">
                <a:solidFill>
                  <a:srgbClr val="002060"/>
                </a:solidFill>
              </a:rPr>
              <a:t>umumiy</a:t>
            </a:r>
            <a:r>
              <a:rPr lang="en-US" sz="3700" dirty="0">
                <a:solidFill>
                  <a:srgbClr val="002060"/>
                </a:solidFill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karralisi</a:t>
            </a:r>
            <a:r>
              <a:rPr lang="en-US" sz="3700" dirty="0" smtClean="0">
                <a:solidFill>
                  <a:srgbClr val="002060"/>
                </a:solidFill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bo‘ladi</a:t>
            </a:r>
            <a:r>
              <a:rPr lang="en-US" sz="3700" dirty="0" smtClean="0">
                <a:solidFill>
                  <a:srgbClr val="002060"/>
                </a:solidFill>
              </a:rPr>
              <a:t>.</a:t>
            </a:r>
          </a:p>
          <a:p>
            <a:endParaRPr lang="en-US" sz="3700" dirty="0">
              <a:solidFill>
                <a:srgbClr val="002060"/>
              </a:solidFill>
            </a:endParaRPr>
          </a:p>
          <a:p>
            <a:r>
              <a:rPr lang="en-US" sz="3700" dirty="0" smtClean="0">
                <a:solidFill>
                  <a:srgbClr val="002060"/>
                </a:solidFill>
              </a:rPr>
              <a:t>                   </a:t>
            </a:r>
            <a:r>
              <a:rPr lang="en-US" sz="3700" b="1" dirty="0" smtClean="0">
                <a:solidFill>
                  <a:srgbClr val="002060"/>
                </a:solidFill>
              </a:rPr>
              <a:t>EKUK(36, 48) = 144</a:t>
            </a:r>
            <a:endParaRPr lang="en-US" sz="37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16074"/>
            <a:ext cx="1252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sz="4800" dirty="0">
                <a:solidFill>
                  <a:schemeClr val="bg1"/>
                </a:solidFill>
              </a:rPr>
              <a:t>ENG </a:t>
            </a:r>
            <a:r>
              <a:rPr lang="en-US" sz="4800" dirty="0" smtClean="0">
                <a:solidFill>
                  <a:schemeClr val="bg1"/>
                </a:solidFill>
              </a:rPr>
              <a:t>KICHIK UMUMIY KARRALI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267651" y="156670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895" y="1133989"/>
            <a:ext cx="12452705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EKUK (30, 36)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 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895" y="1907757"/>
            <a:ext cx="2233112" cy="68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79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879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895" y="6293893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176" y="5245593"/>
            <a:ext cx="12452705" cy="140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EKUK (30, 36)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2² ∙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3²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∙ 5 =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 ∙ 5  = 180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2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793" t="25385" r="11693" b="45141"/>
          <a:stretch/>
        </p:blipFill>
        <p:spPr>
          <a:xfrm>
            <a:off x="923045" y="2625961"/>
            <a:ext cx="11304403" cy="26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62465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EKUK (m, n) 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63" y="1296194"/>
            <a:ext cx="12401637" cy="6288398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EKUK (m, n)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topish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tub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ko‘paytuvchilarga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ajratiladi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sonlardagi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tub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ko‘paytuvchilarning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darajalari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tub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ko‘paytuvchilardan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ko‘paytma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tuziladi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Tuzilgan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ko‘paytmaning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EKUK (m, n)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448472" y="197200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530" y="1224186"/>
            <a:ext cx="12401637" cy="796125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310" dirty="0" smtClean="0">
                <a:latin typeface="Arial" pitchFamily="34" charset="0"/>
                <a:cs typeface="Arial" pitchFamily="34" charset="0"/>
              </a:rPr>
              <a:t>EKUK </a:t>
            </a:r>
            <a:r>
              <a:rPr lang="en-US" sz="4310" dirty="0" smtClean="0">
                <a:latin typeface="Arial" pitchFamily="34" charset="0"/>
                <a:cs typeface="Arial" pitchFamily="34" charset="0"/>
              </a:rPr>
              <a:t>(30, 36) </a:t>
            </a:r>
            <a:r>
              <a:rPr lang="en-US" sz="431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310" dirty="0" smtClean="0">
                <a:latin typeface="Arial" pitchFamily="34" charset="0"/>
                <a:cs typeface="Arial" pitchFamily="34" charset="0"/>
              </a:rPr>
              <a:t> toping.  II </a:t>
            </a:r>
            <a:r>
              <a:rPr lang="en-US" sz="431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754" t="22461" r="13309" b="33518"/>
          <a:stretch/>
        </p:blipFill>
        <p:spPr>
          <a:xfrm>
            <a:off x="254557" y="2249403"/>
            <a:ext cx="12188595" cy="39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275106" y="20710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63" y="1259962"/>
            <a:ext cx="1240163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EKUK (15, 12)  toping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963" y="2603614"/>
            <a:ext cx="1036915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12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EKUK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= 3 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= 60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963" y="2008382"/>
            <a:ext cx="228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4408" y="5023769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sc.xzcheng.com/uploads/170112/764-1F112134R63C.jpg"/>
          <p:cNvPicPr>
            <a:picLocks noChangeAspect="1" noChangeArrowheads="1"/>
          </p:cNvPicPr>
          <p:nvPr/>
        </p:nvPicPr>
        <p:blipFill>
          <a:blip r:embed="rId3"/>
          <a:srcRect l="28461" r="24231"/>
          <a:stretch>
            <a:fillRect/>
          </a:stretch>
        </p:blipFill>
        <p:spPr bwMode="auto">
          <a:xfrm>
            <a:off x="10001200" y="1259961"/>
            <a:ext cx="2232248" cy="3796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9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275106" y="20710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63" y="1259962"/>
            <a:ext cx="1240163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EKUK (15, 12)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963" y="2008382"/>
            <a:ext cx="228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963" y="2756802"/>
            <a:ext cx="10369152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1) 15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 = 180         2)  EKUB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 180 : 3 = 60 </a:t>
            </a:r>
          </a:p>
          <a:p>
            <a:pPr>
              <a:lnSpc>
                <a:spcPts val="55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EKUK(m, n)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m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∙ n : EKUB(m, n)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EKUK(m, n)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∙ EKUB(m, n) = 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∙ 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297259" y="175783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63" y="1234966"/>
            <a:ext cx="1240163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EKUK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(20, 33)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4879" y="3046007"/>
            <a:ext cx="355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∙ 5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199" y="2088282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48672" y="3046007"/>
            <a:ext cx="312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4879" y="4003732"/>
            <a:ext cx="902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EKUK (20, 33) 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20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33 = 660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061" y="4961457"/>
            <a:ext cx="9061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tub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eng</a:t>
            </a:r>
            <a:endParaRPr lang="en-US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karralisi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sonlarning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ko‘paytmasiga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9" name="Picture 2" descr="http://sc.xzcheng.com/uploads/170112/764-1F112134R63C.jpg"/>
          <p:cNvPicPr>
            <a:picLocks noChangeAspect="1" noChangeArrowheads="1"/>
          </p:cNvPicPr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9425137" y="1316264"/>
            <a:ext cx="2204474" cy="3749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2" grpId="0"/>
      <p:bldP spid="1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658</Words>
  <Application>Microsoft Office PowerPoint</Application>
  <PresentationFormat>Произвольный</PresentationFormat>
  <Paragraphs>86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MATEMATIKA</vt:lpstr>
      <vt:lpstr>UMUMIY BO‘LINUVCHILAR</vt:lpstr>
      <vt:lpstr>ENG KICHIK UMUMIY KARRALI</vt:lpstr>
      <vt:lpstr>MISOL</vt:lpstr>
      <vt:lpstr>EKUK (m, n) </vt:lpstr>
      <vt:lpstr>MISOL</vt:lpstr>
      <vt:lpstr>MISOL</vt:lpstr>
      <vt:lpstr>MISOL</vt:lpstr>
      <vt:lpstr>MISOL</vt:lpstr>
      <vt:lpstr>MISOL</vt:lpstr>
      <vt:lpstr>141- masala</vt:lpstr>
      <vt:lpstr>142- masala</vt:lpstr>
      <vt:lpstr>143- masala</vt:lpstr>
      <vt:lpstr>144- 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225</cp:revision>
  <dcterms:created xsi:type="dcterms:W3CDTF">2020-04-09T07:32:19Z</dcterms:created>
  <dcterms:modified xsi:type="dcterms:W3CDTF">2020-09-21T07:40:02Z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