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84" r:id="rId2"/>
    <p:sldId id="328" r:id="rId3"/>
    <p:sldId id="336" r:id="rId4"/>
    <p:sldId id="340" r:id="rId5"/>
    <p:sldId id="342" r:id="rId6"/>
    <p:sldId id="341" r:id="rId7"/>
    <p:sldId id="343" r:id="rId8"/>
    <p:sldId id="329" r:id="rId9"/>
    <p:sldId id="333" r:id="rId10"/>
    <p:sldId id="344" r:id="rId11"/>
    <p:sldId id="338" r:id="rId12"/>
    <p:sldId id="317" r:id="rId13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53" autoAdjust="0"/>
    <p:restoredTop sz="91316" autoAdjust="0"/>
  </p:normalViewPr>
  <p:slideViewPr>
    <p:cSldViewPr>
      <p:cViewPr varScale="1">
        <p:scale>
          <a:sx n="57" d="100"/>
          <a:sy n="57" d="100"/>
        </p:scale>
        <p:origin x="940" y="36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547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461847" y="2880370"/>
            <a:ext cx="11339753" cy="2981358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>
              <a:spcBef>
                <a:spcPts val="245"/>
              </a:spcBef>
            </a:pPr>
            <a:r>
              <a:rPr lang="ru-RU" sz="5172" b="1" dirty="0" smtClean="0">
                <a:solidFill>
                  <a:schemeClr val="tx2"/>
                </a:solidFill>
                <a:latin typeface="Arial"/>
                <a:cs typeface="Arial"/>
              </a:rPr>
              <a:t>  </a:t>
            </a:r>
            <a:r>
              <a:rPr sz="5172" b="1" dirty="0" smtClean="0">
                <a:solidFill>
                  <a:schemeClr val="tx2"/>
                </a:solidFill>
                <a:latin typeface="Arial"/>
                <a:cs typeface="Arial"/>
              </a:rPr>
              <a:t>M</a:t>
            </a:r>
            <a:r>
              <a:rPr lang="en-US" sz="5172" b="1" dirty="0">
                <a:solidFill>
                  <a:schemeClr val="tx2"/>
                </a:solidFill>
                <a:latin typeface="Arial"/>
                <a:cs typeface="Arial"/>
              </a:rPr>
              <a:t>AVZU</a:t>
            </a:r>
            <a:r>
              <a:rPr sz="5172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5172" b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5172" b="1" dirty="0" smtClean="0">
                <a:solidFill>
                  <a:schemeClr val="tx2"/>
                </a:solidFill>
                <a:latin typeface="Arial"/>
                <a:cs typeface="Arial"/>
              </a:rPr>
              <a:t>MASALALAR </a:t>
            </a:r>
            <a:endParaRPr lang="ru-RU" sz="5172" b="1" dirty="0" smtClean="0">
              <a:solidFill>
                <a:schemeClr val="tx2"/>
              </a:solidFill>
              <a:latin typeface="Arial"/>
              <a:cs typeface="Arial"/>
            </a:endParaRPr>
          </a:p>
          <a:p>
            <a:pPr marL="40888">
              <a:spcBef>
                <a:spcPts val="245"/>
              </a:spcBef>
            </a:pPr>
            <a:r>
              <a:rPr lang="ru-RU" sz="5172" b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ru-RU" sz="5172" b="1" dirty="0" smtClean="0">
                <a:solidFill>
                  <a:schemeClr val="tx2"/>
                </a:solidFill>
                <a:latin typeface="Arial"/>
                <a:cs typeface="Arial"/>
              </a:rPr>
              <a:t>           </a:t>
            </a:r>
            <a:r>
              <a:rPr lang="en-US" sz="5172" b="1" dirty="0" smtClean="0">
                <a:solidFill>
                  <a:schemeClr val="tx2"/>
                </a:solidFill>
                <a:latin typeface="Arial"/>
                <a:cs typeface="Arial"/>
              </a:rPr>
              <a:t>YECHISH</a:t>
            </a:r>
            <a:endParaRPr lang="ru-RU" sz="5172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888"/>
            <a:endParaRPr lang="en-US" sz="8659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1408" y="2336890"/>
            <a:ext cx="764148" cy="169560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876938"/>
            <a:chOff x="439458" y="322808"/>
            <a:chExt cx="498577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838783" cy="29856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6-</a:t>
              </a:r>
              <a:r>
                <a:rPr lang="ru-RU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44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9487092" y="2880370"/>
            <a:ext cx="2580526" cy="23781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12" name="object 5"/>
          <p:cNvSpPr/>
          <p:nvPr/>
        </p:nvSpPr>
        <p:spPr>
          <a:xfrm>
            <a:off x="451407" y="4759401"/>
            <a:ext cx="764148" cy="168476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297259" y="175783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132- 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5977" y="1152178"/>
            <a:ext cx="12401637" cy="1979526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Surati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20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shunday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hamma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noto‘g‘ri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kasrlarni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yozingki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ularning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surat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maxraji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o‘zaro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tub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bo‘lsin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83744" y="3108588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3744" y="3473487"/>
            <a:ext cx="117054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20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20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tub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3,  7,  9,  11,  13,  17,  19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7375" t="31991" r="16251" b="49000"/>
          <a:stretch/>
        </p:blipFill>
        <p:spPr>
          <a:xfrm>
            <a:off x="856184" y="5544666"/>
            <a:ext cx="7632848" cy="122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272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133-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4017" y="1308440"/>
            <a:ext cx="12697581" cy="1363973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 20; 38; 54; 49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100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tub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ko‘rinishida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ifodalang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586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2128" y="3040863"/>
            <a:ext cx="12241360" cy="2913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500"/>
              </a:lnSpc>
            </a:pPr>
            <a:r>
              <a:rPr lang="en-US" sz="3879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742950" indent="-742950">
              <a:lnSpc>
                <a:spcPts val="5500"/>
              </a:lnSpc>
              <a:buAutoNum type="arabicParenR"/>
            </a:pPr>
            <a:r>
              <a:rPr lang="en-US" sz="3879" dirty="0" smtClean="0">
                <a:latin typeface="Arial" pitchFamily="34" charset="0"/>
                <a:cs typeface="Arial" pitchFamily="34" charset="0"/>
              </a:rPr>
              <a:t>20 = 7 + 13</a:t>
            </a:r>
          </a:p>
          <a:p>
            <a:pPr marL="742950" indent="-742950">
              <a:lnSpc>
                <a:spcPts val="5500"/>
              </a:lnSpc>
              <a:buAutoNum type="arabicParenR"/>
            </a:pPr>
            <a:r>
              <a:rPr lang="en-US" sz="3879" dirty="0" smtClean="0">
                <a:latin typeface="Arial" pitchFamily="34" charset="0"/>
                <a:cs typeface="Arial" pitchFamily="34" charset="0"/>
              </a:rPr>
              <a:t>38 = 7 + 31</a:t>
            </a:r>
          </a:p>
          <a:p>
            <a:pPr marL="742950" indent="-742950">
              <a:lnSpc>
                <a:spcPts val="5500"/>
              </a:lnSpc>
              <a:buAutoNum type="arabicParenR"/>
            </a:pPr>
            <a:r>
              <a:rPr lang="en-US" sz="3879" dirty="0" smtClean="0">
                <a:latin typeface="Arial" pitchFamily="34" charset="0"/>
                <a:cs typeface="Arial" pitchFamily="34" charset="0"/>
              </a:rPr>
              <a:t>54 = 7 + 47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423937" y="4752578"/>
            <a:ext cx="3951723" cy="7976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55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5) 100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41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59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2688" y="3805486"/>
            <a:ext cx="3381054" cy="7976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55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4) 49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= 2 + 47</a:t>
            </a:r>
          </a:p>
        </p:txBody>
      </p:sp>
    </p:spTree>
    <p:extLst>
      <p:ext uri="{BB962C8B-B14F-4D97-AF65-F5344CB8AC3E}">
        <p14:creationId xmlns:p14="http://schemas.microsoft.com/office/powerpoint/2010/main" val="2115847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03068" y="288082"/>
            <a:ext cx="12375116" cy="596958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1054492" y="1796072"/>
            <a:ext cx="11093590" cy="1477328"/>
          </a:xfrm>
        </p:spPr>
        <p:txBody>
          <a:bodyPr/>
          <a:lstStyle/>
          <a:p>
            <a:pPr algn="l"/>
            <a:r>
              <a:rPr lang="en-US" sz="4800" b="1" dirty="0">
                <a:solidFill>
                  <a:schemeClr val="tx1"/>
                </a:solidFill>
              </a:rPr>
              <a:t>     </a:t>
            </a:r>
            <a:r>
              <a:rPr lang="en-US" sz="4800" b="1" dirty="0" err="1">
                <a:solidFill>
                  <a:schemeClr val="tx1"/>
                </a:solidFill>
              </a:rPr>
              <a:t>Darslikdagi</a:t>
            </a:r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smtClean="0">
                <a:solidFill>
                  <a:schemeClr val="tx1"/>
                </a:solidFill>
              </a:rPr>
              <a:t>135-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137-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ru-RU" sz="4800" b="1" dirty="0" smtClean="0">
                <a:solidFill>
                  <a:schemeClr val="tx1"/>
                </a:solidFill>
              </a:rPr>
              <a:t>1</a:t>
            </a:r>
            <a:r>
              <a:rPr lang="en-US" sz="4800" b="1" dirty="0" smtClean="0">
                <a:solidFill>
                  <a:schemeClr val="tx1"/>
                </a:solidFill>
              </a:rPr>
              <a:t>38-, 139- </a:t>
            </a:r>
            <a:r>
              <a:rPr lang="en-US" sz="4800" b="1" dirty="0" err="1">
                <a:solidFill>
                  <a:schemeClr val="tx1"/>
                </a:solidFill>
              </a:rPr>
              <a:t>masalalarni</a:t>
            </a:r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>
                <a:solidFill>
                  <a:schemeClr val="tx1"/>
                </a:solidFill>
              </a:rPr>
              <a:t>yechish</a:t>
            </a:r>
            <a:r>
              <a:rPr lang="en-US" sz="4800" b="1" dirty="0">
                <a:solidFill>
                  <a:schemeClr val="tx1"/>
                </a:solidFill>
              </a:rPr>
              <a:t>.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Picture 4" descr="f20090918141730-stude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68552" y="3600450"/>
            <a:ext cx="2824278" cy="29884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730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290943" y="172010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125- 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84176" y="1296194"/>
            <a:ext cx="116652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bo‘luvchisini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</a:p>
          <a:p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1) 54, 36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99;                 2) 30, 50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70;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3) 7, 15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38;                   4) 56, 84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123;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5) 324, 286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432;           6) 215, 435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600   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34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297259" y="175783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8113" y="1183087"/>
            <a:ext cx="7342140" cy="79612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310" dirty="0" smtClean="0">
                <a:latin typeface="Arial" pitchFamily="34" charset="0"/>
                <a:cs typeface="Arial" pitchFamily="34" charset="0"/>
              </a:rPr>
              <a:t>1)  EKUB (54, 36, 99) </a:t>
            </a:r>
            <a:endParaRPr lang="en-US" sz="2586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841804" y="2199568"/>
            <a:ext cx="6495" cy="30685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037240" y="2160290"/>
            <a:ext cx="86279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54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31444" y="2767767"/>
            <a:ext cx="1029254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27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72575" y="3353867"/>
            <a:ext cx="121402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19459" y="2185083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17383" y="2783996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32896" y="3367607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32828" y="4000399"/>
            <a:ext cx="123094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32780" y="3982990"/>
            <a:ext cx="104459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07501" y="4643108"/>
            <a:ext cx="124889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353269" y="2171756"/>
            <a:ext cx="3334974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54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= 2 ∙ 3³ 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8355988" y="2972278"/>
            <a:ext cx="3332255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36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= 2² ∙ 3² 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4183392" y="2205033"/>
            <a:ext cx="6495" cy="306306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378828" y="2165755"/>
            <a:ext cx="86279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36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373032" y="2773232"/>
            <a:ext cx="1029254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18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614163" y="3359332"/>
            <a:ext cx="121402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261047" y="2190548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258971" y="2789461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258971" y="3436045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74416" y="4005864"/>
            <a:ext cx="123094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274368" y="4033841"/>
            <a:ext cx="104459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549089" y="4648573"/>
            <a:ext cx="124889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 flipH="1">
            <a:off x="6822851" y="2211034"/>
            <a:ext cx="26553" cy="305706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6044840" y="2171756"/>
            <a:ext cx="86279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99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039044" y="2779233"/>
            <a:ext cx="1029254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049153" y="3430580"/>
            <a:ext cx="121402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927059" y="2196549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924983" y="2795462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845322" y="3445707"/>
            <a:ext cx="94594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240428" y="4011865"/>
            <a:ext cx="123094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392617" y="3749600"/>
            <a:ext cx="3754435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99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3²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-273842" y="5344813"/>
            <a:ext cx="7342140" cy="79612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310" dirty="0" smtClean="0">
                <a:latin typeface="Arial" pitchFamily="34" charset="0"/>
                <a:cs typeface="Arial" pitchFamily="34" charset="0"/>
              </a:rPr>
              <a:t> EKUB (54, 36, 99) =</a:t>
            </a:r>
            <a:endParaRPr lang="en-US" sz="2586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476435" y="5428092"/>
            <a:ext cx="195919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3² = 9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595630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23" grpId="0"/>
      <p:bldP spid="62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60" grpId="0"/>
      <p:bldP spid="61" grpId="0"/>
      <p:bldP spid="63" grpId="0"/>
      <p:bldP spid="64" grpId="0"/>
      <p:bldP spid="65" grpId="0"/>
      <p:bldP spid="66" grpId="0"/>
      <p:bldP spid="67" grpId="0"/>
      <p:bldP spid="70" grpId="0"/>
      <p:bldP spid="71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297259" y="175783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8113" y="1183087"/>
            <a:ext cx="7342140" cy="79612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310" dirty="0" smtClean="0">
                <a:latin typeface="Arial" pitchFamily="34" charset="0"/>
                <a:cs typeface="Arial" pitchFamily="34" charset="0"/>
              </a:rPr>
              <a:t>2)  EKUB (30, 50, 70) </a:t>
            </a:r>
            <a:endParaRPr lang="en-US" sz="2586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841804" y="2199568"/>
            <a:ext cx="6495" cy="30685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037240" y="2160290"/>
            <a:ext cx="86279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30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31444" y="2767767"/>
            <a:ext cx="1029254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15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72575" y="3353867"/>
            <a:ext cx="121402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19459" y="2185083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17383" y="2783996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17383" y="3430580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32828" y="4000399"/>
            <a:ext cx="123094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318435" y="2146756"/>
            <a:ext cx="3334974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= 2 ∙ </a:t>
            </a:r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3 ∙ 5 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8355988" y="2972278"/>
            <a:ext cx="3332255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50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5² 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4183392" y="2205033"/>
            <a:ext cx="6495" cy="306306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378828" y="2165755"/>
            <a:ext cx="86279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50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373032" y="2773232"/>
            <a:ext cx="1029254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25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614163" y="3359332"/>
            <a:ext cx="121402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261047" y="2190548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258971" y="2789461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258971" y="3436045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74416" y="4005864"/>
            <a:ext cx="123094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 flipH="1">
            <a:off x="6822851" y="2211034"/>
            <a:ext cx="26553" cy="305706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6044840" y="2171756"/>
            <a:ext cx="86279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70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039044" y="2779233"/>
            <a:ext cx="1029254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122877" y="3430580"/>
            <a:ext cx="121402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7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927059" y="2196549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924983" y="2795462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924983" y="3442046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240428" y="4011865"/>
            <a:ext cx="123094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392617" y="3749600"/>
            <a:ext cx="3754435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∙ 7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-273842" y="5344813"/>
            <a:ext cx="7342140" cy="79612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310" dirty="0" smtClean="0">
                <a:latin typeface="Arial" pitchFamily="34" charset="0"/>
                <a:cs typeface="Arial" pitchFamily="34" charset="0"/>
              </a:rPr>
              <a:t> EKUB (30, 50, 70) =</a:t>
            </a:r>
            <a:endParaRPr lang="en-US" sz="2586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476435" y="5428092"/>
            <a:ext cx="271420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2 ∙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5 = 10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044567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23" grpId="0"/>
      <p:bldP spid="62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60" grpId="0"/>
      <p:bldP spid="61" grpId="0"/>
      <p:bldP spid="63" grpId="0"/>
      <p:bldP spid="64" grpId="0"/>
      <p:bldP spid="65" grpId="0"/>
      <p:bldP spid="66" grpId="0"/>
      <p:bldP spid="67" grpId="0"/>
      <p:bldP spid="70" grpId="0"/>
      <p:bldP spid="71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297259" y="175783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8113" y="1183087"/>
            <a:ext cx="7342140" cy="79612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310" dirty="0" smtClean="0">
                <a:latin typeface="Arial" pitchFamily="34" charset="0"/>
                <a:cs typeface="Arial" pitchFamily="34" charset="0"/>
              </a:rPr>
              <a:t>3)  EKUB (7, 15, 38) </a:t>
            </a:r>
            <a:endParaRPr lang="en-US" sz="2586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>
            <a:endCxn id="11" idx="2"/>
          </p:cNvCxnSpPr>
          <p:nvPr/>
        </p:nvCxnSpPr>
        <p:spPr>
          <a:xfrm flipH="1">
            <a:off x="1848300" y="2376315"/>
            <a:ext cx="7061" cy="186813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031444" y="2232298"/>
            <a:ext cx="1029254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15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72575" y="2818398"/>
            <a:ext cx="121402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17383" y="2248527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17383" y="2895111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32828" y="3464930"/>
            <a:ext cx="123094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72808" y="2146756"/>
            <a:ext cx="3334974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510361" y="2972278"/>
            <a:ext cx="3332255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15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3 ∙ 5 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9" name="Прямая соединительная линия 48"/>
          <p:cNvCxnSpPr>
            <a:endCxn id="52" idx="2"/>
          </p:cNvCxnSpPr>
          <p:nvPr/>
        </p:nvCxnSpPr>
        <p:spPr>
          <a:xfrm>
            <a:off x="4183392" y="2205033"/>
            <a:ext cx="37785" cy="193381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378828" y="2165755"/>
            <a:ext cx="86279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38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373032" y="2773232"/>
            <a:ext cx="1029254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614163" y="3359332"/>
            <a:ext cx="121402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261047" y="2190548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258971" y="2789461"/>
            <a:ext cx="991469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546990" y="3749600"/>
            <a:ext cx="3754435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38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-56907" y="4895729"/>
            <a:ext cx="7342140" cy="79612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310" dirty="0" smtClean="0">
                <a:latin typeface="Arial" pitchFamily="34" charset="0"/>
                <a:cs typeface="Arial" pitchFamily="34" charset="0"/>
              </a:rPr>
              <a:t> EKUB (7, 15, 38) =</a:t>
            </a:r>
            <a:endParaRPr lang="en-US" sz="2586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265538" y="4922413"/>
            <a:ext cx="49885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103241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23" grpId="0"/>
      <p:bldP spid="62" grpId="0"/>
      <p:bldP spid="50" grpId="0"/>
      <p:bldP spid="51" grpId="0"/>
      <p:bldP spid="52" grpId="0"/>
      <p:bldP spid="53" grpId="0"/>
      <p:bldP spid="54" grpId="0"/>
      <p:bldP spid="70" grpId="0"/>
      <p:bldP spid="71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297259" y="175783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8113" y="1183087"/>
            <a:ext cx="7342140" cy="79612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310" dirty="0" smtClean="0">
                <a:latin typeface="Arial" pitchFamily="34" charset="0"/>
                <a:cs typeface="Arial" pitchFamily="34" charset="0"/>
              </a:rPr>
              <a:t>4)  EKUB (56, 84, 126) </a:t>
            </a:r>
            <a:endParaRPr lang="en-US" sz="2586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841804" y="2199568"/>
            <a:ext cx="6495" cy="30685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037240" y="2160290"/>
            <a:ext cx="86279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56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31444" y="2767767"/>
            <a:ext cx="1029254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28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8257" y="3354585"/>
            <a:ext cx="121402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14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19459" y="2185083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17383" y="2783996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17383" y="3430580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32828" y="4000399"/>
            <a:ext cx="123094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32780" y="4028376"/>
            <a:ext cx="104459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07501" y="4643108"/>
            <a:ext cx="124889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353269" y="2171756"/>
            <a:ext cx="3334974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56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= 2³ ∙ </a:t>
            </a:r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8355988" y="2972278"/>
            <a:ext cx="3791064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84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= 2² ∙ 3 </a:t>
            </a:r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∙ 7  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4183392" y="2205033"/>
            <a:ext cx="6495" cy="306306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378828" y="2165755"/>
            <a:ext cx="86279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84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373032" y="2773232"/>
            <a:ext cx="1029254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414114" y="3404350"/>
            <a:ext cx="121402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261047" y="2190548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258971" y="2789461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258971" y="3436045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74416" y="4005864"/>
            <a:ext cx="123094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274368" y="4033841"/>
            <a:ext cx="104459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549089" y="4648573"/>
            <a:ext cx="124889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 flipH="1">
            <a:off x="6822851" y="2211034"/>
            <a:ext cx="26553" cy="305706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5685181" y="2171756"/>
            <a:ext cx="1222455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126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039044" y="2779233"/>
            <a:ext cx="1029254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049153" y="3430580"/>
            <a:ext cx="121402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927059" y="2196549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924983" y="2795462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924983" y="3442046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240428" y="4011865"/>
            <a:ext cx="123094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940380" y="4039842"/>
            <a:ext cx="104459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215101" y="4654574"/>
            <a:ext cx="124889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392617" y="3749600"/>
            <a:ext cx="3754435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126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∙ 3² ∙ </a:t>
            </a:r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-273842" y="5344813"/>
            <a:ext cx="7342140" cy="79612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310" dirty="0" smtClean="0">
                <a:latin typeface="Arial" pitchFamily="34" charset="0"/>
                <a:cs typeface="Arial" pitchFamily="34" charset="0"/>
              </a:rPr>
              <a:t> EKUB (56, 84, 126) =</a:t>
            </a:r>
            <a:endParaRPr lang="en-US" sz="2586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846511" y="5382509"/>
            <a:ext cx="271420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2 ∙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7 = 14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820953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23" grpId="0"/>
      <p:bldP spid="62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60" grpId="0"/>
      <p:bldP spid="61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297259" y="175783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8631" y="1256316"/>
            <a:ext cx="7342140" cy="79612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   5</a:t>
            </a:r>
            <a:r>
              <a:rPr lang="en-US" sz="4310" dirty="0" smtClean="0">
                <a:latin typeface="Arial" pitchFamily="34" charset="0"/>
                <a:cs typeface="Arial" pitchFamily="34" charset="0"/>
              </a:rPr>
              <a:t>)  EKUB (324, 286, 432) </a:t>
            </a:r>
            <a:endParaRPr lang="en-US" sz="2586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1829808" y="2195285"/>
            <a:ext cx="11996" cy="41719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13721" y="2156007"/>
            <a:ext cx="1186315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324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7981" y="2763484"/>
            <a:ext cx="140271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162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0697" y="3349584"/>
            <a:ext cx="156590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19459" y="2180800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17383" y="2779713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17383" y="3426297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20696" y="3996116"/>
            <a:ext cx="1543075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27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32780" y="4024093"/>
            <a:ext cx="104459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83047" y="4593964"/>
            <a:ext cx="725279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353268" y="2167473"/>
            <a:ext cx="3793783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324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= 2² ∙ </a:t>
            </a:r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3⁴ 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8355988" y="2967995"/>
            <a:ext cx="4445612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286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2 ∙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11 </a:t>
            </a:r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∙ 13  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4183392" y="2200750"/>
            <a:ext cx="6495" cy="306306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075210" y="2143545"/>
            <a:ext cx="1290995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286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068352" y="2768949"/>
            <a:ext cx="1333934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143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332688" y="3378079"/>
            <a:ext cx="121402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261047" y="2186265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168552" y="2785178"/>
            <a:ext cx="1151642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168552" y="3431762"/>
            <a:ext cx="954029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74416" y="4001581"/>
            <a:ext cx="123094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 flipH="1">
            <a:off x="6822851" y="2206751"/>
            <a:ext cx="26554" cy="475103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5617420" y="2167473"/>
            <a:ext cx="129021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432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646915" y="2774950"/>
            <a:ext cx="142138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216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664563" y="3426297"/>
            <a:ext cx="1598618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108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927059" y="2192266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924983" y="2791179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924983" y="3437763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958445" y="4007582"/>
            <a:ext cx="151292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54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940380" y="4035559"/>
            <a:ext cx="104459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986194" y="4606904"/>
            <a:ext cx="978638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27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392617" y="3745317"/>
            <a:ext cx="3754435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432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2⁴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3³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898892" y="4677095"/>
            <a:ext cx="725279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219101" y="5263322"/>
            <a:ext cx="725279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898892" y="5306539"/>
            <a:ext cx="725279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289501" y="5788507"/>
            <a:ext cx="725279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883154" y="4638825"/>
            <a:ext cx="596241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229907" y="5216166"/>
            <a:ext cx="710692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894318" y="5176723"/>
            <a:ext cx="573912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924983" y="5780389"/>
            <a:ext cx="573912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236243" y="5776045"/>
            <a:ext cx="573912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262216" y="6349323"/>
            <a:ext cx="573912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7068298" y="1318332"/>
            <a:ext cx="3754435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31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501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23" grpId="0"/>
      <p:bldP spid="62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60" grpId="0"/>
      <p:bldP spid="61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39" grpId="0"/>
      <p:bldP spid="40" grpId="0"/>
      <p:bldP spid="41" grpId="0"/>
      <p:bldP spid="42" grpId="0"/>
      <p:bldP spid="44" grpId="0"/>
      <p:bldP spid="45" grpId="0"/>
      <p:bldP spid="46" grpId="0"/>
      <p:bldP spid="47" grpId="0"/>
      <p:bldP spid="48" grpId="0"/>
      <p:bldP spid="72" grpId="0"/>
      <p:bldP spid="7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275106" y="20710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130- 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9963" y="1107849"/>
            <a:ext cx="12401637" cy="1363973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Quyidagi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tasdiqlardan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qaysilari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qaysilari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noto‘g‘ri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9963" y="2460881"/>
            <a:ext cx="11987300" cy="38369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ts val="5500"/>
              </a:lnSpc>
              <a:buAutoNum type="arabicParenR"/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tub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olmaydi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indent="-742950">
              <a:lnSpc>
                <a:spcPts val="5500"/>
              </a:lnSpc>
              <a:buFontTx/>
              <a:buAutoNum type="arabicParenR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tub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lnSpc>
                <a:spcPts val="5500"/>
              </a:lnSpc>
              <a:buFontTx/>
              <a:buAutoNum type="arabicParenR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tub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son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tub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indent="-742950">
              <a:lnSpc>
                <a:spcPts val="5500"/>
              </a:lnSpc>
              <a:buFontTx/>
              <a:buAutoNum type="arabicParenR"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Tub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tub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olmaydi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углом вверх 3"/>
          <p:cNvSpPr/>
          <p:nvPr/>
        </p:nvSpPr>
        <p:spPr>
          <a:xfrm rot="2641670">
            <a:off x="11451289" y="2771032"/>
            <a:ext cx="694524" cy="931280"/>
          </a:xfrm>
          <a:prstGeom prst="bentUpArrow">
            <a:avLst>
              <a:gd name="adj1" fmla="val 25000"/>
              <a:gd name="adj2" fmla="val 10807"/>
              <a:gd name="adj3" fmla="val 321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углом вверх 8"/>
          <p:cNvSpPr/>
          <p:nvPr/>
        </p:nvSpPr>
        <p:spPr>
          <a:xfrm rot="2641670">
            <a:off x="10659291" y="3507087"/>
            <a:ext cx="694524" cy="931280"/>
          </a:xfrm>
          <a:prstGeom prst="bentUpArrow">
            <a:avLst>
              <a:gd name="adj1" fmla="val 25000"/>
              <a:gd name="adj2" fmla="val 10807"/>
              <a:gd name="adj3" fmla="val 321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0394485" y="2003822"/>
            <a:ext cx="12241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8800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201889" y="4255480"/>
            <a:ext cx="12241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8800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956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5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297259" y="175783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131- 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5977" y="1296194"/>
            <a:ext cx="12401637" cy="1363973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Maxraji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15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shunday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hamma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kasrlarni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yozingki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ularning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surat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maxraji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o‘zaro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tub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bo‘lsin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.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75977" y="2861448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9243" y="3541672"/>
            <a:ext cx="117054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15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15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tub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2,  4,  7,  8,  11,  13,  14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2"/>
          <a:srcRect l="17375" t="30991" r="16251" b="49000"/>
          <a:stretch/>
        </p:blipFill>
        <p:spPr>
          <a:xfrm>
            <a:off x="784176" y="5480664"/>
            <a:ext cx="7593769" cy="1287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47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2933</TotalTime>
  <Words>601</Words>
  <Application>Microsoft Office PowerPoint</Application>
  <PresentationFormat>Произвольный</PresentationFormat>
  <Paragraphs>193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MATEMATIKA</vt:lpstr>
      <vt:lpstr>125- masala</vt:lpstr>
      <vt:lpstr>YECHISH</vt:lpstr>
      <vt:lpstr>YECHISH</vt:lpstr>
      <vt:lpstr>YECHISH</vt:lpstr>
      <vt:lpstr>YECHISH</vt:lpstr>
      <vt:lpstr>YECHISH</vt:lpstr>
      <vt:lpstr>130- masala</vt:lpstr>
      <vt:lpstr>131- masala</vt:lpstr>
      <vt:lpstr>132- masala</vt:lpstr>
      <vt:lpstr>133- masala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221</cp:revision>
  <dcterms:created xsi:type="dcterms:W3CDTF">2020-04-09T07:32:19Z</dcterms:created>
  <dcterms:modified xsi:type="dcterms:W3CDTF">2020-09-18T07:22:58Z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