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4" r:id="rId2"/>
    <p:sldId id="324" r:id="rId3"/>
    <p:sldId id="323" r:id="rId4"/>
    <p:sldId id="335" r:id="rId5"/>
    <p:sldId id="332" r:id="rId6"/>
    <p:sldId id="306" r:id="rId7"/>
    <p:sldId id="327" r:id="rId8"/>
    <p:sldId id="328" r:id="rId9"/>
    <p:sldId id="329" r:id="rId10"/>
    <p:sldId id="333" r:id="rId11"/>
    <p:sldId id="334" r:id="rId12"/>
    <p:sldId id="331" r:id="rId13"/>
    <p:sldId id="337" r:id="rId14"/>
    <p:sldId id="338" r:id="rId15"/>
    <p:sldId id="339" r:id="rId16"/>
    <p:sldId id="317" r:id="rId17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3" autoAdjust="0"/>
    <p:restoredTop sz="91316" autoAdjust="0"/>
  </p:normalViewPr>
  <p:slideViewPr>
    <p:cSldViewPr>
      <p:cViewPr varScale="1">
        <p:scale>
          <a:sx n="61" d="100"/>
          <a:sy n="61" d="100"/>
        </p:scale>
        <p:origin x="1008" y="78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648272" y="2870760"/>
            <a:ext cx="11339753" cy="3777282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lang="ru-RU" sz="5172" b="1" dirty="0" smtClean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sz="5172" b="1" dirty="0" smtClean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5172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5172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172" b="1" dirty="0" smtClean="0">
                <a:solidFill>
                  <a:schemeClr val="tx2"/>
                </a:solidFill>
                <a:latin typeface="Arial"/>
                <a:cs typeface="Arial"/>
              </a:rPr>
              <a:t>ENG KATTA </a:t>
            </a:r>
          </a:p>
          <a:p>
            <a:pPr marL="40888">
              <a:spcBef>
                <a:spcPts val="245"/>
              </a:spcBef>
            </a:pPr>
            <a:r>
              <a:rPr lang="ru-RU" sz="5172" b="1" dirty="0" smtClean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lang="en-US" sz="5172" b="1" dirty="0" smtClean="0">
                <a:solidFill>
                  <a:schemeClr val="tx2"/>
                </a:solidFill>
                <a:latin typeface="Arial"/>
                <a:cs typeface="Arial"/>
              </a:rPr>
              <a:t>UMUMIY BO‘LUVCHI. </a:t>
            </a:r>
          </a:p>
          <a:p>
            <a:pPr marL="40888">
              <a:spcBef>
                <a:spcPts val="245"/>
              </a:spcBef>
            </a:pPr>
            <a:r>
              <a:rPr lang="ru-RU" sz="5172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ru-RU" sz="5172" b="1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5172" b="1" dirty="0" smtClean="0">
                <a:solidFill>
                  <a:schemeClr val="tx2"/>
                </a:solidFill>
                <a:latin typeface="Arial"/>
                <a:cs typeface="Arial"/>
              </a:rPr>
              <a:t>O‘ZARO TUB SONLAR</a:t>
            </a:r>
            <a:endParaRPr lang="ru-RU" sz="5172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1408" y="2336890"/>
            <a:ext cx="764148" cy="169560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876938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44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641160" y="2843440"/>
            <a:ext cx="2580526" cy="23781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12" name="object 5"/>
          <p:cNvSpPr/>
          <p:nvPr/>
        </p:nvSpPr>
        <p:spPr>
          <a:xfrm>
            <a:off x="451407" y="4759401"/>
            <a:ext cx="764148" cy="16847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7259" y="175783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963" y="1234966"/>
            <a:ext cx="1240163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(15, 46)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topilsin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58757" y="2188793"/>
            <a:ext cx="36738" cy="19596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47091" y="2103909"/>
            <a:ext cx="908001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9043" y="2759683"/>
            <a:ext cx="75274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9733" y="2128702"/>
            <a:ext cx="700093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7657" y="2727615"/>
            <a:ext cx="700093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1677" y="3492878"/>
            <a:ext cx="690669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3895" y="4402623"/>
            <a:ext cx="3258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3199" y="2088282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702170" y="2342371"/>
            <a:ext cx="15023" cy="17154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34724" y="2115375"/>
            <a:ext cx="1019209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29670" y="2764953"/>
            <a:ext cx="1015859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744924" y="2132672"/>
            <a:ext cx="700093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46196" y="2739093"/>
            <a:ext cx="913531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11392" y="3471641"/>
            <a:ext cx="617566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29816" y="4402622"/>
            <a:ext cx="3124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4879" y="5419504"/>
            <a:ext cx="4504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EKUB (15, 46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= 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424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4" grpId="0"/>
      <p:bldP spid="23" grpId="0"/>
      <p:bldP spid="24" grpId="0"/>
      <p:bldP spid="27" grpId="0"/>
      <p:bldP spid="28" grpId="0"/>
      <p:bldP spid="30" grpId="0"/>
      <p:bldP spid="31" grpId="0"/>
      <p:bldP spid="36" grpId="0"/>
      <p:bldP spid="62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77144" y="159358"/>
            <a:ext cx="1214433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O‘ZARO TUB SONLAR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143" y="1177199"/>
            <a:ext cx="12401637" cy="550549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bo‘luvchiga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 EKUB(m, n) = 1 , </a:t>
            </a:r>
            <a:endParaRPr lang="en-US" sz="3879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n – natural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87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879" dirty="0" smtClean="0">
                <a:latin typeface="Arial" pitchFamily="34" charset="0"/>
                <a:cs typeface="Arial" pitchFamily="34" charset="0"/>
              </a:rPr>
              <a:t>      25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26,  18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19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Shuning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EKUB (25, 26) = EKUB (18, 19) = 1</a:t>
            </a:r>
          </a:p>
          <a:p>
            <a:endParaRPr lang="en-US" sz="387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ketma-ket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natural </a:t>
            </a:r>
          </a:p>
          <a:p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doimo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3879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155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97" y="1082088"/>
            <a:ext cx="12697581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bo‘luvchisini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4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6;    2) 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15;    3) 4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10;    4) 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18.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128" y="3040863"/>
            <a:ext cx="12241360" cy="337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1) 4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2, 4</a:t>
            </a: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   6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2,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3, 6</a:t>
            </a:r>
            <a:endParaRPr lang="en-US" sz="3879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   EKUB (4, 6) = 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80920" y="4031154"/>
            <a:ext cx="48333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Um.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bo‘luvchi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 1, 2.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122-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120" y="1152178"/>
            <a:ext cx="7776864" cy="1883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2)  6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2, 3, 6.</a:t>
            </a: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  15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3, 5, 15.</a:t>
            </a:r>
            <a:endParaRPr lang="en-US" sz="387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25558" y="1381971"/>
            <a:ext cx="4976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Um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bo‘luvchi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 1,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200" y="1950299"/>
            <a:ext cx="40767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EKUB (6, 15) = 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316" y="2897201"/>
            <a:ext cx="7776864" cy="1883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3)  4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2, 4.</a:t>
            </a: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2, 5, 10.</a:t>
            </a:r>
            <a:endParaRPr lang="en-US" sz="387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25557" y="3019605"/>
            <a:ext cx="4976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Um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bo‘luvchi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 1,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2.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040180" y="3695322"/>
            <a:ext cx="40767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EKUB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(4, 10)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3316" y="4748186"/>
            <a:ext cx="9142824" cy="1883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4)  8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2, 4, 8.</a:t>
            </a:r>
          </a:p>
          <a:p>
            <a:pPr>
              <a:lnSpc>
                <a:spcPct val="1500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  18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2, 3, 6, 9, 18.</a:t>
            </a:r>
            <a:endParaRPr lang="en-US" sz="3879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123-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97" y="1082088"/>
            <a:ext cx="12697581" cy="1979526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bo‘luvchisini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65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195;   2) 36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78;  3) 18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48;  4) 84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112.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128" y="3040863"/>
            <a:ext cx="1224136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1) 65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195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um.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5, 13, 65.</a:t>
            </a: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2) 36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78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um.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2,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3, 6, 36.</a:t>
            </a:r>
            <a:endParaRPr lang="en-US" sz="3879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3) 18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48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um.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: 1, 2, 3, 6.</a:t>
            </a:r>
          </a:p>
          <a:p>
            <a:pPr>
              <a:lnSpc>
                <a:spcPts val="5500"/>
              </a:lnSpc>
            </a:pPr>
            <a:r>
              <a:rPr lang="en-US" sz="3879" dirty="0">
                <a:latin typeface="Arial" pitchFamily="34" charset="0"/>
                <a:cs typeface="Arial" pitchFamily="34" charset="0"/>
              </a:rPr>
              <a:t>4)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84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112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um.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: 1, 2,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4, 7.</a:t>
            </a:r>
            <a:endParaRPr lang="en-US" sz="3879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endParaRPr lang="en-US" sz="3879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84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4406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124- </a:t>
            </a:r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296" y="1213087"/>
            <a:ext cx="12697581" cy="13639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12, 17, 25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19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juft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o‘zaro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586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1407" y="2588159"/>
            <a:ext cx="12241360" cy="502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00"/>
              </a:lnSpc>
            </a:pPr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1) 12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17</a:t>
            </a: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2) 17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25</a:t>
            </a:r>
            <a:endParaRPr lang="en-US" sz="3879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3) 17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19</a:t>
            </a:r>
          </a:p>
          <a:p>
            <a:pPr>
              <a:lnSpc>
                <a:spcPts val="5500"/>
              </a:lnSpc>
            </a:pPr>
            <a:r>
              <a:rPr lang="en-US" sz="3879" dirty="0">
                <a:latin typeface="Arial" pitchFamily="34" charset="0"/>
                <a:cs typeface="Arial" pitchFamily="34" charset="0"/>
              </a:rPr>
              <a:t>4) 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19</a:t>
            </a:r>
          </a:p>
          <a:p>
            <a:pPr>
              <a:lnSpc>
                <a:spcPts val="5500"/>
              </a:lnSpc>
            </a:pPr>
            <a:r>
              <a:rPr lang="en-US" sz="3879" dirty="0" smtClean="0">
                <a:latin typeface="Arial" pitchFamily="34" charset="0"/>
                <a:cs typeface="Arial" pitchFamily="34" charset="0"/>
              </a:rPr>
              <a:t>5) 12 </a:t>
            </a:r>
            <a:r>
              <a:rPr lang="en-US" sz="3879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879" dirty="0" smtClean="0">
                <a:latin typeface="Arial" pitchFamily="34" charset="0"/>
                <a:cs typeface="Arial" pitchFamily="34" charset="0"/>
              </a:rPr>
              <a:t> 19</a:t>
            </a:r>
            <a:endParaRPr lang="en-US" sz="3879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5500"/>
              </a:lnSpc>
            </a:pPr>
            <a:endParaRPr lang="en-US" sz="3879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7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03068" y="288082"/>
            <a:ext cx="12375116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054492" y="1796072"/>
            <a:ext cx="11093590" cy="1477328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  </a:t>
            </a:r>
            <a:r>
              <a:rPr lang="en-US" sz="4800" b="1" dirty="0" err="1">
                <a:solidFill>
                  <a:schemeClr val="tx1"/>
                </a:solidFill>
              </a:rPr>
              <a:t>Darslikdagi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smtClean="0">
                <a:solidFill>
                  <a:schemeClr val="tx1"/>
                </a:solidFill>
              </a:rPr>
              <a:t>126-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127-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ru-RU" sz="4800" b="1" dirty="0">
                <a:solidFill>
                  <a:schemeClr val="tx1"/>
                </a:solidFill>
              </a:rPr>
              <a:t>1</a:t>
            </a:r>
            <a:r>
              <a:rPr lang="en-US" sz="4800" b="1" dirty="0" smtClean="0">
                <a:solidFill>
                  <a:schemeClr val="tx1"/>
                </a:solidFill>
              </a:rPr>
              <a:t>28-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yechish</a:t>
            </a:r>
            <a:r>
              <a:rPr lang="en-US" sz="4800" b="1" dirty="0">
                <a:solidFill>
                  <a:schemeClr val="tx1"/>
                </a:solidFill>
              </a:rPr>
              <a:t>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8552" y="3600450"/>
            <a:ext cx="2824278" cy="2988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208112" y="244105"/>
            <a:ext cx="11809312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UMUMIY BO‘LUVCHILAR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52178"/>
            <a:ext cx="12401637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62927"/>
              </p:ext>
            </p:extLst>
          </p:nvPr>
        </p:nvGraphicFramePr>
        <p:xfrm>
          <a:off x="310482" y="1948303"/>
          <a:ext cx="12196896" cy="197204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96000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</a:tblGrid>
              <a:tr h="98602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02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4216" y="436253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1, 2, 3, 6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1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211879" y="211052"/>
            <a:ext cx="1238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888" algn="ctr">
              <a:spcBef>
                <a:spcPts val="245"/>
              </a:spcBef>
            </a:pPr>
            <a:r>
              <a:rPr lang="en-US" sz="4800" dirty="0">
                <a:solidFill>
                  <a:schemeClr val="bg1"/>
                </a:solidFill>
              </a:rPr>
              <a:t>ENG KATTA </a:t>
            </a:r>
            <a:r>
              <a:rPr lang="en-US" sz="4800" dirty="0" smtClean="0">
                <a:solidFill>
                  <a:schemeClr val="bg1"/>
                </a:solidFill>
              </a:rPr>
              <a:t>UMUMIY </a:t>
            </a:r>
            <a:r>
              <a:rPr lang="en-US" sz="4800" dirty="0">
                <a:solidFill>
                  <a:schemeClr val="bg1"/>
                </a:solidFill>
              </a:rPr>
              <a:t>BO‘LUVCHI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95" y="1219930"/>
            <a:ext cx="12452705" cy="2032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202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202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202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bo‘luvchisi</a:t>
            </a:r>
            <a:r>
              <a:rPr lang="en-US" sz="4202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(EKUB) deb,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bo‘linadigan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521" y="3522432"/>
            <a:ext cx="12452705" cy="317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natural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bo‘luvchisi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ko‘paytmasiga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4202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6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208112" y="244105"/>
            <a:ext cx="11809312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UMUMIY BO‘LUVCHILAR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112" y="1152178"/>
            <a:ext cx="12401637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62927"/>
              </p:ext>
            </p:extLst>
          </p:nvPr>
        </p:nvGraphicFramePr>
        <p:xfrm>
          <a:off x="310482" y="1948303"/>
          <a:ext cx="12196896" cy="197204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96000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  <a:gridCol w="908408"/>
              </a:tblGrid>
              <a:tr h="98602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b="1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8602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4000" b="1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4216" y="4362531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bo‘luvchilari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1, 2, 3, 6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2368" y="5512599"/>
            <a:ext cx="5860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EKUB(24, 90) = 2 ∙ 3 = 6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0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67651" y="15667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95" y="1133989"/>
            <a:ext cx="12452705" cy="7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EKUB (36, 84)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  I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8895" y="1907757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48895" y="6293893"/>
            <a:ext cx="2693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2314" t="35993" r="3875" b="32992"/>
          <a:stretch/>
        </p:blipFill>
        <p:spPr>
          <a:xfrm>
            <a:off x="334011" y="2624972"/>
            <a:ext cx="12274326" cy="2811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223936" y="5554908"/>
            <a:ext cx="12452705" cy="1402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EKUB (36, 84) = 2² ∙ 3 = 4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= 12</a:t>
            </a: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20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304456" y="162465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EKUB (m, n) 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963" y="1296194"/>
            <a:ext cx="12401637" cy="567284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EKUB (m, n)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toppish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ko‘paytuvchilarga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ajratiladi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sonlardagi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umumiy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ko‘paytuvchilarning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darajalari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olinib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ulardan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ko‘paytma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tuziladi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>
              <a:buAutoNum type="arabicPeriod"/>
            </a:pP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Tuzilgan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ko‘paytmaning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qiymati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EKUB (m, n)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448472" y="19720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530" y="1224186"/>
            <a:ext cx="12401637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 smtClean="0">
                <a:latin typeface="Arial" pitchFamily="34" charset="0"/>
                <a:cs typeface="Arial" pitchFamily="34" charset="0"/>
              </a:rPr>
              <a:t>EKUB (30, 36)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US" sz="4310" dirty="0" smtClean="0">
                <a:latin typeface="Arial" pitchFamily="34" charset="0"/>
                <a:cs typeface="Arial" pitchFamily="34" charset="0"/>
              </a:rPr>
              <a:t> toping.  II </a:t>
            </a:r>
            <a:r>
              <a:rPr lang="en-US" sz="4310" dirty="0" err="1" smtClean="0">
                <a:latin typeface="Arial" pitchFamily="34" charset="0"/>
                <a:cs typeface="Arial" pitchFamily="34" charset="0"/>
              </a:rPr>
              <a:t>usul</a:t>
            </a:r>
            <a:endParaRPr lang="en-US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813" t="16985" r="4438" b="27989"/>
          <a:stretch/>
        </p:blipFill>
        <p:spPr>
          <a:xfrm>
            <a:off x="208112" y="2020311"/>
            <a:ext cx="12444625" cy="474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90943" y="172010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176" y="1296194"/>
            <a:ext cx="11665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Agar  m = 2² ∙ 3³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5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∙ 11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n = 2³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3²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∙ 13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EKUB (m, n)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4136" y="2916076"/>
            <a:ext cx="2233112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87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8426" y="3988610"/>
            <a:ext cx="11665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EKUB (m, n)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2² ∙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3²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∙ 5 = 4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5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180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8426" y="5002514"/>
            <a:ext cx="29322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275106" y="207106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963" y="1107849"/>
            <a:ext cx="12401637" cy="74842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EKUB (125, 25)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topilsin</a:t>
            </a:r>
            <a:endParaRPr lang="en-US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9004" y="2439672"/>
            <a:ext cx="10369152" cy="1959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karrali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 125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EKUB (125, 25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 = 25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963" y="2008382"/>
            <a:ext cx="2286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4151" y="4347227"/>
            <a:ext cx="26933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3554" y="4982267"/>
            <a:ext cx="115437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bo‘linsa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EKUB (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n) = n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841</Words>
  <Application>Microsoft Office PowerPoint</Application>
  <PresentationFormat>Произвольный</PresentationFormat>
  <Paragraphs>150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MATEMATIKA</vt:lpstr>
      <vt:lpstr>UMUMIY BO‘LUVCHILAR</vt:lpstr>
      <vt:lpstr>ENG KATTA UMUMIY BO‘LUVCHI</vt:lpstr>
      <vt:lpstr>UMUMIY BO‘LUVCHILAR</vt:lpstr>
      <vt:lpstr>MISOL</vt:lpstr>
      <vt:lpstr>EKUB (m, n) </vt:lpstr>
      <vt:lpstr>MISOL</vt:lpstr>
      <vt:lpstr>MISOL</vt:lpstr>
      <vt:lpstr>MISOL</vt:lpstr>
      <vt:lpstr>MISOL</vt:lpstr>
      <vt:lpstr>O‘ZARO TUB SONLAR</vt:lpstr>
      <vt:lpstr>122- masala</vt:lpstr>
      <vt:lpstr>122- masala</vt:lpstr>
      <vt:lpstr>123- masala</vt:lpstr>
      <vt:lpstr>124-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208</cp:revision>
  <dcterms:created xsi:type="dcterms:W3CDTF">2020-04-09T07:32:19Z</dcterms:created>
  <dcterms:modified xsi:type="dcterms:W3CDTF">2020-09-18T06:00:59Z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