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84" r:id="rId2"/>
    <p:sldId id="324" r:id="rId3"/>
    <p:sldId id="323" r:id="rId4"/>
    <p:sldId id="335" r:id="rId5"/>
    <p:sldId id="332" r:id="rId6"/>
    <p:sldId id="306" r:id="rId7"/>
    <p:sldId id="327" r:id="rId8"/>
    <p:sldId id="328" r:id="rId9"/>
    <p:sldId id="329" r:id="rId10"/>
    <p:sldId id="333" r:id="rId11"/>
    <p:sldId id="334" r:id="rId12"/>
    <p:sldId id="331" r:id="rId13"/>
    <p:sldId id="337" r:id="rId14"/>
    <p:sldId id="338" r:id="rId15"/>
    <p:sldId id="339" r:id="rId16"/>
    <p:sldId id="317" r:id="rId17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53" autoAdjust="0"/>
    <p:restoredTop sz="91316" autoAdjust="0"/>
  </p:normalViewPr>
  <p:slideViewPr>
    <p:cSldViewPr>
      <p:cViewPr varScale="1">
        <p:scale>
          <a:sx n="61" d="100"/>
          <a:sy n="61" d="100"/>
        </p:scale>
        <p:origin x="1008" y="78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t>18.09.2020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547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648272" y="2870760"/>
            <a:ext cx="11339753" cy="3777282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>
              <a:spcBef>
                <a:spcPts val="245"/>
              </a:spcBef>
            </a:pPr>
            <a:r>
              <a:rPr lang="ru-RU" sz="5172" b="1" dirty="0" smtClean="0">
                <a:solidFill>
                  <a:schemeClr val="tx2"/>
                </a:solidFill>
                <a:latin typeface="Arial"/>
                <a:cs typeface="Arial"/>
              </a:rPr>
              <a:t>  </a:t>
            </a:r>
            <a:r>
              <a:rPr sz="5172" b="1" dirty="0" smtClean="0">
                <a:solidFill>
                  <a:schemeClr val="tx2"/>
                </a:solidFill>
                <a:latin typeface="Arial"/>
                <a:cs typeface="Arial"/>
              </a:rPr>
              <a:t>M</a:t>
            </a:r>
            <a:r>
              <a:rPr lang="en-US" sz="5172" b="1" dirty="0">
                <a:solidFill>
                  <a:schemeClr val="tx2"/>
                </a:solidFill>
                <a:latin typeface="Arial"/>
                <a:cs typeface="Arial"/>
              </a:rPr>
              <a:t>AVZU</a:t>
            </a:r>
            <a:r>
              <a:rPr sz="5172" b="1" dirty="0">
                <a:solidFill>
                  <a:schemeClr val="tx2"/>
                </a:solidFill>
                <a:latin typeface="Arial"/>
                <a:cs typeface="Arial"/>
              </a:rPr>
              <a:t>:</a:t>
            </a:r>
            <a:r>
              <a:rPr lang="en-US" sz="5172" b="1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5172" b="1" dirty="0" smtClean="0">
                <a:solidFill>
                  <a:schemeClr val="tx2"/>
                </a:solidFill>
                <a:latin typeface="Arial"/>
                <a:cs typeface="Arial"/>
              </a:rPr>
              <a:t>ENG KATTA </a:t>
            </a:r>
          </a:p>
          <a:p>
            <a:pPr marL="40888">
              <a:spcBef>
                <a:spcPts val="245"/>
              </a:spcBef>
            </a:pPr>
            <a:r>
              <a:rPr lang="ru-RU" sz="5172" b="1" dirty="0" smtClean="0">
                <a:solidFill>
                  <a:schemeClr val="tx2"/>
                </a:solidFill>
                <a:latin typeface="Arial"/>
                <a:cs typeface="Arial"/>
              </a:rPr>
              <a:t>  </a:t>
            </a:r>
            <a:r>
              <a:rPr lang="en-US" sz="5172" b="1" dirty="0" smtClean="0">
                <a:solidFill>
                  <a:schemeClr val="tx2"/>
                </a:solidFill>
                <a:latin typeface="Arial"/>
                <a:cs typeface="Arial"/>
              </a:rPr>
              <a:t>UMUMIY BO‘LUVCHI. </a:t>
            </a:r>
          </a:p>
          <a:p>
            <a:pPr marL="40888">
              <a:spcBef>
                <a:spcPts val="245"/>
              </a:spcBef>
            </a:pPr>
            <a:r>
              <a:rPr lang="ru-RU" sz="5172" b="1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ru-RU" sz="5172" b="1" dirty="0" smtClean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5172" b="1" dirty="0" smtClean="0">
                <a:solidFill>
                  <a:schemeClr val="tx2"/>
                </a:solidFill>
                <a:latin typeface="Arial"/>
                <a:cs typeface="Arial"/>
              </a:rPr>
              <a:t>O‘ZARO TUB SONLAR</a:t>
            </a:r>
            <a:endParaRPr lang="ru-RU" sz="5172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888"/>
            <a:endParaRPr lang="en-US" sz="8659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1408" y="2336890"/>
            <a:ext cx="764148" cy="169560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grpSp>
        <p:nvGrpSpPr>
          <p:cNvPr id="7" name="object 7"/>
          <p:cNvGrpSpPr/>
          <p:nvPr/>
        </p:nvGrpSpPr>
        <p:grpSpPr>
          <a:xfrm>
            <a:off x="995035" y="454530"/>
            <a:ext cx="11069728" cy="876938"/>
            <a:chOff x="439458" y="322808"/>
            <a:chExt cx="498577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20"/>
              <a:ext cx="838783" cy="29856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9525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en-US" sz="4440" b="1" dirty="0">
                  <a:latin typeface="Arial" panose="020B0604020202020204" pitchFamily="34" charset="0"/>
                  <a:cs typeface="Arial" panose="020B0604020202020204" pitchFamily="34" charset="0"/>
                </a:rPr>
                <a:t>6-</a:t>
              </a:r>
              <a:r>
                <a:rPr lang="ru-RU" sz="444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444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sinf</a:t>
              </a:r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object 11"/>
          <p:cNvSpPr/>
          <p:nvPr/>
        </p:nvSpPr>
        <p:spPr>
          <a:xfrm>
            <a:off x="9641160" y="2843440"/>
            <a:ext cx="2580526" cy="23781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12" name="object 5"/>
          <p:cNvSpPr/>
          <p:nvPr/>
        </p:nvSpPr>
        <p:spPr>
          <a:xfrm>
            <a:off x="451407" y="4759401"/>
            <a:ext cx="764148" cy="168476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297259" y="175783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9963" y="1234966"/>
            <a:ext cx="12401637" cy="748420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EKUB (15, 46)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topilsin</a:t>
            </a:r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658757" y="2188793"/>
            <a:ext cx="36738" cy="195960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747091" y="2103909"/>
            <a:ext cx="908001" cy="748420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15</a:t>
            </a:r>
            <a:endParaRPr lang="ru-RU" sz="4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19043" y="2759683"/>
            <a:ext cx="752747" cy="748420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4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59733" y="2128702"/>
            <a:ext cx="700093" cy="748420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4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57657" y="2727615"/>
            <a:ext cx="700093" cy="748420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4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01677" y="3492878"/>
            <a:ext cx="690669" cy="748420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4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53895" y="4402623"/>
            <a:ext cx="32586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15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∙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73199" y="2088282"/>
            <a:ext cx="22931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8702170" y="2342371"/>
            <a:ext cx="15023" cy="171547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834724" y="2115375"/>
            <a:ext cx="1019209" cy="748420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46</a:t>
            </a:r>
            <a:endParaRPr lang="ru-RU" sz="4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829670" y="2764953"/>
            <a:ext cx="1015859" cy="748420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23</a:t>
            </a:r>
            <a:endParaRPr lang="ru-RU" sz="4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744924" y="2132672"/>
            <a:ext cx="700093" cy="748420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746196" y="2739093"/>
            <a:ext cx="913531" cy="748420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23</a:t>
            </a:r>
            <a:endParaRPr lang="ru-RU" sz="4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111392" y="3471641"/>
            <a:ext cx="617566" cy="748420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4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729816" y="4402622"/>
            <a:ext cx="31241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46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∙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23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044879" y="5419504"/>
            <a:ext cx="450475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EKUB (15, 46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= 1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34247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4" grpId="0"/>
      <p:bldP spid="23" grpId="0"/>
      <p:bldP spid="24" grpId="0"/>
      <p:bldP spid="27" grpId="0"/>
      <p:bldP spid="28" grpId="0"/>
      <p:bldP spid="30" grpId="0"/>
      <p:bldP spid="31" grpId="0"/>
      <p:bldP spid="36" grpId="0"/>
      <p:bldP spid="62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77144" y="159358"/>
            <a:ext cx="1214433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O‘ZARO TUB SONLAR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7143" y="1177199"/>
            <a:ext cx="12401637" cy="5505492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879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3879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Umumiy</a:t>
            </a:r>
            <a:r>
              <a:rPr lang="en-US" sz="3879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tub </a:t>
            </a:r>
            <a:r>
              <a:rPr lang="en-US" sz="3879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bo‘luvchiga</a:t>
            </a:r>
            <a:r>
              <a:rPr lang="en-US" sz="3879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79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ega</a:t>
            </a:r>
            <a:r>
              <a:rPr lang="en-US" sz="3879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79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bo‘lmagan</a:t>
            </a:r>
            <a:r>
              <a:rPr lang="en-US" sz="3879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79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sonlar</a:t>
            </a:r>
            <a:r>
              <a:rPr lang="en-US" sz="3879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79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o‘zaro</a:t>
            </a:r>
            <a:r>
              <a:rPr lang="en-US" sz="3879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tub </a:t>
            </a:r>
            <a:r>
              <a:rPr lang="en-US" sz="3879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sonlar</a:t>
            </a:r>
            <a:r>
              <a:rPr lang="en-US" sz="3879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79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deyiladi</a:t>
            </a:r>
            <a:r>
              <a:rPr lang="en-US" sz="3879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 EKUB(m, n) = 1 , </a:t>
            </a:r>
            <a:endParaRPr lang="en-US" sz="3879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879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79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 </a:t>
            </a:r>
            <a:r>
              <a:rPr lang="en-US" sz="3879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879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n – natural </a:t>
            </a:r>
            <a:r>
              <a:rPr lang="en-US" sz="3879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sonlar</a:t>
            </a:r>
            <a:r>
              <a:rPr lang="en-US" sz="3879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3879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879" dirty="0" smtClean="0">
                <a:latin typeface="Arial" pitchFamily="34" charset="0"/>
                <a:cs typeface="Arial" pitchFamily="34" charset="0"/>
              </a:rPr>
              <a:t>      25 </a:t>
            </a:r>
            <a:r>
              <a:rPr lang="en-US" sz="3879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 26,  18 </a:t>
            </a:r>
            <a:r>
              <a:rPr lang="en-US" sz="3879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 19 </a:t>
            </a:r>
            <a:r>
              <a:rPr lang="en-US" sz="3879" dirty="0" err="1" smtClean="0">
                <a:latin typeface="Arial" pitchFamily="34" charset="0"/>
                <a:cs typeface="Arial" pitchFamily="34" charset="0"/>
              </a:rPr>
              <a:t>sonlar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879" dirty="0" err="1" smtClean="0">
                <a:latin typeface="Arial" pitchFamily="34" charset="0"/>
                <a:cs typeface="Arial" pitchFamily="34" charset="0"/>
              </a:rPr>
              <a:t>o‘zaro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 tub </a:t>
            </a:r>
            <a:r>
              <a:rPr lang="en-US" sz="3879" dirty="0" err="1" smtClean="0">
                <a:latin typeface="Arial" pitchFamily="34" charset="0"/>
                <a:cs typeface="Arial" pitchFamily="34" charset="0"/>
              </a:rPr>
              <a:t>sonlar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3879" dirty="0" err="1" smtClean="0">
                <a:latin typeface="Arial" pitchFamily="34" charset="0"/>
                <a:cs typeface="Arial" pitchFamily="34" charset="0"/>
              </a:rPr>
              <a:t>Shuning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879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 EKUB (25, 26) = EKUB (18, 19) = 1</a:t>
            </a:r>
          </a:p>
          <a:p>
            <a:endParaRPr lang="en-US" sz="3879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879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3879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Ikkita</a:t>
            </a:r>
            <a:r>
              <a:rPr lang="en-US" sz="3879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79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ketma-ket</a:t>
            </a:r>
            <a:r>
              <a:rPr lang="en-US" sz="3879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79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kelgan</a:t>
            </a:r>
            <a:r>
              <a:rPr lang="en-US" sz="3879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natural </a:t>
            </a:r>
          </a:p>
          <a:p>
            <a:r>
              <a:rPr lang="en-US" sz="3879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sonlar</a:t>
            </a:r>
            <a:r>
              <a:rPr lang="en-US" sz="3879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79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doimo</a:t>
            </a:r>
            <a:r>
              <a:rPr lang="en-US" sz="3879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79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o‘zaro</a:t>
            </a:r>
            <a:r>
              <a:rPr lang="en-US" sz="3879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tub </a:t>
            </a:r>
            <a:r>
              <a:rPr lang="en-US" sz="3879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3879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155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900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122- </a:t>
            </a:r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3297" y="1082088"/>
            <a:ext cx="12697581" cy="1979526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Har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bo‘luvchilari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sonlarning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umumiy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bo‘luvchilari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katta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umumiy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bo‘luvchisini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toping: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1) 4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6;    2) 6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15;    3) 4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10;    4) 8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18.</a:t>
            </a:r>
            <a:endParaRPr lang="en-US" sz="2586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2128" y="3040863"/>
            <a:ext cx="12241360" cy="3375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79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3879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3879" dirty="0" smtClean="0">
                <a:latin typeface="Arial" pitchFamily="34" charset="0"/>
                <a:cs typeface="Arial" pitchFamily="34" charset="0"/>
              </a:rPr>
              <a:t>1) 4 </a:t>
            </a:r>
            <a:r>
              <a:rPr lang="en-US" sz="3879" dirty="0" err="1" smtClean="0">
                <a:latin typeface="Arial" pitchFamily="34" charset="0"/>
                <a:cs typeface="Arial" pitchFamily="34" charset="0"/>
              </a:rPr>
              <a:t>ning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879" dirty="0" err="1" smtClean="0">
                <a:latin typeface="Arial" pitchFamily="34" charset="0"/>
                <a:cs typeface="Arial" pitchFamily="34" charset="0"/>
              </a:rPr>
              <a:t>bo‘luvchilari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: 1, 2, 4</a:t>
            </a:r>
          </a:p>
          <a:p>
            <a:pPr>
              <a:lnSpc>
                <a:spcPct val="150000"/>
              </a:lnSpc>
            </a:pPr>
            <a:r>
              <a:rPr lang="en-US" sz="3879" dirty="0" smtClean="0">
                <a:latin typeface="Arial" pitchFamily="34" charset="0"/>
                <a:cs typeface="Arial" pitchFamily="34" charset="0"/>
              </a:rPr>
              <a:t>   6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ning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bo‘luvchilari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: 1, 2, 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3, 6</a:t>
            </a:r>
            <a:endParaRPr lang="en-US" sz="3879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879" dirty="0" smtClean="0">
                <a:latin typeface="Arial" pitchFamily="34" charset="0"/>
                <a:cs typeface="Arial" pitchFamily="34" charset="0"/>
              </a:rPr>
              <a:t>   EKUB (4, 6) = 2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480920" y="4031154"/>
            <a:ext cx="48333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Um.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bo‘luvchi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:  1, 2.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902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122- </a:t>
            </a:r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0120" y="1152178"/>
            <a:ext cx="7776864" cy="1883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879" dirty="0" smtClean="0">
                <a:latin typeface="Arial" pitchFamily="34" charset="0"/>
                <a:cs typeface="Arial" pitchFamily="34" charset="0"/>
              </a:rPr>
              <a:t>2)  6 </a:t>
            </a:r>
            <a:r>
              <a:rPr lang="en-US" sz="3879" dirty="0" err="1" smtClean="0">
                <a:latin typeface="Arial" pitchFamily="34" charset="0"/>
                <a:cs typeface="Arial" pitchFamily="34" charset="0"/>
              </a:rPr>
              <a:t>ning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879" dirty="0" err="1" smtClean="0">
                <a:latin typeface="Arial" pitchFamily="34" charset="0"/>
                <a:cs typeface="Arial" pitchFamily="34" charset="0"/>
              </a:rPr>
              <a:t>bo‘luvchilari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: 1, 2, 3, 6.</a:t>
            </a:r>
          </a:p>
          <a:p>
            <a:pPr>
              <a:lnSpc>
                <a:spcPct val="150000"/>
              </a:lnSpc>
            </a:pPr>
            <a:r>
              <a:rPr lang="en-US" sz="3879" dirty="0" smtClean="0">
                <a:latin typeface="Arial" pitchFamily="34" charset="0"/>
                <a:cs typeface="Arial" pitchFamily="34" charset="0"/>
              </a:rPr>
              <a:t>  15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ning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bo‘luvchilari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: 1, 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3, 5, 15.</a:t>
            </a:r>
            <a:endParaRPr lang="en-US" sz="3879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825558" y="1381971"/>
            <a:ext cx="497604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Um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bo‘luvchi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:  1,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3.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275200" y="1950299"/>
            <a:ext cx="407675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latin typeface="Arial" pitchFamily="34" charset="0"/>
                <a:cs typeface="Arial" pitchFamily="34" charset="0"/>
              </a:rPr>
              <a:t>EKUB (6, 15) = 3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63316" y="2897201"/>
            <a:ext cx="7776864" cy="1883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879" dirty="0" smtClean="0">
                <a:latin typeface="Arial" pitchFamily="34" charset="0"/>
                <a:cs typeface="Arial" pitchFamily="34" charset="0"/>
              </a:rPr>
              <a:t>3)  4 </a:t>
            </a:r>
            <a:r>
              <a:rPr lang="en-US" sz="3879" dirty="0" err="1" smtClean="0">
                <a:latin typeface="Arial" pitchFamily="34" charset="0"/>
                <a:cs typeface="Arial" pitchFamily="34" charset="0"/>
              </a:rPr>
              <a:t>ning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879" dirty="0" err="1" smtClean="0">
                <a:latin typeface="Arial" pitchFamily="34" charset="0"/>
                <a:cs typeface="Arial" pitchFamily="34" charset="0"/>
              </a:rPr>
              <a:t>bo‘luvchilari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: 1, 2, 4.</a:t>
            </a:r>
          </a:p>
          <a:p>
            <a:pPr>
              <a:lnSpc>
                <a:spcPct val="150000"/>
              </a:lnSpc>
            </a:pPr>
            <a:r>
              <a:rPr lang="en-US" sz="3879" dirty="0" smtClean="0">
                <a:latin typeface="Arial" pitchFamily="34" charset="0"/>
                <a:cs typeface="Arial" pitchFamily="34" charset="0"/>
              </a:rPr>
              <a:t>  10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ning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bo‘luvchilari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: 1, 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2, 5, 10.</a:t>
            </a:r>
            <a:endParaRPr lang="en-US" sz="3879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825557" y="3019605"/>
            <a:ext cx="497604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Um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bo‘luvchi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:  1,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2. 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8040180" y="3695322"/>
            <a:ext cx="407675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latin typeface="Arial" pitchFamily="34" charset="0"/>
                <a:cs typeface="Arial" pitchFamily="34" charset="0"/>
              </a:rPr>
              <a:t>EKUB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(4, 10)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=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63316" y="4748186"/>
            <a:ext cx="9142824" cy="1883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879" dirty="0" smtClean="0">
                <a:latin typeface="Arial" pitchFamily="34" charset="0"/>
                <a:cs typeface="Arial" pitchFamily="34" charset="0"/>
              </a:rPr>
              <a:t>4)  8 </a:t>
            </a:r>
            <a:r>
              <a:rPr lang="en-US" sz="3879" dirty="0" err="1" smtClean="0">
                <a:latin typeface="Arial" pitchFamily="34" charset="0"/>
                <a:cs typeface="Arial" pitchFamily="34" charset="0"/>
              </a:rPr>
              <a:t>ning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879" dirty="0" err="1" smtClean="0">
                <a:latin typeface="Arial" pitchFamily="34" charset="0"/>
                <a:cs typeface="Arial" pitchFamily="34" charset="0"/>
              </a:rPr>
              <a:t>bo‘luvchilari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: 1, 2, 4, 8.</a:t>
            </a:r>
          </a:p>
          <a:p>
            <a:pPr>
              <a:lnSpc>
                <a:spcPct val="150000"/>
              </a:lnSpc>
            </a:pPr>
            <a:r>
              <a:rPr lang="en-US" sz="3879" dirty="0" smtClean="0">
                <a:latin typeface="Arial" pitchFamily="34" charset="0"/>
                <a:cs typeface="Arial" pitchFamily="34" charset="0"/>
              </a:rPr>
              <a:t>  18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ning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bo‘luvchilari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: 1, 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2, 3, 6, 9, 18.</a:t>
            </a:r>
            <a:endParaRPr lang="en-US" sz="3879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859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0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123- </a:t>
            </a:r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3297" y="1082088"/>
            <a:ext cx="12697581" cy="1979526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Quyidagi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sonlarning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umumiy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bo‘luvchilari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katta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umumiy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bo‘luvchisini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toping: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1) 65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195;   2) 36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78;  3) 18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48;  4) 84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112.</a:t>
            </a:r>
            <a:endParaRPr lang="en-US" sz="2586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2128" y="3040863"/>
            <a:ext cx="12241360" cy="432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500"/>
              </a:lnSpc>
            </a:pPr>
            <a:r>
              <a:rPr lang="en-US" sz="3879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3879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lnSpc>
                <a:spcPts val="5500"/>
              </a:lnSpc>
            </a:pPr>
            <a:r>
              <a:rPr lang="en-US" sz="3879" dirty="0" smtClean="0">
                <a:latin typeface="Arial" pitchFamily="34" charset="0"/>
                <a:cs typeface="Arial" pitchFamily="34" charset="0"/>
              </a:rPr>
              <a:t>1) 65 </a:t>
            </a:r>
            <a:r>
              <a:rPr lang="en-US" sz="3879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 195 </a:t>
            </a:r>
            <a:r>
              <a:rPr lang="en-US" sz="3879" dirty="0" err="1" smtClean="0">
                <a:latin typeface="Arial" pitchFamily="34" charset="0"/>
                <a:cs typeface="Arial" pitchFamily="34" charset="0"/>
              </a:rPr>
              <a:t>ning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 um. </a:t>
            </a:r>
            <a:r>
              <a:rPr lang="en-US" sz="3879" dirty="0" err="1" smtClean="0">
                <a:latin typeface="Arial" pitchFamily="34" charset="0"/>
                <a:cs typeface="Arial" pitchFamily="34" charset="0"/>
              </a:rPr>
              <a:t>bo‘luvchilari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: 1, 5, 13, 65.</a:t>
            </a:r>
          </a:p>
          <a:p>
            <a:pPr>
              <a:lnSpc>
                <a:spcPts val="5500"/>
              </a:lnSpc>
            </a:pPr>
            <a:r>
              <a:rPr lang="en-US" sz="3879" dirty="0" smtClean="0">
                <a:latin typeface="Arial" pitchFamily="34" charset="0"/>
                <a:cs typeface="Arial" pitchFamily="34" charset="0"/>
              </a:rPr>
              <a:t>2) 36 </a:t>
            </a:r>
            <a:r>
              <a:rPr lang="en-US" sz="3879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 78 </a:t>
            </a:r>
            <a:r>
              <a:rPr lang="en-US" sz="3879" dirty="0" err="1" smtClean="0">
                <a:latin typeface="Arial" pitchFamily="34" charset="0"/>
                <a:cs typeface="Arial" pitchFamily="34" charset="0"/>
              </a:rPr>
              <a:t>ning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 um.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bo‘luvchilari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: 1, 2, 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3, 6, 36.</a:t>
            </a:r>
            <a:endParaRPr lang="en-US" sz="3879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ts val="5500"/>
              </a:lnSpc>
            </a:pPr>
            <a:r>
              <a:rPr lang="en-US" sz="3879" dirty="0" smtClean="0">
                <a:latin typeface="Arial" pitchFamily="34" charset="0"/>
                <a:cs typeface="Arial" pitchFamily="34" charset="0"/>
              </a:rPr>
              <a:t>3) 18 </a:t>
            </a:r>
            <a:r>
              <a:rPr lang="en-US" sz="3879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 48 </a:t>
            </a:r>
            <a:r>
              <a:rPr lang="en-US" sz="3879" dirty="0" err="1" smtClean="0">
                <a:latin typeface="Arial" pitchFamily="34" charset="0"/>
                <a:cs typeface="Arial" pitchFamily="34" charset="0"/>
              </a:rPr>
              <a:t>ning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 um. </a:t>
            </a:r>
            <a:r>
              <a:rPr lang="en-US" sz="3879" dirty="0" err="1" smtClean="0">
                <a:latin typeface="Arial" pitchFamily="34" charset="0"/>
                <a:cs typeface="Arial" pitchFamily="34" charset="0"/>
              </a:rPr>
              <a:t>bo‘luvchilari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: 1, 2, 3, 6.</a:t>
            </a:r>
          </a:p>
          <a:p>
            <a:pPr>
              <a:lnSpc>
                <a:spcPts val="5500"/>
              </a:lnSpc>
            </a:pPr>
            <a:r>
              <a:rPr lang="en-US" sz="3879" dirty="0">
                <a:latin typeface="Arial" pitchFamily="34" charset="0"/>
                <a:cs typeface="Arial" pitchFamily="34" charset="0"/>
              </a:rPr>
              <a:t>4) 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84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112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ning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 um.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bo‘luvchilari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: 1, 2, 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4, 7.</a:t>
            </a:r>
            <a:endParaRPr lang="en-US" sz="3879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ts val="5500"/>
              </a:lnSpc>
            </a:pPr>
            <a:endParaRPr lang="en-US" sz="3879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847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124- </a:t>
            </a:r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3296" y="1213087"/>
            <a:ext cx="12697581" cy="1363973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 12, 17, 25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19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sonlaridan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besh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juft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o‘zaro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tub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sonlar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tuzing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586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1407" y="2588159"/>
            <a:ext cx="12241360" cy="5029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500"/>
              </a:lnSpc>
            </a:pPr>
            <a:r>
              <a:rPr lang="en-US" sz="3879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3879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lnSpc>
                <a:spcPts val="5500"/>
              </a:lnSpc>
            </a:pPr>
            <a:r>
              <a:rPr lang="en-US" sz="3879" dirty="0" smtClean="0">
                <a:latin typeface="Arial" pitchFamily="34" charset="0"/>
                <a:cs typeface="Arial" pitchFamily="34" charset="0"/>
              </a:rPr>
              <a:t>1) 12 </a:t>
            </a:r>
            <a:r>
              <a:rPr lang="en-US" sz="3879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 17</a:t>
            </a:r>
          </a:p>
          <a:p>
            <a:pPr>
              <a:lnSpc>
                <a:spcPts val="5500"/>
              </a:lnSpc>
            </a:pPr>
            <a:r>
              <a:rPr lang="en-US" sz="3879" dirty="0" smtClean="0">
                <a:latin typeface="Arial" pitchFamily="34" charset="0"/>
                <a:cs typeface="Arial" pitchFamily="34" charset="0"/>
              </a:rPr>
              <a:t>2) 17 </a:t>
            </a:r>
            <a:r>
              <a:rPr lang="en-US" sz="3879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 25</a:t>
            </a:r>
            <a:endParaRPr lang="en-US" sz="3879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ts val="5500"/>
              </a:lnSpc>
            </a:pPr>
            <a:r>
              <a:rPr lang="en-US" sz="3879" dirty="0" smtClean="0">
                <a:latin typeface="Arial" pitchFamily="34" charset="0"/>
                <a:cs typeface="Arial" pitchFamily="34" charset="0"/>
              </a:rPr>
              <a:t>3) 17 </a:t>
            </a:r>
            <a:r>
              <a:rPr lang="en-US" sz="3879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 19</a:t>
            </a:r>
          </a:p>
          <a:p>
            <a:pPr>
              <a:lnSpc>
                <a:spcPts val="5500"/>
              </a:lnSpc>
            </a:pPr>
            <a:r>
              <a:rPr lang="en-US" sz="3879" dirty="0">
                <a:latin typeface="Arial" pitchFamily="34" charset="0"/>
                <a:cs typeface="Arial" pitchFamily="34" charset="0"/>
              </a:rPr>
              <a:t>4) 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25 </a:t>
            </a:r>
            <a:r>
              <a:rPr lang="en-US" sz="3879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 19</a:t>
            </a:r>
          </a:p>
          <a:p>
            <a:pPr>
              <a:lnSpc>
                <a:spcPts val="5500"/>
              </a:lnSpc>
            </a:pPr>
            <a:r>
              <a:rPr lang="en-US" sz="3879" dirty="0" smtClean="0">
                <a:latin typeface="Arial" pitchFamily="34" charset="0"/>
                <a:cs typeface="Arial" pitchFamily="34" charset="0"/>
              </a:rPr>
              <a:t>5) 12 </a:t>
            </a:r>
            <a:r>
              <a:rPr lang="en-US" sz="3879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 19</a:t>
            </a:r>
            <a:endParaRPr lang="en-US" sz="3879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ts val="5500"/>
              </a:lnSpc>
            </a:pPr>
            <a:endParaRPr lang="en-US" sz="3879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577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403068" y="288082"/>
            <a:ext cx="12375116" cy="596958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1054492" y="1796072"/>
            <a:ext cx="11093590" cy="1477328"/>
          </a:xfrm>
        </p:spPr>
        <p:txBody>
          <a:bodyPr/>
          <a:lstStyle/>
          <a:p>
            <a:pPr algn="l"/>
            <a:r>
              <a:rPr lang="en-US" sz="4800" b="1" dirty="0">
                <a:solidFill>
                  <a:schemeClr val="tx1"/>
                </a:solidFill>
              </a:rPr>
              <a:t>     </a:t>
            </a:r>
            <a:r>
              <a:rPr lang="en-US" sz="4800" b="1" dirty="0" err="1">
                <a:solidFill>
                  <a:schemeClr val="tx1"/>
                </a:solidFill>
              </a:rPr>
              <a:t>Darslikdagi</a:t>
            </a:r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800" b="1" dirty="0" smtClean="0">
                <a:solidFill>
                  <a:schemeClr val="tx1"/>
                </a:solidFill>
              </a:rPr>
              <a:t>126-</a:t>
            </a:r>
            <a:r>
              <a:rPr lang="en-US" sz="4800" b="1" dirty="0">
                <a:solidFill>
                  <a:schemeClr val="tx1"/>
                </a:solidFill>
              </a:rPr>
              <a:t>, </a:t>
            </a:r>
            <a:r>
              <a:rPr lang="en-US" sz="4800" b="1" dirty="0" smtClean="0">
                <a:solidFill>
                  <a:schemeClr val="tx1"/>
                </a:solidFill>
              </a:rPr>
              <a:t>127-</a:t>
            </a:r>
            <a:r>
              <a:rPr lang="en-US" sz="4800" b="1" dirty="0">
                <a:solidFill>
                  <a:schemeClr val="tx1"/>
                </a:solidFill>
              </a:rPr>
              <a:t>, </a:t>
            </a:r>
            <a:r>
              <a:rPr lang="ru-RU" sz="4800" b="1" dirty="0">
                <a:solidFill>
                  <a:schemeClr val="tx1"/>
                </a:solidFill>
              </a:rPr>
              <a:t>1</a:t>
            </a:r>
            <a:r>
              <a:rPr lang="en-US" sz="4800" b="1" dirty="0" smtClean="0">
                <a:solidFill>
                  <a:schemeClr val="tx1"/>
                </a:solidFill>
              </a:rPr>
              <a:t>28- </a:t>
            </a:r>
            <a:r>
              <a:rPr lang="en-US" sz="4800" b="1" dirty="0" err="1">
                <a:solidFill>
                  <a:schemeClr val="tx1"/>
                </a:solidFill>
              </a:rPr>
              <a:t>masalalarni</a:t>
            </a:r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800" b="1" dirty="0" err="1">
                <a:solidFill>
                  <a:schemeClr val="tx1"/>
                </a:solidFill>
              </a:rPr>
              <a:t>yechish</a:t>
            </a:r>
            <a:r>
              <a:rPr lang="en-US" sz="4800" b="1" dirty="0">
                <a:solidFill>
                  <a:schemeClr val="tx1"/>
                </a:solidFill>
              </a:rPr>
              <a:t>.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5" name="Picture 4" descr="f20090918141730-studen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68552" y="3600450"/>
            <a:ext cx="2824278" cy="29884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27307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208112" y="244105"/>
            <a:ext cx="11809312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UMUMIY BO‘LUVCHILAR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8112" y="1152178"/>
            <a:ext cx="12401637" cy="796125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310" dirty="0">
                <a:latin typeface="Arial" pitchFamily="34" charset="0"/>
                <a:cs typeface="Arial" pitchFamily="34" charset="0"/>
              </a:rPr>
              <a:t>  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6162927"/>
              </p:ext>
            </p:extLst>
          </p:nvPr>
        </p:nvGraphicFramePr>
        <p:xfrm>
          <a:off x="310482" y="1948303"/>
          <a:ext cx="12196896" cy="1972046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296000"/>
                <a:gridCol w="908408"/>
                <a:gridCol w="908408"/>
                <a:gridCol w="908408"/>
                <a:gridCol w="908408"/>
                <a:gridCol w="908408"/>
                <a:gridCol w="908408"/>
                <a:gridCol w="908408"/>
                <a:gridCol w="908408"/>
                <a:gridCol w="908408"/>
                <a:gridCol w="908408"/>
                <a:gridCol w="908408"/>
                <a:gridCol w="908408"/>
              </a:tblGrid>
              <a:tr h="986023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b="1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b="1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b="1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86023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44216" y="4362531"/>
            <a:ext cx="7416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bo‘luvchilari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1, 2, 3, 6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211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211879" y="211052"/>
            <a:ext cx="123816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888" algn="ctr">
              <a:spcBef>
                <a:spcPts val="245"/>
              </a:spcBef>
            </a:pPr>
            <a:r>
              <a:rPr lang="en-US" sz="4800" dirty="0">
                <a:solidFill>
                  <a:schemeClr val="bg1"/>
                </a:solidFill>
              </a:rPr>
              <a:t>ENG KATTA </a:t>
            </a:r>
            <a:r>
              <a:rPr lang="en-US" sz="4800" dirty="0" smtClean="0">
                <a:solidFill>
                  <a:schemeClr val="bg1"/>
                </a:solidFill>
              </a:rPr>
              <a:t>UMUMIY </a:t>
            </a:r>
            <a:r>
              <a:rPr lang="en-US" sz="4800" dirty="0">
                <a:solidFill>
                  <a:schemeClr val="bg1"/>
                </a:solidFill>
              </a:rPr>
              <a:t>BO‘LUVCHI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8895" y="1219930"/>
            <a:ext cx="12452705" cy="2032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2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202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4202" dirty="0" smtClean="0">
                <a:latin typeface="Arial" panose="020B0604020202020204" pitchFamily="34" charset="0"/>
                <a:cs typeface="Arial" panose="020B0604020202020204" pitchFamily="34" charset="0"/>
              </a:rPr>
              <a:t> natural </a:t>
            </a:r>
            <a:r>
              <a:rPr lang="en-US" sz="4202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sonning</a:t>
            </a:r>
            <a:r>
              <a:rPr lang="en-US" sz="4202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2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4202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2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4202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2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4202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2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bo‘luvchisi</a:t>
            </a:r>
            <a:r>
              <a:rPr lang="en-US" sz="4202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2" dirty="0" smtClean="0">
                <a:latin typeface="Arial" panose="020B0604020202020204" pitchFamily="34" charset="0"/>
                <a:cs typeface="Arial" panose="020B0604020202020204" pitchFamily="34" charset="0"/>
              </a:rPr>
              <a:t>(EKUB) deb, </a:t>
            </a:r>
            <a:r>
              <a:rPr lang="en-US" sz="4202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4202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2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sonlarning</a:t>
            </a:r>
            <a:r>
              <a:rPr lang="en-US" sz="4202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2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202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2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4202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2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bo‘linadigan</a:t>
            </a:r>
            <a:r>
              <a:rPr lang="en-US" sz="4202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2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4202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2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4202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2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songa</a:t>
            </a:r>
            <a:r>
              <a:rPr lang="en-US" sz="4202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2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aytiladi</a:t>
            </a:r>
            <a:r>
              <a:rPr lang="en-US" sz="4202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20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54521" y="3522432"/>
            <a:ext cx="12452705" cy="3171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2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202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4202" dirty="0" smtClean="0">
                <a:latin typeface="Arial" panose="020B0604020202020204" pitchFamily="34" charset="0"/>
                <a:cs typeface="Arial" panose="020B0604020202020204" pitchFamily="34" charset="0"/>
              </a:rPr>
              <a:t> natural </a:t>
            </a:r>
            <a:r>
              <a:rPr lang="en-US" sz="4202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sonning</a:t>
            </a:r>
            <a:r>
              <a:rPr lang="en-US" sz="4202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2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4202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2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4202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2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4202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2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bo‘luvchisi</a:t>
            </a:r>
            <a:r>
              <a:rPr lang="en-US" sz="4202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2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4202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2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sonlarning</a:t>
            </a:r>
            <a:r>
              <a:rPr lang="en-US" sz="4202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2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4202" dirty="0" smtClean="0">
                <a:latin typeface="Arial" panose="020B0604020202020204" pitchFamily="34" charset="0"/>
                <a:cs typeface="Arial" panose="020B0604020202020204" pitchFamily="34" charset="0"/>
              </a:rPr>
              <a:t> tub </a:t>
            </a:r>
            <a:r>
              <a:rPr lang="en-US" sz="4202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bo‘luvchilari</a:t>
            </a:r>
            <a:r>
              <a:rPr lang="en-US" sz="4202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2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ko‘paytmasiga</a:t>
            </a:r>
            <a:r>
              <a:rPr lang="en-US" sz="4202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2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202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202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endParaRPr lang="ru-RU" sz="4202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260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208112" y="244105"/>
            <a:ext cx="11809312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UMUMIY BO‘LUVCHILAR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8112" y="1152178"/>
            <a:ext cx="12401637" cy="796125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310" dirty="0">
                <a:latin typeface="Arial" pitchFamily="34" charset="0"/>
                <a:cs typeface="Arial" pitchFamily="34" charset="0"/>
              </a:rPr>
              <a:t>  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6162927"/>
              </p:ext>
            </p:extLst>
          </p:nvPr>
        </p:nvGraphicFramePr>
        <p:xfrm>
          <a:off x="310482" y="1948303"/>
          <a:ext cx="12196896" cy="1972046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296000"/>
                <a:gridCol w="908408"/>
                <a:gridCol w="908408"/>
                <a:gridCol w="908408"/>
                <a:gridCol w="908408"/>
                <a:gridCol w="908408"/>
                <a:gridCol w="908408"/>
                <a:gridCol w="908408"/>
                <a:gridCol w="908408"/>
                <a:gridCol w="908408"/>
                <a:gridCol w="908408"/>
                <a:gridCol w="908408"/>
                <a:gridCol w="908408"/>
              </a:tblGrid>
              <a:tr h="986023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b="1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b="1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b="1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86023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</a:t>
                      </a:r>
                      <a:endParaRPr lang="ru-RU" sz="40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44216" y="4362531"/>
            <a:ext cx="7416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bo‘luvchilari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1, 2, 3, 6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2368" y="5512599"/>
            <a:ext cx="58609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EKUB(24, 90) = 2 ∙ 3 = 6</a:t>
            </a:r>
            <a:endParaRPr lang="ru-RU" sz="4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308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267651" y="156670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8895" y="1133989"/>
            <a:ext cx="12452705" cy="738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2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EKUB (36, 84)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  I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usul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48895" y="1907757"/>
            <a:ext cx="2233112" cy="6892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79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3879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48895" y="6293893"/>
            <a:ext cx="26933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/>
          <a:srcRect l="12314" t="35993" r="3875" b="32992"/>
          <a:stretch/>
        </p:blipFill>
        <p:spPr>
          <a:xfrm>
            <a:off x="334011" y="2624972"/>
            <a:ext cx="12274326" cy="281124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-223936" y="5554908"/>
            <a:ext cx="12452705" cy="1402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EKUB (36, 84) = 2² ∙ 3 = 4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∙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 = 12</a:t>
            </a:r>
            <a:endParaRPr lang="ru-RU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420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07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62465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EKUB (m, n) 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9963" y="1296194"/>
            <a:ext cx="12401637" cy="5672845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EKUB (m, n)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toppish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pPr marL="742950" indent="-742950">
              <a:buAutoNum type="arabicPeriod"/>
            </a:pP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n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sonlar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tub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ko‘paytuvchilarga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ajratiladi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742950" indent="-742950">
              <a:buAutoNum type="arabicPeriod"/>
            </a:pP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n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sonlardagi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umumiy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tub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ko‘paytuvchilarning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eng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kichik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darajalari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olinib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ulardan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ko‘paytma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tuziladi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742950" indent="-742950">
              <a:buAutoNum type="arabicPeriod"/>
            </a:pP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Tuzilgan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ko‘paytmaning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qiymati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EKUB (m, n) </a:t>
            </a:r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692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448472" y="197200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5530" y="1224186"/>
            <a:ext cx="12401637" cy="796125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310" dirty="0" smtClean="0">
                <a:latin typeface="Arial" pitchFamily="34" charset="0"/>
                <a:cs typeface="Arial" pitchFamily="34" charset="0"/>
              </a:rPr>
              <a:t>EKUB (30, 36) </a:t>
            </a:r>
            <a:r>
              <a:rPr lang="en-US" sz="4310" dirty="0" err="1" smtClean="0">
                <a:latin typeface="Arial" pitchFamily="34" charset="0"/>
                <a:cs typeface="Arial" pitchFamily="34" charset="0"/>
              </a:rPr>
              <a:t>ni</a:t>
            </a:r>
            <a:r>
              <a:rPr lang="en-US" sz="4310" dirty="0" smtClean="0">
                <a:latin typeface="Arial" pitchFamily="34" charset="0"/>
                <a:cs typeface="Arial" pitchFamily="34" charset="0"/>
              </a:rPr>
              <a:t> toping.  II </a:t>
            </a:r>
            <a:r>
              <a:rPr lang="en-US" sz="4310" dirty="0" err="1" smtClean="0">
                <a:latin typeface="Arial" pitchFamily="34" charset="0"/>
                <a:cs typeface="Arial" pitchFamily="34" charset="0"/>
              </a:rPr>
              <a:t>usul</a:t>
            </a:r>
            <a:endParaRPr lang="en-US" sz="2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/>
          <a:srcRect l="7813" t="16985" r="4438" b="27989"/>
          <a:stretch/>
        </p:blipFill>
        <p:spPr>
          <a:xfrm>
            <a:off x="208112" y="2020311"/>
            <a:ext cx="12444625" cy="4748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40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290943" y="172010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84176" y="1296194"/>
            <a:ext cx="116652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Agar  m = 2² ∙ 3³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∙ 5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∙ 11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n = 2³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∙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3²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∙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²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∙ 13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EKUB (m, n)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24136" y="2916076"/>
            <a:ext cx="2233112" cy="6892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79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3879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8426" y="3988610"/>
            <a:ext cx="116652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EKUB (m, n)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2² ∙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3²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∙ 5 = 4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∙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∙ 5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= 180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18426" y="5002514"/>
            <a:ext cx="29322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180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341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275106" y="20710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9963" y="1107849"/>
            <a:ext cx="12401637" cy="748420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EKUB (125, 25)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topilsin</a:t>
            </a:r>
            <a:endParaRPr lang="en-US" sz="4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9004" y="2439672"/>
            <a:ext cx="10369152" cy="1959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125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25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karrali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  125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25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∙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  <a:p>
            <a:pPr>
              <a:lnSpc>
                <a:spcPct val="150000"/>
              </a:lnSpc>
            </a:pP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Demak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EKUB (125, 25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 = 25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99963" y="2008382"/>
            <a:ext cx="228678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614151" y="4347227"/>
            <a:ext cx="26933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25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43554" y="4982267"/>
            <a:ext cx="1154370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&gt; n </a:t>
            </a:r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n </a:t>
            </a:r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bo‘linsa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EKUB (</a:t>
            </a: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n) = n </a:t>
            </a:r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956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2724</TotalTime>
  <Words>841</Words>
  <Application>Microsoft Office PowerPoint</Application>
  <PresentationFormat>Произвольный</PresentationFormat>
  <Paragraphs>150</Paragraphs>
  <Slides>16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MATEMATIKA</vt:lpstr>
      <vt:lpstr>UMUMIY BO‘LUVCHILAR</vt:lpstr>
      <vt:lpstr>ENG KATTA UMUMIY BO‘LUVCHI</vt:lpstr>
      <vt:lpstr>UMUMIY BO‘LUVCHILAR</vt:lpstr>
      <vt:lpstr>MISOL</vt:lpstr>
      <vt:lpstr>EKUB (m, n) </vt:lpstr>
      <vt:lpstr>MISOL</vt:lpstr>
      <vt:lpstr>MISOL</vt:lpstr>
      <vt:lpstr>MISOL</vt:lpstr>
      <vt:lpstr>MISOL</vt:lpstr>
      <vt:lpstr>O‘ZARO TUB SONLAR</vt:lpstr>
      <vt:lpstr>122- masala</vt:lpstr>
      <vt:lpstr>122- masala</vt:lpstr>
      <vt:lpstr>123- masala</vt:lpstr>
      <vt:lpstr>124- masala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User</cp:lastModifiedBy>
  <cp:revision>208</cp:revision>
  <dcterms:created xsi:type="dcterms:W3CDTF">2020-04-09T07:32:19Z</dcterms:created>
  <dcterms:modified xsi:type="dcterms:W3CDTF">2020-09-18T06:00:59Z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