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5"/>
  </p:notesMasterIdLst>
  <p:sldIdLst>
    <p:sldId id="284" r:id="rId2"/>
    <p:sldId id="301" r:id="rId3"/>
    <p:sldId id="324" r:id="rId4"/>
    <p:sldId id="323" r:id="rId5"/>
    <p:sldId id="332" r:id="rId6"/>
    <p:sldId id="306" r:id="rId7"/>
    <p:sldId id="327" r:id="rId8"/>
    <p:sldId id="328" r:id="rId9"/>
    <p:sldId id="329" r:id="rId10"/>
    <p:sldId id="333" r:id="rId11"/>
    <p:sldId id="334" r:id="rId12"/>
    <p:sldId id="330" r:id="rId13"/>
    <p:sldId id="317" r:id="rId14"/>
  </p:sldIdLst>
  <p:sldSz cx="12801600" cy="7200900"/>
  <p:notesSz cx="5765800" cy="3244850"/>
  <p:defaultTextStyle>
    <a:defPPr>
      <a:defRPr lang="ru-RU"/>
    </a:defPPr>
    <a:lvl1pPr marL="0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1pPr>
    <a:lvl2pPr marL="968152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2pPr>
    <a:lvl3pPr marL="1936305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3pPr>
    <a:lvl4pPr marL="2904457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4pPr>
    <a:lvl5pPr marL="3872609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5pPr>
    <a:lvl6pPr marL="4840763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6pPr>
    <a:lvl7pPr marL="5808915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7pPr>
    <a:lvl8pPr marL="6777067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8pPr>
    <a:lvl9pPr marL="7745220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2327" userDrawn="1">
          <p15:clr>
            <a:srgbClr val="A4A3A4"/>
          </p15:clr>
        </p15:guide>
        <p15:guide id="3" orient="horz" pos="6391" userDrawn="1">
          <p15:clr>
            <a:srgbClr val="A4A3A4"/>
          </p15:clr>
        </p15:guide>
        <p15:guide id="4" pos="4796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A85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353" autoAdjust="0"/>
    <p:restoredTop sz="94660"/>
  </p:normalViewPr>
  <p:slideViewPr>
    <p:cSldViewPr>
      <p:cViewPr varScale="1">
        <p:scale>
          <a:sx n="62" d="100"/>
          <a:sy n="62" d="100"/>
        </p:scale>
        <p:origin x="744" y="56"/>
      </p:cViewPr>
      <p:guideLst>
        <p:guide orient="horz" pos="2880"/>
        <p:guide pos="2327"/>
        <p:guide orient="horz" pos="6391"/>
        <p:guide pos="4796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265488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440D9A4-C2EF-4B1B-8DB5-85EC06DD3650}" type="datetimeFigureOut">
              <a:rPr lang="ru-RU" smtClean="0"/>
              <a:t>16.09.2020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911350" y="406400"/>
            <a:ext cx="1943100" cy="10937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576263" y="1562100"/>
            <a:ext cx="4613275" cy="12779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3082925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265488" y="3082925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94AC081-F56F-466E-9CDC-774CD65951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752959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60121" y="2232277"/>
            <a:ext cx="10881361" cy="4078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920241" y="4032504"/>
            <a:ext cx="8961120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9/16/2020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612299" y="2978581"/>
            <a:ext cx="3577002" cy="928588"/>
          </a:xfrm>
        </p:spPr>
        <p:txBody>
          <a:bodyPr lIns="0" tIns="0" rIns="0" bIns="0"/>
          <a:lstStyle>
            <a:lvl1pPr>
              <a:defRPr sz="6034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983781" y="2180056"/>
            <a:ext cx="8834039" cy="779316"/>
          </a:xfrm>
        </p:spPr>
        <p:txBody>
          <a:bodyPr lIns="0" tIns="0" rIns="0" bIns="0"/>
          <a:lstStyle>
            <a:lvl1pPr>
              <a:defRPr sz="5064" b="0" i="0">
                <a:solidFill>
                  <a:srgbClr val="37343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9/16/2020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8404" y="1189854"/>
            <a:ext cx="12546414" cy="5879091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4202"/>
          </a:p>
        </p:txBody>
      </p:sp>
      <p:sp>
        <p:nvSpPr>
          <p:cNvPr id="17" name="bg object 17"/>
          <p:cNvSpPr/>
          <p:nvPr/>
        </p:nvSpPr>
        <p:spPr>
          <a:xfrm>
            <a:off x="148421" y="157913"/>
            <a:ext cx="12546414" cy="95260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4202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612299" y="2978581"/>
            <a:ext cx="3577002" cy="928588"/>
          </a:xfrm>
        </p:spPr>
        <p:txBody>
          <a:bodyPr lIns="0" tIns="0" rIns="0" bIns="0"/>
          <a:lstStyle>
            <a:lvl1pPr>
              <a:defRPr sz="6034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50873" y="1599501"/>
            <a:ext cx="4050550" cy="4809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125" b="0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592825" y="1656207"/>
            <a:ext cx="5568696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9/16/2020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3511390" y="2344141"/>
            <a:ext cx="5821344" cy="2295551"/>
          </a:xfrm>
          <a:custGeom>
            <a:avLst/>
            <a:gdLst/>
            <a:ahLst/>
            <a:cxnLst/>
            <a:rect l="l" t="t" r="r" b="b"/>
            <a:pathLst>
              <a:path w="2621915" h="1034414">
                <a:moveTo>
                  <a:pt x="2621368" y="0"/>
                </a:moveTo>
                <a:lnTo>
                  <a:pt x="0" y="0"/>
                </a:lnTo>
                <a:lnTo>
                  <a:pt x="0" y="1034140"/>
                </a:lnTo>
                <a:lnTo>
                  <a:pt x="2621368" y="1034140"/>
                </a:lnTo>
                <a:lnTo>
                  <a:pt x="262136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4202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612299" y="2978581"/>
            <a:ext cx="3577002" cy="928588"/>
          </a:xfrm>
        </p:spPr>
        <p:txBody>
          <a:bodyPr lIns="0" tIns="0" rIns="0" bIns="0"/>
          <a:lstStyle>
            <a:lvl1pPr>
              <a:defRPr sz="6034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9/16/2020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9/16/2020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6707" y="238364"/>
            <a:ext cx="10467975" cy="407804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368938" y="1678545"/>
            <a:ext cx="5062855" cy="1723549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645151" y="1678545"/>
            <a:ext cx="5065078" cy="1723549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59"/>
          <p:cNvSpPr>
            <a:spLocks noGrp="1" noChangeArrowheads="1"/>
          </p:cNvSpPr>
          <p:nvPr>
            <p:ph type="dt" sz="half" idx="10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0"/>
          <p:cNvSpPr>
            <a:spLocks noGrp="1" noChangeArrowheads="1"/>
          </p:cNvSpPr>
          <p:nvPr>
            <p:ph type="ftr" sz="quarter" idx="11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1"/>
          <p:cNvSpPr>
            <a:spLocks noGrp="1" noChangeArrowheads="1"/>
          </p:cNvSpPr>
          <p:nvPr>
            <p:ph type="sldNum" sz="quarter" idx="12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659A22-F514-4D5A-8495-8ED58DC7B76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8404" y="1189854"/>
            <a:ext cx="12546414" cy="5879091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4202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612299" y="2978580"/>
            <a:ext cx="3577002" cy="4078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983781" y="2180055"/>
            <a:ext cx="8834039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200" b="0" i="0">
                <a:solidFill>
                  <a:srgbClr val="37343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352544" y="6696836"/>
            <a:ext cx="4096512" cy="6001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40079" y="6696836"/>
            <a:ext cx="2944369" cy="6001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9/16/2020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9217152" y="6696836"/>
            <a:ext cx="2944369" cy="6001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1043184">
        <a:defRPr>
          <a:latin typeface="+mn-lt"/>
          <a:ea typeface="+mn-ea"/>
          <a:cs typeface="+mn-cs"/>
        </a:defRPr>
      </a:lvl2pPr>
      <a:lvl3pPr marL="2086369">
        <a:defRPr>
          <a:latin typeface="+mn-lt"/>
          <a:ea typeface="+mn-ea"/>
          <a:cs typeface="+mn-cs"/>
        </a:defRPr>
      </a:lvl3pPr>
      <a:lvl4pPr marL="3129552">
        <a:defRPr>
          <a:latin typeface="+mn-lt"/>
          <a:ea typeface="+mn-ea"/>
          <a:cs typeface="+mn-cs"/>
        </a:defRPr>
      </a:lvl4pPr>
      <a:lvl5pPr marL="4172736">
        <a:defRPr>
          <a:latin typeface="+mn-lt"/>
          <a:ea typeface="+mn-ea"/>
          <a:cs typeface="+mn-cs"/>
        </a:defRPr>
      </a:lvl5pPr>
      <a:lvl6pPr marL="5215922">
        <a:defRPr>
          <a:latin typeface="+mn-lt"/>
          <a:ea typeface="+mn-ea"/>
          <a:cs typeface="+mn-cs"/>
        </a:defRPr>
      </a:lvl6pPr>
      <a:lvl7pPr marL="6259106">
        <a:defRPr>
          <a:latin typeface="+mn-lt"/>
          <a:ea typeface="+mn-ea"/>
          <a:cs typeface="+mn-cs"/>
        </a:defRPr>
      </a:lvl7pPr>
      <a:lvl8pPr marL="7302290">
        <a:defRPr>
          <a:latin typeface="+mn-lt"/>
          <a:ea typeface="+mn-ea"/>
          <a:cs typeface="+mn-cs"/>
        </a:defRPr>
      </a:lvl8pPr>
      <a:lvl9pPr marL="8345475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1043184">
        <a:defRPr>
          <a:latin typeface="+mn-lt"/>
          <a:ea typeface="+mn-ea"/>
          <a:cs typeface="+mn-cs"/>
        </a:defRPr>
      </a:lvl2pPr>
      <a:lvl3pPr marL="2086369">
        <a:defRPr>
          <a:latin typeface="+mn-lt"/>
          <a:ea typeface="+mn-ea"/>
          <a:cs typeface="+mn-cs"/>
        </a:defRPr>
      </a:lvl3pPr>
      <a:lvl4pPr marL="3129552">
        <a:defRPr>
          <a:latin typeface="+mn-lt"/>
          <a:ea typeface="+mn-ea"/>
          <a:cs typeface="+mn-cs"/>
        </a:defRPr>
      </a:lvl4pPr>
      <a:lvl5pPr marL="4172736">
        <a:defRPr>
          <a:latin typeface="+mn-lt"/>
          <a:ea typeface="+mn-ea"/>
          <a:cs typeface="+mn-cs"/>
        </a:defRPr>
      </a:lvl5pPr>
      <a:lvl6pPr marL="5215922">
        <a:defRPr>
          <a:latin typeface="+mn-lt"/>
          <a:ea typeface="+mn-ea"/>
          <a:cs typeface="+mn-cs"/>
        </a:defRPr>
      </a:lvl6pPr>
      <a:lvl7pPr marL="6259106">
        <a:defRPr>
          <a:latin typeface="+mn-lt"/>
          <a:ea typeface="+mn-ea"/>
          <a:cs typeface="+mn-cs"/>
        </a:defRPr>
      </a:lvl7pPr>
      <a:lvl8pPr marL="7302290">
        <a:defRPr>
          <a:latin typeface="+mn-lt"/>
          <a:ea typeface="+mn-ea"/>
          <a:cs typeface="+mn-cs"/>
        </a:defRPr>
      </a:lvl8pPr>
      <a:lvl9pPr marL="8345475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-7912" y="0"/>
            <a:ext cx="12788910" cy="2028612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8659"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598066" y="270311"/>
            <a:ext cx="7136016" cy="1194470"/>
          </a:xfrm>
          <a:prstGeom prst="rect">
            <a:avLst/>
          </a:prstGeom>
        </p:spPr>
        <p:txBody>
          <a:bodyPr vert="horz" wrap="square" lIns="0" tIns="32425" rIns="0" bIns="0" rtlCol="0">
            <a:spAutoFit/>
          </a:bodyPr>
          <a:lstStyle/>
          <a:p>
            <a:pPr marL="28199">
              <a:spcBef>
                <a:spcPts val="253"/>
              </a:spcBef>
            </a:pPr>
            <a:r>
              <a:rPr lang="en-US" sz="7549" spc="11" dirty="0"/>
              <a:t>MATEMATIKA</a:t>
            </a:r>
            <a:endParaRPr lang="en-US" sz="7549" dirty="0"/>
          </a:p>
        </p:txBody>
      </p:sp>
      <p:sp>
        <p:nvSpPr>
          <p:cNvPr id="4" name="object 4"/>
          <p:cNvSpPr txBox="1"/>
          <p:nvPr/>
        </p:nvSpPr>
        <p:spPr>
          <a:xfrm>
            <a:off x="1479830" y="2213969"/>
            <a:ext cx="11339753" cy="3802930"/>
          </a:xfrm>
          <a:prstGeom prst="rect">
            <a:avLst/>
          </a:prstGeom>
        </p:spPr>
        <p:txBody>
          <a:bodyPr vert="horz" wrap="square" lIns="0" tIns="31017" rIns="0" bIns="0" rtlCol="0">
            <a:spAutoFit/>
          </a:bodyPr>
          <a:lstStyle/>
          <a:p>
            <a:pPr marL="40888">
              <a:spcBef>
                <a:spcPts val="245"/>
              </a:spcBef>
            </a:pPr>
            <a:r>
              <a:rPr sz="5172" b="1" dirty="0">
                <a:solidFill>
                  <a:schemeClr val="tx2"/>
                </a:solidFill>
                <a:latin typeface="Arial"/>
                <a:cs typeface="Arial"/>
              </a:rPr>
              <a:t>M</a:t>
            </a:r>
            <a:r>
              <a:rPr lang="en-US" sz="5172" b="1" dirty="0">
                <a:solidFill>
                  <a:schemeClr val="tx2"/>
                </a:solidFill>
                <a:latin typeface="Arial"/>
                <a:cs typeface="Arial"/>
              </a:rPr>
              <a:t>AVZU</a:t>
            </a:r>
            <a:r>
              <a:rPr sz="5172" b="1" dirty="0">
                <a:solidFill>
                  <a:schemeClr val="tx2"/>
                </a:solidFill>
                <a:latin typeface="Arial"/>
                <a:cs typeface="Arial"/>
              </a:rPr>
              <a:t>:</a:t>
            </a:r>
            <a:r>
              <a:rPr lang="en-US" sz="5172" b="1" dirty="0">
                <a:solidFill>
                  <a:schemeClr val="tx2"/>
                </a:solidFill>
                <a:latin typeface="Arial"/>
                <a:cs typeface="Arial"/>
              </a:rPr>
              <a:t> MASALALAR </a:t>
            </a:r>
          </a:p>
          <a:p>
            <a:pPr marL="40888">
              <a:spcBef>
                <a:spcPts val="245"/>
              </a:spcBef>
            </a:pPr>
            <a:r>
              <a:rPr lang="en-US" sz="5172" b="1" dirty="0">
                <a:solidFill>
                  <a:schemeClr val="tx2"/>
                </a:solidFill>
                <a:latin typeface="Arial"/>
                <a:cs typeface="Arial"/>
              </a:rPr>
              <a:t>YECHISH</a:t>
            </a:r>
          </a:p>
          <a:p>
            <a:pPr marL="40888">
              <a:spcBef>
                <a:spcPts val="245"/>
              </a:spcBef>
            </a:pPr>
            <a:endParaRPr lang="ru-RU" sz="5172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0888"/>
            <a:endParaRPr lang="en-US" sz="8659" dirty="0">
              <a:latin typeface="Arial"/>
              <a:cs typeface="Arial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451408" y="2336890"/>
            <a:ext cx="764148" cy="1695608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8659"/>
          </a:p>
        </p:txBody>
      </p:sp>
      <p:grpSp>
        <p:nvGrpSpPr>
          <p:cNvPr id="7" name="object 7"/>
          <p:cNvGrpSpPr/>
          <p:nvPr/>
        </p:nvGrpSpPr>
        <p:grpSpPr>
          <a:xfrm>
            <a:off x="995035" y="454530"/>
            <a:ext cx="11069728" cy="876938"/>
            <a:chOff x="439458" y="322808"/>
            <a:chExt cx="4985770" cy="394970"/>
          </a:xfrm>
        </p:grpSpPr>
        <p:sp>
          <p:nvSpPr>
            <p:cNvPr id="8" name="object 8"/>
            <p:cNvSpPr/>
            <p:nvPr/>
          </p:nvSpPr>
          <p:spPr>
            <a:xfrm>
              <a:off x="439458" y="322808"/>
              <a:ext cx="396240" cy="394970"/>
            </a:xfrm>
            <a:custGeom>
              <a:avLst/>
              <a:gdLst/>
              <a:ahLst/>
              <a:cxnLst/>
              <a:rect l="l" t="t" r="r" b="b"/>
              <a:pathLst>
                <a:path w="396240" h="394970">
                  <a:moveTo>
                    <a:pt x="65938" y="0"/>
                  </a:moveTo>
                  <a:lnTo>
                    <a:pt x="0" y="0"/>
                  </a:lnTo>
                  <a:lnTo>
                    <a:pt x="0" y="33020"/>
                  </a:lnTo>
                  <a:lnTo>
                    <a:pt x="0" y="361950"/>
                  </a:lnTo>
                  <a:lnTo>
                    <a:pt x="0" y="394970"/>
                  </a:lnTo>
                  <a:lnTo>
                    <a:pt x="65938" y="394970"/>
                  </a:lnTo>
                  <a:lnTo>
                    <a:pt x="65938" y="361950"/>
                  </a:lnTo>
                  <a:lnTo>
                    <a:pt x="32969" y="361950"/>
                  </a:lnTo>
                  <a:lnTo>
                    <a:pt x="32969" y="33020"/>
                  </a:lnTo>
                  <a:lnTo>
                    <a:pt x="65938" y="33020"/>
                  </a:lnTo>
                  <a:lnTo>
                    <a:pt x="65938" y="0"/>
                  </a:lnTo>
                  <a:close/>
                </a:path>
                <a:path w="396240" h="394970">
                  <a:moveTo>
                    <a:pt x="296710" y="65366"/>
                  </a:moveTo>
                  <a:lnTo>
                    <a:pt x="98907" y="65366"/>
                  </a:lnTo>
                  <a:lnTo>
                    <a:pt x="98907" y="96126"/>
                  </a:lnTo>
                  <a:lnTo>
                    <a:pt x="184454" y="197243"/>
                  </a:lnTo>
                  <a:lnTo>
                    <a:pt x="98907" y="298361"/>
                  </a:lnTo>
                  <a:lnTo>
                    <a:pt x="98907" y="329120"/>
                  </a:lnTo>
                  <a:lnTo>
                    <a:pt x="296710" y="329120"/>
                  </a:lnTo>
                  <a:lnTo>
                    <a:pt x="296710" y="263182"/>
                  </a:lnTo>
                  <a:lnTo>
                    <a:pt x="263740" y="263182"/>
                  </a:lnTo>
                  <a:lnTo>
                    <a:pt x="263740" y="296151"/>
                  </a:lnTo>
                  <a:lnTo>
                    <a:pt x="143954" y="296151"/>
                  </a:lnTo>
                  <a:lnTo>
                    <a:pt x="227647" y="197243"/>
                  </a:lnTo>
                  <a:lnTo>
                    <a:pt x="143954" y="98336"/>
                  </a:lnTo>
                  <a:lnTo>
                    <a:pt x="263740" y="98336"/>
                  </a:lnTo>
                  <a:lnTo>
                    <a:pt x="263740" y="131305"/>
                  </a:lnTo>
                  <a:lnTo>
                    <a:pt x="296710" y="131305"/>
                  </a:lnTo>
                  <a:lnTo>
                    <a:pt x="296710" y="65366"/>
                  </a:lnTo>
                  <a:close/>
                </a:path>
                <a:path w="396240" h="394970">
                  <a:moveTo>
                    <a:pt x="395617" y="0"/>
                  </a:moveTo>
                  <a:lnTo>
                    <a:pt x="329679" y="0"/>
                  </a:lnTo>
                  <a:lnTo>
                    <a:pt x="329679" y="33020"/>
                  </a:lnTo>
                  <a:lnTo>
                    <a:pt x="362648" y="33020"/>
                  </a:lnTo>
                  <a:lnTo>
                    <a:pt x="362648" y="361950"/>
                  </a:lnTo>
                  <a:lnTo>
                    <a:pt x="329679" y="361950"/>
                  </a:lnTo>
                  <a:lnTo>
                    <a:pt x="329679" y="394970"/>
                  </a:lnTo>
                  <a:lnTo>
                    <a:pt x="395617" y="394970"/>
                  </a:lnTo>
                  <a:lnTo>
                    <a:pt x="395617" y="361950"/>
                  </a:lnTo>
                  <a:lnTo>
                    <a:pt x="395617" y="33020"/>
                  </a:lnTo>
                  <a:lnTo>
                    <a:pt x="395617" y="0"/>
                  </a:lnTo>
                  <a:close/>
                </a:path>
              </a:pathLst>
            </a:custGeom>
            <a:solidFill>
              <a:srgbClr val="00AFEF"/>
            </a:solidFill>
          </p:spPr>
          <p:txBody>
            <a:bodyPr wrap="square" lIns="0" tIns="0" rIns="0" bIns="0" rtlCol="0"/>
            <a:lstStyle/>
            <a:p>
              <a:endParaRPr sz="8659"/>
            </a:p>
          </p:txBody>
        </p:sp>
        <p:sp>
          <p:nvSpPr>
            <p:cNvPr id="10" name="object 10"/>
            <p:cNvSpPr/>
            <p:nvPr/>
          </p:nvSpPr>
          <p:spPr>
            <a:xfrm>
              <a:off x="4586445" y="339820"/>
              <a:ext cx="838783" cy="298561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5" y="0"/>
                  </a:lnTo>
                  <a:lnTo>
                    <a:pt x="603605" y="603618"/>
                  </a:lnTo>
                  <a:lnTo>
                    <a:pt x="0" y="60361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B050"/>
            </a:solidFill>
            <a:ln w="9525"/>
          </p:spPr>
          <p:style>
            <a:lnRef idx="3">
              <a:schemeClr val="lt1"/>
            </a:lnRef>
            <a:fillRef idx="1">
              <a:schemeClr val="accent3"/>
            </a:fillRef>
            <a:effectRef idx="1">
              <a:schemeClr val="accent3"/>
            </a:effectRef>
            <a:fontRef idx="minor">
              <a:schemeClr val="lt1"/>
            </a:fontRef>
          </p:style>
          <p:txBody>
            <a:bodyPr wrap="square" lIns="0" tIns="0" rIns="0" bIns="0" rtlCol="0"/>
            <a:lstStyle/>
            <a:p>
              <a:pPr algn="ctr"/>
              <a:r>
                <a:rPr lang="en-US" sz="4440" b="1" dirty="0">
                  <a:latin typeface="Arial" panose="020B0604020202020204" pitchFamily="34" charset="0"/>
                  <a:cs typeface="Arial" panose="020B0604020202020204" pitchFamily="34" charset="0"/>
                </a:rPr>
                <a:t>6-</a:t>
              </a:r>
              <a:r>
                <a:rPr lang="ru-RU" sz="4440" b="1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4440" b="1" dirty="0" err="1">
                  <a:latin typeface="Arial" panose="020B0604020202020204" pitchFamily="34" charset="0"/>
                  <a:cs typeface="Arial" panose="020B0604020202020204" pitchFamily="34" charset="0"/>
                </a:rPr>
                <a:t>sinf</a:t>
              </a:r>
              <a:endParaRPr sz="8659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11" name="object 11"/>
          <p:cNvSpPr/>
          <p:nvPr/>
        </p:nvSpPr>
        <p:spPr>
          <a:xfrm>
            <a:off x="9843340" y="2175777"/>
            <a:ext cx="2580526" cy="237811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8659"/>
          </a:p>
        </p:txBody>
      </p:sp>
      <p:sp>
        <p:nvSpPr>
          <p:cNvPr id="12" name="object 5"/>
          <p:cNvSpPr/>
          <p:nvPr/>
        </p:nvSpPr>
        <p:spPr>
          <a:xfrm>
            <a:off x="451407" y="4759401"/>
            <a:ext cx="764148" cy="1684764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chemeClr val="bg1">
              <a:lumMod val="65000"/>
            </a:schemeClr>
          </a:solidFill>
        </p:spPr>
        <p:txBody>
          <a:bodyPr wrap="square" lIns="0" tIns="0" rIns="0" bIns="0" rtlCol="0"/>
          <a:lstStyle/>
          <a:p>
            <a:endParaRPr sz="8659"/>
          </a:p>
        </p:txBody>
      </p:sp>
    </p:spTree>
    <p:extLst>
      <p:ext uri="{BB962C8B-B14F-4D97-AF65-F5344CB8AC3E}">
        <p14:creationId xmlns:p14="http://schemas.microsoft.com/office/powerpoint/2010/main" val="41488403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0"/>
          <p:cNvSpPr txBox="1">
            <a:spLocks noGrp="1"/>
          </p:cNvSpPr>
          <p:nvPr>
            <p:ph type="title"/>
          </p:nvPr>
        </p:nvSpPr>
        <p:spPr>
          <a:xfrm>
            <a:off x="3297259" y="31378"/>
            <a:ext cx="5800766" cy="7959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172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111- masala</a:t>
            </a:r>
            <a:endParaRPr lang="ru-RU" sz="5172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75977" y="1063077"/>
            <a:ext cx="12401637" cy="1459384"/>
          </a:xfrm>
          <a:prstGeom prst="rect">
            <a:avLst/>
          </a:prstGeom>
          <a:noFill/>
        </p:spPr>
        <p:txBody>
          <a:bodyPr wrap="square" lIns="131582" tIns="65791" rIns="131582" bIns="65791" rtlCol="0">
            <a:spAutoFit/>
          </a:bodyPr>
          <a:lstStyle/>
          <a:p>
            <a:r>
              <a:rPr lang="en-US" sz="4310" dirty="0">
                <a:latin typeface="Arial" pitchFamily="34" charset="0"/>
                <a:cs typeface="Arial" pitchFamily="34" charset="0"/>
              </a:rPr>
              <a:t>   Tub </a:t>
            </a:r>
            <a:r>
              <a:rPr lang="en-US" sz="4310" dirty="0" err="1">
                <a:latin typeface="Arial" pitchFamily="34" charset="0"/>
                <a:cs typeface="Arial" pitchFamily="34" charset="0"/>
              </a:rPr>
              <a:t>ko‘paytuvchilarga</a:t>
            </a:r>
            <a:r>
              <a:rPr lang="en-US" sz="431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310" dirty="0" err="1">
                <a:latin typeface="Arial" pitchFamily="34" charset="0"/>
                <a:cs typeface="Arial" pitchFamily="34" charset="0"/>
              </a:rPr>
              <a:t>ajrating</a:t>
            </a:r>
            <a:r>
              <a:rPr lang="en-US" sz="4310" dirty="0">
                <a:latin typeface="Arial" pitchFamily="34" charset="0"/>
                <a:cs typeface="Arial" pitchFamily="34" charset="0"/>
              </a:rPr>
              <a:t>: 2 240,  2 178, </a:t>
            </a:r>
          </a:p>
          <a:p>
            <a:r>
              <a:rPr lang="en-US" sz="4310" dirty="0">
                <a:latin typeface="Arial" pitchFamily="34" charset="0"/>
                <a:cs typeface="Arial" pitchFamily="34" charset="0"/>
              </a:rPr>
              <a:t>7 272,  8 049.   </a:t>
            </a:r>
            <a:endParaRPr lang="en-US" sz="2586" b="1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4" name="Прямая соединительная линия 3"/>
          <p:cNvCxnSpPr/>
          <p:nvPr/>
        </p:nvCxnSpPr>
        <p:spPr>
          <a:xfrm>
            <a:off x="4658757" y="2521740"/>
            <a:ext cx="12989" cy="3639131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3142082" y="2436622"/>
            <a:ext cx="1466363" cy="779519"/>
          </a:xfrm>
          <a:prstGeom prst="rect">
            <a:avLst/>
          </a:prstGeom>
          <a:noFill/>
        </p:spPr>
        <p:txBody>
          <a:bodyPr wrap="square" lIns="131582" tIns="65791" rIns="131582" bIns="65791" rtlCol="0">
            <a:spAutoFit/>
          </a:bodyPr>
          <a:lstStyle/>
          <a:p>
            <a:r>
              <a:rPr lang="en-US" sz="4202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2178</a:t>
            </a:r>
            <a:endParaRPr lang="ru-RU" sz="4202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193400" y="3044333"/>
            <a:ext cx="1500956" cy="779519"/>
          </a:xfrm>
          <a:prstGeom prst="rect">
            <a:avLst/>
          </a:prstGeom>
          <a:noFill/>
        </p:spPr>
        <p:txBody>
          <a:bodyPr wrap="square" lIns="131582" tIns="65791" rIns="131582" bIns="65791" rtlCol="0">
            <a:spAutoFit/>
          </a:bodyPr>
          <a:lstStyle/>
          <a:p>
            <a:r>
              <a:rPr lang="en-US" sz="4202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1089</a:t>
            </a:r>
            <a:endParaRPr lang="ru-RU" sz="4202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480849" y="3655544"/>
            <a:ext cx="1214027" cy="779519"/>
          </a:xfrm>
          <a:prstGeom prst="rect">
            <a:avLst/>
          </a:prstGeom>
          <a:noFill/>
        </p:spPr>
        <p:txBody>
          <a:bodyPr wrap="square" lIns="131582" tIns="65791" rIns="131582" bIns="65791" rtlCol="0">
            <a:spAutoFit/>
          </a:bodyPr>
          <a:lstStyle/>
          <a:p>
            <a:r>
              <a:rPr lang="en-US" sz="4202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363</a:t>
            </a:r>
            <a:endParaRPr lang="ru-RU" sz="4202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759733" y="2461649"/>
            <a:ext cx="700093" cy="779519"/>
          </a:xfrm>
          <a:prstGeom prst="rect">
            <a:avLst/>
          </a:prstGeom>
          <a:noFill/>
        </p:spPr>
        <p:txBody>
          <a:bodyPr wrap="square" lIns="131582" tIns="65791" rIns="131582" bIns="65791" rtlCol="0">
            <a:spAutoFit/>
          </a:bodyPr>
          <a:lstStyle/>
          <a:p>
            <a:r>
              <a:rPr lang="en-US" sz="4202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2</a:t>
            </a:r>
            <a:endParaRPr lang="ru-RU" sz="4202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757657" y="3060562"/>
            <a:ext cx="700093" cy="779519"/>
          </a:xfrm>
          <a:prstGeom prst="rect">
            <a:avLst/>
          </a:prstGeom>
          <a:noFill/>
        </p:spPr>
        <p:txBody>
          <a:bodyPr wrap="square" lIns="131582" tIns="65791" rIns="131582" bIns="65791" rtlCol="0">
            <a:spAutoFit/>
          </a:bodyPr>
          <a:lstStyle/>
          <a:p>
            <a:r>
              <a:rPr lang="en-US" sz="4202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3</a:t>
            </a:r>
            <a:endParaRPr lang="ru-RU" sz="4202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757657" y="3707146"/>
            <a:ext cx="700093" cy="779519"/>
          </a:xfrm>
          <a:prstGeom prst="rect">
            <a:avLst/>
          </a:prstGeom>
          <a:noFill/>
        </p:spPr>
        <p:txBody>
          <a:bodyPr wrap="square" lIns="131582" tIns="65791" rIns="131582" bIns="65791" rtlCol="0">
            <a:spAutoFit/>
          </a:bodyPr>
          <a:lstStyle/>
          <a:p>
            <a:r>
              <a:rPr lang="en-US" sz="4202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3</a:t>
            </a:r>
            <a:endParaRPr lang="ru-RU" sz="4202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465227" y="4275746"/>
            <a:ext cx="1230943" cy="779519"/>
          </a:xfrm>
          <a:prstGeom prst="rect">
            <a:avLst/>
          </a:prstGeom>
          <a:noFill/>
        </p:spPr>
        <p:txBody>
          <a:bodyPr wrap="square" lIns="131582" tIns="65791" rIns="131582" bIns="65791" rtlCol="0">
            <a:spAutoFit/>
          </a:bodyPr>
          <a:lstStyle/>
          <a:p>
            <a:r>
              <a:rPr lang="en-US" sz="4202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121</a:t>
            </a:r>
            <a:endParaRPr lang="ru-RU" sz="4202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702854" y="4304605"/>
            <a:ext cx="1044596" cy="779519"/>
          </a:xfrm>
          <a:prstGeom prst="rect">
            <a:avLst/>
          </a:prstGeom>
          <a:noFill/>
        </p:spPr>
        <p:txBody>
          <a:bodyPr wrap="square" lIns="131582" tIns="65791" rIns="131582" bIns="65791" rtlCol="0">
            <a:spAutoFit/>
          </a:bodyPr>
          <a:lstStyle/>
          <a:p>
            <a:r>
              <a:rPr lang="en-US" sz="4202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11</a:t>
            </a:r>
            <a:endParaRPr lang="ru-RU" sz="4202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770970" y="4942183"/>
            <a:ext cx="1248897" cy="779519"/>
          </a:xfrm>
          <a:prstGeom prst="rect">
            <a:avLst/>
          </a:prstGeom>
          <a:noFill/>
        </p:spPr>
        <p:txBody>
          <a:bodyPr wrap="square" lIns="131582" tIns="65791" rIns="131582" bIns="65791" rtlCol="0">
            <a:spAutoFit/>
          </a:bodyPr>
          <a:lstStyle/>
          <a:p>
            <a:r>
              <a:rPr lang="en-US" sz="4202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11</a:t>
            </a:r>
            <a:endParaRPr lang="ru-RU" sz="4202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050083" y="5507160"/>
            <a:ext cx="690669" cy="779519"/>
          </a:xfrm>
          <a:prstGeom prst="rect">
            <a:avLst/>
          </a:prstGeom>
          <a:noFill/>
        </p:spPr>
        <p:txBody>
          <a:bodyPr wrap="square" lIns="131582" tIns="65791" rIns="131582" bIns="65791" rtlCol="0">
            <a:spAutoFit/>
          </a:bodyPr>
          <a:lstStyle/>
          <a:p>
            <a:r>
              <a:rPr lang="en-US" sz="4202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1</a:t>
            </a:r>
            <a:endParaRPr lang="ru-RU" sz="4202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4705909" y="4916444"/>
            <a:ext cx="1138808" cy="779519"/>
          </a:xfrm>
          <a:prstGeom prst="rect">
            <a:avLst/>
          </a:prstGeom>
          <a:noFill/>
        </p:spPr>
        <p:txBody>
          <a:bodyPr wrap="square" lIns="131582" tIns="65791" rIns="131582" bIns="65791" rtlCol="0">
            <a:spAutoFit/>
          </a:bodyPr>
          <a:lstStyle/>
          <a:p>
            <a:r>
              <a:rPr lang="en-US" sz="4202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11</a:t>
            </a:r>
            <a:endParaRPr lang="ru-RU" sz="4202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604063" y="6307802"/>
            <a:ext cx="5386392" cy="7555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310" dirty="0">
                <a:latin typeface="Arial" panose="020B0604020202020204" pitchFamily="34" charset="0"/>
                <a:cs typeface="Arial" panose="020B0604020202020204" pitchFamily="34" charset="0"/>
              </a:rPr>
              <a:t>2178 = 2 ∙ 3² ∙ 11²</a:t>
            </a:r>
            <a:endParaRPr lang="ru-RU" sz="431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573199" y="2421229"/>
            <a:ext cx="2233112" cy="68929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879" b="1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Yechish</a:t>
            </a:r>
            <a:r>
              <a:rPr lang="en-US" sz="3879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:</a:t>
            </a:r>
          </a:p>
        </p:txBody>
      </p:sp>
      <p:cxnSp>
        <p:nvCxnSpPr>
          <p:cNvPr id="25" name="Прямая соединительная линия 24"/>
          <p:cNvCxnSpPr/>
          <p:nvPr/>
        </p:nvCxnSpPr>
        <p:spPr>
          <a:xfrm>
            <a:off x="8712991" y="2211386"/>
            <a:ext cx="31934" cy="3949485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7196316" y="2110873"/>
            <a:ext cx="1466363" cy="779519"/>
          </a:xfrm>
          <a:prstGeom prst="rect">
            <a:avLst/>
          </a:prstGeom>
          <a:noFill/>
        </p:spPr>
        <p:txBody>
          <a:bodyPr wrap="square" lIns="131582" tIns="65791" rIns="131582" bIns="65791" rtlCol="0">
            <a:spAutoFit/>
          </a:bodyPr>
          <a:lstStyle/>
          <a:p>
            <a:r>
              <a:rPr lang="en-US" sz="4202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7272</a:t>
            </a:r>
            <a:endParaRPr lang="ru-RU" sz="4202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7247634" y="2733979"/>
            <a:ext cx="1500956" cy="779519"/>
          </a:xfrm>
          <a:prstGeom prst="rect">
            <a:avLst/>
          </a:prstGeom>
          <a:noFill/>
        </p:spPr>
        <p:txBody>
          <a:bodyPr wrap="square" lIns="131582" tIns="65791" rIns="131582" bIns="65791" rtlCol="0">
            <a:spAutoFit/>
          </a:bodyPr>
          <a:lstStyle/>
          <a:p>
            <a:r>
              <a:rPr lang="en-US" sz="4202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3636</a:t>
            </a:r>
            <a:endParaRPr lang="ru-RU" sz="4202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7296648" y="3330537"/>
            <a:ext cx="1670288" cy="779519"/>
          </a:xfrm>
          <a:prstGeom prst="rect">
            <a:avLst/>
          </a:prstGeom>
          <a:noFill/>
        </p:spPr>
        <p:txBody>
          <a:bodyPr wrap="square" lIns="131582" tIns="65791" rIns="131582" bIns="65791" rtlCol="0">
            <a:spAutoFit/>
          </a:bodyPr>
          <a:lstStyle/>
          <a:p>
            <a:r>
              <a:rPr lang="en-US" sz="4202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1818</a:t>
            </a:r>
            <a:endParaRPr lang="ru-RU" sz="4202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8813968" y="2151295"/>
            <a:ext cx="700093" cy="779519"/>
          </a:xfrm>
          <a:prstGeom prst="rect">
            <a:avLst/>
          </a:prstGeom>
          <a:noFill/>
        </p:spPr>
        <p:txBody>
          <a:bodyPr wrap="square" lIns="131582" tIns="65791" rIns="131582" bIns="65791" rtlCol="0">
            <a:spAutoFit/>
          </a:bodyPr>
          <a:lstStyle/>
          <a:p>
            <a:r>
              <a:rPr lang="en-US" sz="4202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2</a:t>
            </a:r>
            <a:endParaRPr lang="ru-RU" sz="4202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8811891" y="2750208"/>
            <a:ext cx="700093" cy="779519"/>
          </a:xfrm>
          <a:prstGeom prst="rect">
            <a:avLst/>
          </a:prstGeom>
          <a:noFill/>
        </p:spPr>
        <p:txBody>
          <a:bodyPr wrap="square" lIns="131582" tIns="65791" rIns="131582" bIns="65791" rtlCol="0">
            <a:spAutoFit/>
          </a:bodyPr>
          <a:lstStyle/>
          <a:p>
            <a:r>
              <a:rPr lang="en-US" sz="4202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2</a:t>
            </a:r>
            <a:endParaRPr lang="ru-RU" sz="4202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8811891" y="3335211"/>
            <a:ext cx="700093" cy="779519"/>
          </a:xfrm>
          <a:prstGeom prst="rect">
            <a:avLst/>
          </a:prstGeom>
          <a:noFill/>
        </p:spPr>
        <p:txBody>
          <a:bodyPr wrap="square" lIns="131582" tIns="65791" rIns="131582" bIns="65791" rtlCol="0">
            <a:spAutoFit/>
          </a:bodyPr>
          <a:lstStyle/>
          <a:p>
            <a:r>
              <a:rPr lang="en-US" sz="4202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2</a:t>
            </a:r>
            <a:endParaRPr lang="ru-RU" sz="4202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7550252" y="3919206"/>
            <a:ext cx="1230943" cy="779519"/>
          </a:xfrm>
          <a:prstGeom prst="rect">
            <a:avLst/>
          </a:prstGeom>
          <a:noFill/>
        </p:spPr>
        <p:txBody>
          <a:bodyPr wrap="square" lIns="131582" tIns="65791" rIns="131582" bIns="65791" rtlCol="0">
            <a:spAutoFit/>
          </a:bodyPr>
          <a:lstStyle/>
          <a:p>
            <a:r>
              <a:rPr lang="en-US" sz="4202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909</a:t>
            </a:r>
            <a:endParaRPr lang="ru-RU" sz="4202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8862455" y="3941595"/>
            <a:ext cx="700093" cy="779519"/>
          </a:xfrm>
          <a:prstGeom prst="rect">
            <a:avLst/>
          </a:prstGeom>
          <a:noFill/>
        </p:spPr>
        <p:txBody>
          <a:bodyPr wrap="square" lIns="131582" tIns="65791" rIns="131582" bIns="65791" rtlCol="0">
            <a:spAutoFit/>
          </a:bodyPr>
          <a:lstStyle/>
          <a:p>
            <a:r>
              <a:rPr lang="en-US" sz="4202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3</a:t>
            </a:r>
            <a:endParaRPr lang="ru-RU" sz="4202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7573155" y="4462463"/>
            <a:ext cx="1248897" cy="779519"/>
          </a:xfrm>
          <a:prstGeom prst="rect">
            <a:avLst/>
          </a:prstGeom>
          <a:noFill/>
        </p:spPr>
        <p:txBody>
          <a:bodyPr wrap="square" lIns="131582" tIns="65791" rIns="131582" bIns="65791" rtlCol="0">
            <a:spAutoFit/>
          </a:bodyPr>
          <a:lstStyle/>
          <a:p>
            <a:r>
              <a:rPr lang="en-US" sz="4202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303</a:t>
            </a:r>
            <a:endParaRPr lang="ru-RU" sz="4202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7601542" y="5027109"/>
            <a:ext cx="1194060" cy="779519"/>
          </a:xfrm>
          <a:prstGeom prst="rect">
            <a:avLst/>
          </a:prstGeom>
          <a:noFill/>
        </p:spPr>
        <p:txBody>
          <a:bodyPr wrap="square" lIns="131582" tIns="65791" rIns="131582" bIns="65791" rtlCol="0">
            <a:spAutoFit/>
          </a:bodyPr>
          <a:lstStyle/>
          <a:p>
            <a:r>
              <a:rPr lang="en-US" sz="4202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101</a:t>
            </a:r>
            <a:endParaRPr lang="ru-RU" sz="4202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8178036" y="5503258"/>
            <a:ext cx="617566" cy="779519"/>
          </a:xfrm>
          <a:prstGeom prst="rect">
            <a:avLst/>
          </a:prstGeom>
          <a:noFill/>
        </p:spPr>
        <p:txBody>
          <a:bodyPr wrap="square" lIns="131582" tIns="65791" rIns="131582" bIns="65791" rtlCol="0">
            <a:spAutoFit/>
          </a:bodyPr>
          <a:lstStyle/>
          <a:p>
            <a:r>
              <a:rPr lang="en-US" sz="4202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1</a:t>
            </a:r>
            <a:endParaRPr lang="ru-RU" sz="4202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8886962" y="4452536"/>
            <a:ext cx="700093" cy="779519"/>
          </a:xfrm>
          <a:prstGeom prst="rect">
            <a:avLst/>
          </a:prstGeom>
          <a:noFill/>
        </p:spPr>
        <p:txBody>
          <a:bodyPr wrap="square" lIns="131582" tIns="65791" rIns="131582" bIns="65791" rtlCol="0">
            <a:spAutoFit/>
          </a:bodyPr>
          <a:lstStyle/>
          <a:p>
            <a:r>
              <a:rPr lang="en-US" sz="4202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3</a:t>
            </a:r>
            <a:endParaRPr lang="ru-RU" sz="4202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8662679" y="4993481"/>
            <a:ext cx="1460194" cy="779519"/>
          </a:xfrm>
          <a:prstGeom prst="rect">
            <a:avLst/>
          </a:prstGeom>
          <a:noFill/>
        </p:spPr>
        <p:txBody>
          <a:bodyPr wrap="square" lIns="131582" tIns="65791" rIns="131582" bIns="65791" rtlCol="0">
            <a:spAutoFit/>
          </a:bodyPr>
          <a:lstStyle/>
          <a:p>
            <a:r>
              <a:rPr lang="en-US" sz="4202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101</a:t>
            </a:r>
            <a:endParaRPr lang="ru-RU" sz="4202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2" name="TextBox 61"/>
          <p:cNvSpPr txBox="1"/>
          <p:nvPr/>
        </p:nvSpPr>
        <p:spPr>
          <a:xfrm>
            <a:off x="5772570" y="6294016"/>
            <a:ext cx="5944709" cy="7555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310" dirty="0">
                <a:latin typeface="Arial" panose="020B0604020202020204" pitchFamily="34" charset="0"/>
                <a:cs typeface="Arial" panose="020B0604020202020204" pitchFamily="34" charset="0"/>
              </a:rPr>
              <a:t>7272 = 2³ ∙ 3² ∙ 101</a:t>
            </a:r>
            <a:endParaRPr lang="ru-RU" sz="431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42478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6" grpId="0"/>
      <p:bldP spid="23" grpId="0"/>
      <p:bldP spid="24" grpId="0"/>
      <p:bldP spid="26" grpId="0"/>
      <p:bldP spid="27" grpId="0"/>
      <p:bldP spid="28" grpId="0"/>
      <p:bldP spid="29" grpId="0"/>
      <p:bldP spid="30" grpId="0"/>
      <p:bldP spid="31" grpId="0"/>
      <p:bldP spid="32" grpId="0"/>
      <p:bldP spid="33" grpId="0"/>
      <p:bldP spid="34" grpId="0"/>
      <p:bldP spid="35" grpId="0"/>
      <p:bldP spid="36" grpId="0"/>
      <p:bldP spid="37" grpId="0"/>
      <p:bldP spid="38" grpId="0"/>
      <p:bldP spid="6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0"/>
          <p:cNvSpPr txBox="1">
            <a:spLocks noGrp="1"/>
          </p:cNvSpPr>
          <p:nvPr>
            <p:ph type="title"/>
          </p:nvPr>
        </p:nvSpPr>
        <p:spPr>
          <a:xfrm>
            <a:off x="3324819" y="159358"/>
            <a:ext cx="5800766" cy="7959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172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113- masala</a:t>
            </a:r>
            <a:endParaRPr lang="ru-RU" sz="5172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77143" y="1177199"/>
            <a:ext cx="12401637" cy="2520700"/>
          </a:xfrm>
          <a:prstGeom prst="rect">
            <a:avLst/>
          </a:prstGeom>
          <a:noFill/>
        </p:spPr>
        <p:txBody>
          <a:bodyPr wrap="square" lIns="131582" tIns="65791" rIns="131582" bIns="65791" rtlCol="0">
            <a:spAutoFit/>
          </a:bodyPr>
          <a:lstStyle/>
          <a:p>
            <a:r>
              <a:rPr lang="en-US" sz="3879" dirty="0">
                <a:latin typeface="Arial" pitchFamily="34" charset="0"/>
                <a:cs typeface="Arial" pitchFamily="34" charset="0"/>
              </a:rPr>
              <a:t>     </a:t>
            </a:r>
            <a:r>
              <a:rPr lang="en-US" sz="3879" dirty="0" err="1">
                <a:latin typeface="Arial" pitchFamily="34" charset="0"/>
                <a:cs typeface="Arial" pitchFamily="34" charset="0"/>
              </a:rPr>
              <a:t>To‘g‘ri</a:t>
            </a:r>
            <a:r>
              <a:rPr lang="en-US" sz="3879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879" dirty="0" err="1">
                <a:latin typeface="Arial" pitchFamily="34" charset="0"/>
                <a:cs typeface="Arial" pitchFamily="34" charset="0"/>
              </a:rPr>
              <a:t>burchakli</a:t>
            </a:r>
            <a:r>
              <a:rPr lang="en-US" sz="3879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879" dirty="0" err="1">
                <a:latin typeface="Arial" pitchFamily="34" charset="0"/>
                <a:cs typeface="Arial" pitchFamily="34" charset="0"/>
              </a:rPr>
              <a:t>parallelepipedning</a:t>
            </a:r>
            <a:r>
              <a:rPr lang="en-US" sz="3879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879" dirty="0" err="1">
                <a:latin typeface="Arial" pitchFamily="34" charset="0"/>
                <a:cs typeface="Arial" pitchFamily="34" charset="0"/>
              </a:rPr>
              <a:t>hajmi</a:t>
            </a:r>
            <a:r>
              <a:rPr lang="en-US" sz="3879" dirty="0">
                <a:latin typeface="Arial" pitchFamily="34" charset="0"/>
                <a:cs typeface="Arial" pitchFamily="34" charset="0"/>
              </a:rPr>
              <a:t> 1 001 cmᶟ </a:t>
            </a:r>
            <a:r>
              <a:rPr lang="en-US" sz="3879" dirty="0" err="1">
                <a:latin typeface="Arial" pitchFamily="34" charset="0"/>
                <a:cs typeface="Arial" pitchFamily="34" charset="0"/>
              </a:rPr>
              <a:t>bo‘lib</a:t>
            </a:r>
            <a:r>
              <a:rPr lang="en-US" sz="3879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3879" dirty="0" err="1">
                <a:latin typeface="Arial" pitchFamily="34" charset="0"/>
                <a:cs typeface="Arial" pitchFamily="34" charset="0"/>
              </a:rPr>
              <a:t>qirralari</a:t>
            </a:r>
            <a:r>
              <a:rPr lang="en-US" sz="3879" dirty="0">
                <a:latin typeface="Arial" pitchFamily="34" charset="0"/>
                <a:cs typeface="Arial" pitchFamily="34" charset="0"/>
              </a:rPr>
              <a:t> tub </a:t>
            </a:r>
            <a:r>
              <a:rPr lang="en-US" sz="3879" dirty="0" err="1">
                <a:latin typeface="Arial" pitchFamily="34" charset="0"/>
                <a:cs typeface="Arial" pitchFamily="34" charset="0"/>
              </a:rPr>
              <a:t>sonlarda</a:t>
            </a:r>
            <a:r>
              <a:rPr lang="en-US" sz="3879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879" dirty="0" err="1">
                <a:latin typeface="Arial" pitchFamily="34" charset="0"/>
                <a:cs typeface="Arial" pitchFamily="34" charset="0"/>
              </a:rPr>
              <a:t>ifodalanadi</a:t>
            </a:r>
            <a:r>
              <a:rPr lang="en-US" sz="3879" dirty="0">
                <a:latin typeface="Arial" pitchFamily="34" charset="0"/>
                <a:cs typeface="Arial" pitchFamily="34" charset="0"/>
              </a:rPr>
              <a:t>. Shu </a:t>
            </a:r>
            <a:r>
              <a:rPr lang="en-US" sz="3879" dirty="0" err="1">
                <a:latin typeface="Arial" pitchFamily="34" charset="0"/>
                <a:cs typeface="Arial" pitchFamily="34" charset="0"/>
              </a:rPr>
              <a:t>parallelepipedning</a:t>
            </a:r>
            <a:r>
              <a:rPr lang="en-US" sz="3879" dirty="0">
                <a:latin typeface="Arial" pitchFamily="34" charset="0"/>
                <a:cs typeface="Arial" pitchFamily="34" charset="0"/>
              </a:rPr>
              <a:t>: 1) </a:t>
            </a:r>
            <a:r>
              <a:rPr lang="en-US" sz="3879" dirty="0" err="1">
                <a:latin typeface="Arial" pitchFamily="34" charset="0"/>
                <a:cs typeface="Arial" pitchFamily="34" charset="0"/>
              </a:rPr>
              <a:t>barcha</a:t>
            </a:r>
            <a:r>
              <a:rPr lang="en-US" sz="3879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879" dirty="0" err="1">
                <a:latin typeface="Arial" pitchFamily="34" charset="0"/>
                <a:cs typeface="Arial" pitchFamily="34" charset="0"/>
              </a:rPr>
              <a:t>qirralari</a:t>
            </a:r>
            <a:r>
              <a:rPr lang="en-US" sz="3879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879" dirty="0" err="1">
                <a:latin typeface="Arial" pitchFamily="34" charset="0"/>
                <a:cs typeface="Arial" pitchFamily="34" charset="0"/>
              </a:rPr>
              <a:t>uzunliklarini</a:t>
            </a:r>
            <a:r>
              <a:rPr lang="en-US" sz="3879" dirty="0">
                <a:latin typeface="Arial" pitchFamily="34" charset="0"/>
                <a:cs typeface="Arial" pitchFamily="34" charset="0"/>
              </a:rPr>
              <a:t>;  </a:t>
            </a:r>
            <a:endParaRPr lang="ru-RU" sz="3879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3879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en-US" sz="3879" dirty="0">
                <a:latin typeface="Arial" pitchFamily="34" charset="0"/>
                <a:cs typeface="Arial" pitchFamily="34" charset="0"/>
              </a:rPr>
              <a:t>) </a:t>
            </a:r>
            <a:r>
              <a:rPr lang="en-US" sz="3879" dirty="0" err="1">
                <a:latin typeface="Arial" pitchFamily="34" charset="0"/>
                <a:cs typeface="Arial" pitchFamily="34" charset="0"/>
              </a:rPr>
              <a:t>sirti</a:t>
            </a:r>
            <a:r>
              <a:rPr lang="en-US" sz="3879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879" dirty="0" err="1">
                <a:latin typeface="Arial" pitchFamily="34" charset="0"/>
                <a:cs typeface="Arial" pitchFamily="34" charset="0"/>
              </a:rPr>
              <a:t>yuzini</a:t>
            </a:r>
            <a:r>
              <a:rPr lang="en-US" sz="3879" dirty="0">
                <a:latin typeface="Arial" pitchFamily="34" charset="0"/>
                <a:cs typeface="Arial" pitchFamily="34" charset="0"/>
              </a:rPr>
              <a:t> toping</a:t>
            </a:r>
            <a:r>
              <a:rPr lang="en-US" sz="3879" dirty="0" smtClean="0">
                <a:latin typeface="Arial" pitchFamily="34" charset="0"/>
                <a:cs typeface="Arial" pitchFamily="34" charset="0"/>
              </a:rPr>
              <a:t>.</a:t>
            </a:r>
            <a:endParaRPr lang="en-US" sz="2155" b="1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Куб 3"/>
          <p:cNvSpPr/>
          <p:nvPr/>
        </p:nvSpPr>
        <p:spPr>
          <a:xfrm>
            <a:off x="8573279" y="3367684"/>
            <a:ext cx="2190852" cy="2638010"/>
          </a:xfrm>
          <a:prstGeom prst="cube">
            <a:avLst>
              <a:gd name="adj" fmla="val 25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8526" tIns="49263" rIns="98526" bIns="49263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ru-RU" sz="4202"/>
          </a:p>
        </p:txBody>
      </p:sp>
      <p:sp>
        <p:nvSpPr>
          <p:cNvPr id="5" name="TextBox 4"/>
          <p:cNvSpPr txBox="1"/>
          <p:nvPr/>
        </p:nvSpPr>
        <p:spPr>
          <a:xfrm>
            <a:off x="9125585" y="5838535"/>
            <a:ext cx="543120" cy="7555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310" dirty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endParaRPr lang="ru-RU" sz="431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0492571" y="5457162"/>
            <a:ext cx="543120" cy="7555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310" dirty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endParaRPr lang="ru-RU" sz="431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9668705" y="4474001"/>
            <a:ext cx="543120" cy="7555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310" dirty="0"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endParaRPr lang="ru-RU" sz="431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377143" y="3697899"/>
            <a:ext cx="2342308" cy="68929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879" b="1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Berilgan</a:t>
            </a:r>
            <a:r>
              <a:rPr lang="en-US" sz="3879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:</a:t>
            </a:r>
            <a:endParaRPr lang="en-US" sz="3879" b="1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082316" y="4387190"/>
            <a:ext cx="5616624" cy="25391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latin typeface="Arial" pitchFamily="34" charset="0"/>
                <a:cs typeface="Arial" pitchFamily="34" charset="0"/>
              </a:rPr>
              <a:t>V = 1 001 cmᶟ</a:t>
            </a:r>
          </a:p>
          <a:p>
            <a:r>
              <a:rPr lang="en-US" sz="4000" dirty="0" smtClean="0">
                <a:latin typeface="Arial" pitchFamily="34" charset="0"/>
                <a:cs typeface="Arial" pitchFamily="34" charset="0"/>
              </a:rPr>
              <a:t>V =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a∙b∙c</a:t>
            </a:r>
            <a:endParaRPr lang="en-US" sz="40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4000" dirty="0" smtClean="0">
                <a:latin typeface="Arial" pitchFamily="34" charset="0"/>
                <a:cs typeface="Arial" pitchFamily="34" charset="0"/>
              </a:rPr>
              <a:t>a, b, c – tub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sonlar</a:t>
            </a:r>
            <a:endParaRPr lang="en-US" sz="40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4000" dirty="0" smtClean="0">
                <a:latin typeface="Script MT Bold" panose="03040602040607080904" pitchFamily="66" charset="0"/>
                <a:cs typeface="Arial" pitchFamily="34" charset="0"/>
              </a:rPr>
              <a:t>l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=?  S = ?</a:t>
            </a:r>
            <a:endParaRPr lang="ru-RU" sz="4000" dirty="0"/>
          </a:p>
        </p:txBody>
      </p:sp>
    </p:spTree>
    <p:extLst>
      <p:ext uri="{BB962C8B-B14F-4D97-AF65-F5344CB8AC3E}">
        <p14:creationId xmlns:p14="http://schemas.microsoft.com/office/powerpoint/2010/main" val="40479009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0"/>
          <p:cNvSpPr txBox="1">
            <a:spLocks noGrp="1"/>
          </p:cNvSpPr>
          <p:nvPr>
            <p:ph type="title"/>
          </p:nvPr>
        </p:nvSpPr>
        <p:spPr>
          <a:xfrm>
            <a:off x="3324819" y="159358"/>
            <a:ext cx="5800766" cy="7959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172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YECHISH</a:t>
            </a:r>
            <a:endParaRPr lang="ru-RU" sz="5172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Куб 3"/>
          <p:cNvSpPr/>
          <p:nvPr/>
        </p:nvSpPr>
        <p:spPr>
          <a:xfrm>
            <a:off x="9065096" y="1296194"/>
            <a:ext cx="2190852" cy="2638010"/>
          </a:xfrm>
          <a:prstGeom prst="cube">
            <a:avLst>
              <a:gd name="adj" fmla="val 25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8526" tIns="49263" rIns="98526" bIns="49263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ru-RU" sz="4202"/>
          </a:p>
        </p:txBody>
      </p:sp>
      <p:sp>
        <p:nvSpPr>
          <p:cNvPr id="5" name="TextBox 4"/>
          <p:cNvSpPr txBox="1"/>
          <p:nvPr/>
        </p:nvSpPr>
        <p:spPr>
          <a:xfrm>
            <a:off x="9633874" y="3739513"/>
            <a:ext cx="543120" cy="7555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310" dirty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endParaRPr lang="ru-RU" sz="431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0967916" y="3394637"/>
            <a:ext cx="543120" cy="7555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310" dirty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endParaRPr lang="ru-RU" sz="431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0160522" y="2402511"/>
            <a:ext cx="543120" cy="7555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310" dirty="0"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endParaRPr lang="ru-RU" sz="431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2322677" y="1453320"/>
            <a:ext cx="12135" cy="2321158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812387" y="1368202"/>
            <a:ext cx="1459979" cy="779519"/>
          </a:xfrm>
          <a:prstGeom prst="rect">
            <a:avLst/>
          </a:prstGeom>
          <a:noFill/>
        </p:spPr>
        <p:txBody>
          <a:bodyPr wrap="square" lIns="131582" tIns="65791" rIns="131582" bIns="65791" rtlCol="0">
            <a:spAutoFit/>
          </a:bodyPr>
          <a:lstStyle/>
          <a:p>
            <a:r>
              <a:rPr lang="en-US" sz="4202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1001</a:t>
            </a:r>
            <a:endParaRPr lang="ru-RU" sz="4202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083947" y="1945187"/>
            <a:ext cx="1200158" cy="779519"/>
          </a:xfrm>
          <a:prstGeom prst="rect">
            <a:avLst/>
          </a:prstGeom>
          <a:noFill/>
        </p:spPr>
        <p:txBody>
          <a:bodyPr wrap="square" lIns="131582" tIns="65791" rIns="131582" bIns="65791" rtlCol="0">
            <a:spAutoFit/>
          </a:bodyPr>
          <a:lstStyle/>
          <a:p>
            <a:r>
              <a:rPr lang="en-US" sz="4202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143</a:t>
            </a:r>
            <a:endParaRPr lang="ru-RU" sz="4202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354510" y="2587301"/>
            <a:ext cx="1121781" cy="779519"/>
          </a:xfrm>
          <a:prstGeom prst="rect">
            <a:avLst/>
          </a:prstGeom>
          <a:noFill/>
        </p:spPr>
        <p:txBody>
          <a:bodyPr wrap="square" lIns="131582" tIns="65791" rIns="131582" bIns="65791" rtlCol="0">
            <a:spAutoFit/>
          </a:bodyPr>
          <a:lstStyle/>
          <a:p>
            <a:r>
              <a:rPr lang="en-US" sz="4202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13</a:t>
            </a:r>
            <a:endParaRPr lang="ru-RU" sz="4202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2423654" y="1393229"/>
            <a:ext cx="700093" cy="779519"/>
          </a:xfrm>
          <a:prstGeom prst="rect">
            <a:avLst/>
          </a:prstGeom>
          <a:noFill/>
        </p:spPr>
        <p:txBody>
          <a:bodyPr wrap="square" lIns="131582" tIns="65791" rIns="131582" bIns="65791" rtlCol="0">
            <a:spAutoFit/>
          </a:bodyPr>
          <a:lstStyle/>
          <a:p>
            <a:r>
              <a:rPr lang="en-US" sz="4202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7</a:t>
            </a:r>
            <a:endParaRPr lang="ru-RU" sz="4202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2313624" y="1992142"/>
            <a:ext cx="1022880" cy="779519"/>
          </a:xfrm>
          <a:prstGeom prst="rect">
            <a:avLst/>
          </a:prstGeom>
          <a:noFill/>
        </p:spPr>
        <p:txBody>
          <a:bodyPr wrap="square" lIns="131582" tIns="65791" rIns="131582" bIns="65791" rtlCol="0">
            <a:spAutoFit/>
          </a:bodyPr>
          <a:lstStyle/>
          <a:p>
            <a:r>
              <a:rPr lang="en-US" sz="4202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11</a:t>
            </a:r>
            <a:endParaRPr lang="ru-RU" sz="4202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2313624" y="2606993"/>
            <a:ext cx="1007485" cy="779519"/>
          </a:xfrm>
          <a:prstGeom prst="rect">
            <a:avLst/>
          </a:prstGeom>
          <a:noFill/>
        </p:spPr>
        <p:txBody>
          <a:bodyPr wrap="square" lIns="131582" tIns="65791" rIns="131582" bIns="65791" rtlCol="0">
            <a:spAutoFit/>
          </a:bodyPr>
          <a:lstStyle/>
          <a:p>
            <a:r>
              <a:rPr lang="en-US" sz="4202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13</a:t>
            </a:r>
            <a:endParaRPr lang="ru-RU" sz="4202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1638495" y="3116531"/>
            <a:ext cx="916154" cy="779519"/>
          </a:xfrm>
          <a:prstGeom prst="rect">
            <a:avLst/>
          </a:prstGeom>
          <a:noFill/>
        </p:spPr>
        <p:txBody>
          <a:bodyPr wrap="square" lIns="131582" tIns="65791" rIns="131582" bIns="65791" rtlCol="0">
            <a:spAutoFit/>
          </a:bodyPr>
          <a:lstStyle/>
          <a:p>
            <a:r>
              <a:rPr lang="en-US" sz="4202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1</a:t>
            </a:r>
            <a:endParaRPr lang="ru-RU" sz="4202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3801529" y="1379091"/>
            <a:ext cx="4764507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1001 = 7 ∙ 11 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∙ 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13</a:t>
            </a:r>
          </a:p>
          <a:p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= 7cm  </a:t>
            </a:r>
          </a:p>
          <a:p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b = 11cm </a:t>
            </a:r>
          </a:p>
          <a:p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c = 13 cm</a:t>
            </a:r>
          </a:p>
        </p:txBody>
      </p:sp>
      <p:sp>
        <p:nvSpPr>
          <p:cNvPr id="21" name="Прямоугольник 20"/>
          <p:cNvSpPr/>
          <p:nvPr/>
        </p:nvSpPr>
        <p:spPr>
          <a:xfrm>
            <a:off x="352128" y="4325461"/>
            <a:ext cx="11704327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dirty="0">
                <a:latin typeface="Script MT Bold" panose="03040602040607080904" pitchFamily="66" charset="0"/>
                <a:cs typeface="Arial" pitchFamily="34" charset="0"/>
              </a:rPr>
              <a:t>l 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= 4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∙(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a+b+c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) = 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4∙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(4+11+13) 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= 4 ∙ 28 = 112 (cm)</a:t>
            </a:r>
          </a:p>
          <a:p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S = 2∙(ab +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bc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+ac) = 2∙(7 ∙ 11 + 11 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∙ 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13 + 7 ∙ 13)=</a:t>
            </a:r>
          </a:p>
          <a:p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= 2 ∙ 311 = 622 (cm²) </a:t>
            </a:r>
          </a:p>
          <a:p>
            <a:r>
              <a:rPr lang="en-US" sz="4000" b="1" dirty="0" err="1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Javob</a:t>
            </a:r>
            <a:r>
              <a:rPr lang="en-US" sz="4000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112 cm,   622 cm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²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403010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8" dur="500"/>
                                        <p:tgtEl>
                                          <p:spTgt spid="2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  <p:bldP spid="14" grpId="0"/>
      <p:bldP spid="15" grpId="0"/>
      <p:bldP spid="16" grpId="0"/>
      <p:bldP spid="17" grpId="0"/>
      <p:bldP spid="18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2"/>
          </p:nvPr>
        </p:nvSpPr>
        <p:spPr>
          <a:xfrm>
            <a:off x="403068" y="288082"/>
            <a:ext cx="12375116" cy="596958"/>
          </a:xfrm>
        </p:spPr>
        <p:txBody>
          <a:bodyPr/>
          <a:lstStyle/>
          <a:p>
            <a:pPr algn="ctr"/>
            <a:r>
              <a:rPr lang="en-US" sz="3879" b="1" dirty="0"/>
              <a:t>MUSTAQIL  BAJARISH  UCHUN  TOPSHIRIQLAR:</a:t>
            </a:r>
            <a:endParaRPr lang="ru-RU" sz="3879" b="1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3"/>
          </p:nvPr>
        </p:nvSpPr>
        <p:spPr>
          <a:xfrm>
            <a:off x="1054492" y="1796072"/>
            <a:ext cx="11093590" cy="1477328"/>
          </a:xfrm>
        </p:spPr>
        <p:txBody>
          <a:bodyPr/>
          <a:lstStyle/>
          <a:p>
            <a:pPr algn="l"/>
            <a:r>
              <a:rPr lang="en-US" sz="4800" b="1" dirty="0">
                <a:solidFill>
                  <a:schemeClr val="tx1"/>
                </a:solidFill>
              </a:rPr>
              <a:t>     </a:t>
            </a:r>
            <a:r>
              <a:rPr lang="en-US" sz="4800" b="1" dirty="0" err="1">
                <a:solidFill>
                  <a:schemeClr val="tx1"/>
                </a:solidFill>
              </a:rPr>
              <a:t>Darslikdagi</a:t>
            </a:r>
            <a:r>
              <a:rPr lang="en-US" sz="4800" b="1" dirty="0">
                <a:solidFill>
                  <a:schemeClr val="tx1"/>
                </a:solidFill>
              </a:rPr>
              <a:t>  118-, 119-, </a:t>
            </a:r>
            <a:r>
              <a:rPr lang="ru-RU" sz="4800" b="1" dirty="0">
                <a:solidFill>
                  <a:schemeClr val="tx1"/>
                </a:solidFill>
              </a:rPr>
              <a:t>1</a:t>
            </a:r>
            <a:r>
              <a:rPr lang="en-US" sz="4800" b="1" dirty="0">
                <a:solidFill>
                  <a:schemeClr val="tx1"/>
                </a:solidFill>
              </a:rPr>
              <a:t>20- </a:t>
            </a:r>
            <a:r>
              <a:rPr lang="en-US" sz="4800" b="1" dirty="0" err="1">
                <a:solidFill>
                  <a:schemeClr val="tx1"/>
                </a:solidFill>
              </a:rPr>
              <a:t>masalalarni</a:t>
            </a:r>
            <a:r>
              <a:rPr lang="en-US" sz="4800" b="1" dirty="0">
                <a:solidFill>
                  <a:schemeClr val="tx1"/>
                </a:solidFill>
              </a:rPr>
              <a:t>  </a:t>
            </a:r>
            <a:r>
              <a:rPr lang="en-US" sz="4800" b="1" dirty="0" err="1">
                <a:solidFill>
                  <a:schemeClr val="tx1"/>
                </a:solidFill>
              </a:rPr>
              <a:t>yechish</a:t>
            </a:r>
            <a:r>
              <a:rPr lang="en-US" sz="4800" b="1" dirty="0">
                <a:solidFill>
                  <a:schemeClr val="tx1"/>
                </a:solidFill>
              </a:rPr>
              <a:t>. (21- bet) </a:t>
            </a:r>
            <a:endParaRPr lang="ru-RU" sz="4800" b="1" dirty="0">
              <a:solidFill>
                <a:schemeClr val="tx1"/>
              </a:solidFill>
            </a:endParaRPr>
          </a:p>
        </p:txBody>
      </p:sp>
      <p:pic>
        <p:nvPicPr>
          <p:cNvPr id="5" name="Picture 4" descr="f20090918141730-student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168552" y="3600450"/>
            <a:ext cx="2824278" cy="298844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6273079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Заголовок 10"/>
          <p:cNvSpPr txBox="1">
            <a:spLocks noGrp="1"/>
          </p:cNvSpPr>
          <p:nvPr>
            <p:ph type="title"/>
          </p:nvPr>
        </p:nvSpPr>
        <p:spPr>
          <a:xfrm>
            <a:off x="271307" y="144066"/>
            <a:ext cx="12530293" cy="7295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74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TUB KO‘PAYTUVCHILARGA AJRATISH</a:t>
            </a:r>
            <a:r>
              <a:rPr lang="ru-RU" sz="474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 rotWithShape="1">
          <a:blip r:embed="rId2"/>
          <a:srcRect l="11816" t="21973" r="5151" b="33829"/>
          <a:stretch/>
        </p:blipFill>
        <p:spPr>
          <a:xfrm>
            <a:off x="271307" y="1195206"/>
            <a:ext cx="12326309" cy="41897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01975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0"/>
          <p:cNvSpPr txBox="1">
            <a:spLocks noGrp="1"/>
          </p:cNvSpPr>
          <p:nvPr>
            <p:ph type="title"/>
          </p:nvPr>
        </p:nvSpPr>
        <p:spPr>
          <a:xfrm>
            <a:off x="3376464" y="244105"/>
            <a:ext cx="5800766" cy="7959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172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106- masala</a:t>
            </a:r>
            <a:endParaRPr lang="ru-RU" sz="5172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08112" y="1152178"/>
            <a:ext cx="12401637" cy="6500123"/>
          </a:xfrm>
          <a:prstGeom prst="rect">
            <a:avLst/>
          </a:prstGeom>
          <a:noFill/>
        </p:spPr>
        <p:txBody>
          <a:bodyPr wrap="square" lIns="131582" tIns="65791" rIns="131582" bIns="65791" rtlCol="0">
            <a:spAutoFit/>
          </a:bodyPr>
          <a:lstStyle/>
          <a:p>
            <a:r>
              <a:rPr lang="en-US" sz="4310" dirty="0">
                <a:latin typeface="Arial" pitchFamily="34" charset="0"/>
                <a:cs typeface="Arial" pitchFamily="34" charset="0"/>
              </a:rPr>
              <a:t>   </a:t>
            </a:r>
            <a:r>
              <a:rPr lang="en-US" sz="4310" dirty="0" err="1">
                <a:latin typeface="Arial" pitchFamily="34" charset="0"/>
                <a:cs typeface="Arial" pitchFamily="34" charset="0"/>
              </a:rPr>
              <a:t>Sonning</a:t>
            </a:r>
            <a:r>
              <a:rPr lang="en-US" sz="431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310" dirty="0" err="1">
                <a:latin typeface="Arial" pitchFamily="34" charset="0"/>
                <a:cs typeface="Arial" pitchFamily="34" charset="0"/>
              </a:rPr>
              <a:t>raqamlar</a:t>
            </a:r>
            <a:r>
              <a:rPr lang="en-US" sz="431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310" dirty="0" err="1">
                <a:latin typeface="Arial" pitchFamily="34" charset="0"/>
                <a:cs typeface="Arial" pitchFamily="34" charset="0"/>
              </a:rPr>
              <a:t>yig‘indisi</a:t>
            </a:r>
            <a:r>
              <a:rPr lang="en-US" sz="4310" dirty="0">
                <a:latin typeface="Arial" pitchFamily="34" charset="0"/>
                <a:cs typeface="Arial" pitchFamily="34" charset="0"/>
              </a:rPr>
              <a:t>: 1) 3 </a:t>
            </a:r>
            <a:r>
              <a:rPr lang="en-US" sz="4310" dirty="0" err="1">
                <a:latin typeface="Arial" pitchFamily="34" charset="0"/>
                <a:cs typeface="Arial" pitchFamily="34" charset="0"/>
              </a:rPr>
              <a:t>ga</a:t>
            </a:r>
            <a:r>
              <a:rPr lang="en-US" sz="4310" dirty="0">
                <a:latin typeface="Arial" pitchFamily="34" charset="0"/>
                <a:cs typeface="Arial" pitchFamily="34" charset="0"/>
              </a:rPr>
              <a:t>; 2) 9 </a:t>
            </a:r>
            <a:r>
              <a:rPr lang="en-US" sz="4310" dirty="0" err="1">
                <a:latin typeface="Arial" pitchFamily="34" charset="0"/>
                <a:cs typeface="Arial" pitchFamily="34" charset="0"/>
              </a:rPr>
              <a:t>ga</a:t>
            </a:r>
            <a:r>
              <a:rPr lang="en-US" sz="431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310" dirty="0" err="1">
                <a:latin typeface="Arial" pitchFamily="34" charset="0"/>
                <a:cs typeface="Arial" pitchFamily="34" charset="0"/>
              </a:rPr>
              <a:t>karrali</a:t>
            </a:r>
            <a:r>
              <a:rPr lang="en-US" sz="431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310" dirty="0" err="1">
                <a:latin typeface="Arial" pitchFamily="34" charset="0"/>
                <a:cs typeface="Arial" pitchFamily="34" charset="0"/>
              </a:rPr>
              <a:t>bo‘lsa</a:t>
            </a:r>
            <a:r>
              <a:rPr lang="en-US" sz="431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4310" dirty="0" err="1">
                <a:latin typeface="Arial" pitchFamily="34" charset="0"/>
                <a:cs typeface="Arial" pitchFamily="34" charset="0"/>
              </a:rPr>
              <a:t>uning</a:t>
            </a:r>
            <a:r>
              <a:rPr lang="en-US" sz="431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310" dirty="0" err="1">
                <a:latin typeface="Arial" pitchFamily="34" charset="0"/>
                <a:cs typeface="Arial" pitchFamily="34" charset="0"/>
              </a:rPr>
              <a:t>yoyilmasida</a:t>
            </a:r>
            <a:r>
              <a:rPr lang="en-US" sz="431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310" dirty="0" err="1">
                <a:latin typeface="Arial" pitchFamily="34" charset="0"/>
                <a:cs typeface="Arial" pitchFamily="34" charset="0"/>
              </a:rPr>
              <a:t>qaysi</a:t>
            </a:r>
            <a:r>
              <a:rPr lang="en-US" sz="4310" dirty="0">
                <a:latin typeface="Arial" pitchFamily="34" charset="0"/>
                <a:cs typeface="Arial" pitchFamily="34" charset="0"/>
              </a:rPr>
              <a:t> tub son </a:t>
            </a:r>
            <a:r>
              <a:rPr lang="en-US" sz="4310" dirty="0" err="1">
                <a:latin typeface="Arial" pitchFamily="34" charset="0"/>
                <a:cs typeface="Arial" pitchFamily="34" charset="0"/>
              </a:rPr>
              <a:t>albatta</a:t>
            </a:r>
            <a:r>
              <a:rPr lang="en-US" sz="431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310" dirty="0" err="1">
                <a:latin typeface="Arial" pitchFamily="34" charset="0"/>
                <a:cs typeface="Arial" pitchFamily="34" charset="0"/>
              </a:rPr>
              <a:t>bo‘ladi</a:t>
            </a:r>
            <a:r>
              <a:rPr lang="en-US" sz="4310" dirty="0">
                <a:latin typeface="Arial" pitchFamily="34" charset="0"/>
                <a:cs typeface="Arial" pitchFamily="34" charset="0"/>
              </a:rPr>
              <a:t>?</a:t>
            </a:r>
            <a:endParaRPr lang="en-US" sz="2586" b="1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  <a:p>
            <a:endParaRPr lang="en-US" sz="2586" b="1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sz="4310" b="1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Yechish</a:t>
            </a:r>
            <a:r>
              <a:rPr lang="en-US" sz="4310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:</a:t>
            </a:r>
          </a:p>
          <a:p>
            <a:pPr marL="800529" indent="-800529">
              <a:buAutoNum type="arabicParenR"/>
            </a:pPr>
            <a:r>
              <a:rPr lang="en-US" sz="4310" dirty="0" err="1">
                <a:latin typeface="Arial" pitchFamily="34" charset="0"/>
                <a:cs typeface="Arial" pitchFamily="34" charset="0"/>
              </a:rPr>
              <a:t>Sonning</a:t>
            </a:r>
            <a:r>
              <a:rPr lang="en-US" sz="431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310" dirty="0" err="1">
                <a:latin typeface="Arial" pitchFamily="34" charset="0"/>
                <a:cs typeface="Arial" pitchFamily="34" charset="0"/>
              </a:rPr>
              <a:t>raqamlar</a:t>
            </a:r>
            <a:r>
              <a:rPr lang="en-US" sz="431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310" dirty="0" err="1">
                <a:latin typeface="Arial" pitchFamily="34" charset="0"/>
                <a:cs typeface="Arial" pitchFamily="34" charset="0"/>
              </a:rPr>
              <a:t>yig‘indisi</a:t>
            </a:r>
            <a:r>
              <a:rPr lang="en-US" sz="4310" dirty="0">
                <a:latin typeface="Arial" pitchFamily="34" charset="0"/>
                <a:cs typeface="Arial" pitchFamily="34" charset="0"/>
              </a:rPr>
              <a:t> 3 </a:t>
            </a:r>
            <a:r>
              <a:rPr lang="en-US" sz="4310" dirty="0" err="1">
                <a:latin typeface="Arial" pitchFamily="34" charset="0"/>
                <a:cs typeface="Arial" pitchFamily="34" charset="0"/>
              </a:rPr>
              <a:t>ga</a:t>
            </a:r>
            <a:r>
              <a:rPr lang="en-US" sz="431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310" dirty="0" err="1">
                <a:latin typeface="Arial" pitchFamily="34" charset="0"/>
                <a:cs typeface="Arial" pitchFamily="34" charset="0"/>
              </a:rPr>
              <a:t>karrali</a:t>
            </a:r>
            <a:r>
              <a:rPr lang="en-US" sz="431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310" dirty="0" err="1">
                <a:latin typeface="Arial" pitchFamily="34" charset="0"/>
                <a:cs typeface="Arial" pitchFamily="34" charset="0"/>
              </a:rPr>
              <a:t>bo‘lsa</a:t>
            </a:r>
            <a:r>
              <a:rPr lang="en-US" sz="431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4310" dirty="0" err="1">
                <a:latin typeface="Arial" pitchFamily="34" charset="0"/>
                <a:cs typeface="Arial" pitchFamily="34" charset="0"/>
              </a:rPr>
              <a:t>uning</a:t>
            </a:r>
            <a:r>
              <a:rPr lang="en-US" sz="431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310" dirty="0" err="1">
                <a:latin typeface="Arial" pitchFamily="34" charset="0"/>
                <a:cs typeface="Arial" pitchFamily="34" charset="0"/>
              </a:rPr>
              <a:t>yoyilmasida</a:t>
            </a:r>
            <a:r>
              <a:rPr lang="en-US" sz="4310" dirty="0">
                <a:latin typeface="Arial" pitchFamily="34" charset="0"/>
                <a:cs typeface="Arial" pitchFamily="34" charset="0"/>
              </a:rPr>
              <a:t> 3 </a:t>
            </a:r>
            <a:r>
              <a:rPr lang="en-US" sz="4310" dirty="0" err="1">
                <a:latin typeface="Arial" pitchFamily="34" charset="0"/>
                <a:cs typeface="Arial" pitchFamily="34" charset="0"/>
              </a:rPr>
              <a:t>soni</a:t>
            </a:r>
            <a:r>
              <a:rPr lang="en-US" sz="431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310" dirty="0" err="1">
                <a:latin typeface="Arial" pitchFamily="34" charset="0"/>
                <a:cs typeface="Arial" pitchFamily="34" charset="0"/>
              </a:rPr>
              <a:t>albatta</a:t>
            </a:r>
            <a:r>
              <a:rPr lang="en-US" sz="431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310" dirty="0" err="1">
                <a:latin typeface="Arial" pitchFamily="34" charset="0"/>
                <a:cs typeface="Arial" pitchFamily="34" charset="0"/>
              </a:rPr>
              <a:t>bo‘ladi</a:t>
            </a:r>
            <a:r>
              <a:rPr lang="en-US" sz="4310" dirty="0">
                <a:latin typeface="Arial" pitchFamily="34" charset="0"/>
                <a:cs typeface="Arial" pitchFamily="34" charset="0"/>
              </a:rPr>
              <a:t>. </a:t>
            </a:r>
          </a:p>
          <a:p>
            <a:pPr marL="800529" indent="-800529">
              <a:buAutoNum type="arabicParenR"/>
            </a:pPr>
            <a:r>
              <a:rPr lang="en-US" sz="4310" dirty="0" err="1">
                <a:latin typeface="Arial" pitchFamily="34" charset="0"/>
                <a:cs typeface="Arial" pitchFamily="34" charset="0"/>
              </a:rPr>
              <a:t>Sonning</a:t>
            </a:r>
            <a:r>
              <a:rPr lang="en-US" sz="431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310" dirty="0" err="1">
                <a:latin typeface="Arial" pitchFamily="34" charset="0"/>
                <a:cs typeface="Arial" pitchFamily="34" charset="0"/>
              </a:rPr>
              <a:t>raqamlar</a:t>
            </a:r>
            <a:r>
              <a:rPr lang="en-US" sz="431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310" dirty="0" err="1">
                <a:latin typeface="Arial" pitchFamily="34" charset="0"/>
                <a:cs typeface="Arial" pitchFamily="34" charset="0"/>
              </a:rPr>
              <a:t>yig‘indisi</a:t>
            </a:r>
            <a:r>
              <a:rPr lang="en-US" sz="4310" dirty="0">
                <a:latin typeface="Arial" pitchFamily="34" charset="0"/>
                <a:cs typeface="Arial" pitchFamily="34" charset="0"/>
              </a:rPr>
              <a:t> 9 </a:t>
            </a:r>
            <a:r>
              <a:rPr lang="en-US" sz="4310" dirty="0" err="1">
                <a:latin typeface="Arial" pitchFamily="34" charset="0"/>
                <a:cs typeface="Arial" pitchFamily="34" charset="0"/>
              </a:rPr>
              <a:t>ga</a:t>
            </a:r>
            <a:r>
              <a:rPr lang="en-US" sz="431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310" dirty="0" err="1">
                <a:latin typeface="Arial" pitchFamily="34" charset="0"/>
                <a:cs typeface="Arial" pitchFamily="34" charset="0"/>
              </a:rPr>
              <a:t>karrali</a:t>
            </a:r>
            <a:r>
              <a:rPr lang="en-US" sz="431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310" dirty="0" err="1">
                <a:latin typeface="Arial" pitchFamily="34" charset="0"/>
                <a:cs typeface="Arial" pitchFamily="34" charset="0"/>
              </a:rPr>
              <a:t>bo‘lsa</a:t>
            </a:r>
            <a:r>
              <a:rPr lang="en-US" sz="431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4310" dirty="0" err="1">
                <a:latin typeface="Arial" pitchFamily="34" charset="0"/>
                <a:cs typeface="Arial" pitchFamily="34" charset="0"/>
              </a:rPr>
              <a:t>uning</a:t>
            </a:r>
            <a:r>
              <a:rPr lang="en-US" sz="431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310" dirty="0" err="1">
                <a:latin typeface="Arial" pitchFamily="34" charset="0"/>
                <a:cs typeface="Arial" pitchFamily="34" charset="0"/>
              </a:rPr>
              <a:t>yoyilmasida</a:t>
            </a:r>
            <a:r>
              <a:rPr lang="en-US" sz="4310" dirty="0">
                <a:latin typeface="Arial" pitchFamily="34" charset="0"/>
                <a:cs typeface="Arial" pitchFamily="34" charset="0"/>
              </a:rPr>
              <a:t> 3 </a:t>
            </a:r>
            <a:r>
              <a:rPr lang="en-US" sz="4310" dirty="0" err="1">
                <a:latin typeface="Arial" pitchFamily="34" charset="0"/>
                <a:cs typeface="Arial" pitchFamily="34" charset="0"/>
              </a:rPr>
              <a:t>soni</a:t>
            </a:r>
            <a:r>
              <a:rPr lang="en-US" sz="431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310" dirty="0" err="1">
                <a:latin typeface="Arial" pitchFamily="34" charset="0"/>
                <a:cs typeface="Arial" pitchFamily="34" charset="0"/>
              </a:rPr>
              <a:t>albatta</a:t>
            </a:r>
            <a:r>
              <a:rPr lang="en-US" sz="431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310" dirty="0" err="1">
                <a:latin typeface="Arial" pitchFamily="34" charset="0"/>
                <a:cs typeface="Arial" pitchFamily="34" charset="0"/>
              </a:rPr>
              <a:t>bo‘ladi</a:t>
            </a:r>
            <a:r>
              <a:rPr lang="en-US" sz="4310" dirty="0">
                <a:latin typeface="Arial" pitchFamily="34" charset="0"/>
                <a:cs typeface="Arial" pitchFamily="34" charset="0"/>
              </a:rPr>
              <a:t>.</a:t>
            </a:r>
          </a:p>
          <a:p>
            <a:endParaRPr lang="en-US" sz="431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002116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0"/>
          <p:cNvSpPr txBox="1">
            <a:spLocks noGrp="1"/>
          </p:cNvSpPr>
          <p:nvPr>
            <p:ph type="title"/>
          </p:nvPr>
        </p:nvSpPr>
        <p:spPr>
          <a:xfrm>
            <a:off x="3376464" y="211052"/>
            <a:ext cx="5800766" cy="7959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172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107- masala</a:t>
            </a:r>
            <a:endParaRPr lang="ru-RU" sz="5172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48895" y="1219930"/>
            <a:ext cx="12452705" cy="13856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202" dirty="0">
                <a:latin typeface="Arial" panose="020B0604020202020204" pitchFamily="34" charset="0"/>
                <a:cs typeface="Arial" panose="020B0604020202020204" pitchFamily="34" charset="0"/>
              </a:rPr>
              <a:t>1) 252 </a:t>
            </a:r>
            <a:r>
              <a:rPr lang="en-US" sz="4202" dirty="0" err="1">
                <a:latin typeface="Arial" panose="020B0604020202020204" pitchFamily="34" charset="0"/>
                <a:cs typeface="Arial" panose="020B0604020202020204" pitchFamily="34" charset="0"/>
              </a:rPr>
              <a:t>ning</a:t>
            </a:r>
            <a:r>
              <a:rPr lang="en-US" sz="4202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202" dirty="0" err="1">
                <a:latin typeface="Arial" panose="020B0604020202020204" pitchFamily="34" charset="0"/>
                <a:cs typeface="Arial" panose="020B0604020202020204" pitchFamily="34" charset="0"/>
              </a:rPr>
              <a:t>barcha</a:t>
            </a:r>
            <a:r>
              <a:rPr lang="en-US" sz="4202" dirty="0">
                <a:latin typeface="Arial" panose="020B0604020202020204" pitchFamily="34" charset="0"/>
                <a:cs typeface="Arial" panose="020B0604020202020204" pitchFamily="34" charset="0"/>
              </a:rPr>
              <a:t> tub </a:t>
            </a:r>
            <a:r>
              <a:rPr lang="en-US" sz="4202" dirty="0" err="1">
                <a:latin typeface="Arial" panose="020B0604020202020204" pitchFamily="34" charset="0"/>
                <a:cs typeface="Arial" panose="020B0604020202020204" pitchFamily="34" charset="0"/>
              </a:rPr>
              <a:t>bo‘luvchilari</a:t>
            </a:r>
            <a:r>
              <a:rPr lang="en-US" sz="4202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202" dirty="0" err="1">
                <a:latin typeface="Arial" panose="020B0604020202020204" pitchFamily="34" charset="0"/>
                <a:cs typeface="Arial" panose="020B0604020202020204" pitchFamily="34" charset="0"/>
              </a:rPr>
              <a:t>ko‘paytmasini</a:t>
            </a:r>
            <a:r>
              <a:rPr lang="en-US" sz="4202" dirty="0">
                <a:latin typeface="Arial" panose="020B0604020202020204" pitchFamily="34" charset="0"/>
                <a:cs typeface="Arial" panose="020B0604020202020204" pitchFamily="34" charset="0"/>
              </a:rPr>
              <a:t> toping. </a:t>
            </a:r>
            <a:endParaRPr lang="ru-RU" sz="4202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>
            <a:off x="4159787" y="3002312"/>
            <a:ext cx="26395" cy="3562575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2909317" y="2917194"/>
            <a:ext cx="1200158" cy="779519"/>
          </a:xfrm>
          <a:prstGeom prst="rect">
            <a:avLst/>
          </a:prstGeom>
          <a:noFill/>
        </p:spPr>
        <p:txBody>
          <a:bodyPr wrap="square" lIns="131582" tIns="65791" rIns="131582" bIns="65791" rtlCol="0">
            <a:spAutoFit/>
          </a:bodyPr>
          <a:lstStyle/>
          <a:p>
            <a:r>
              <a:rPr lang="en-US" sz="4202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252</a:t>
            </a:r>
            <a:endParaRPr lang="ru-RU" sz="4202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921056" y="3494179"/>
            <a:ext cx="1200158" cy="779519"/>
          </a:xfrm>
          <a:prstGeom prst="rect">
            <a:avLst/>
          </a:prstGeom>
          <a:noFill/>
        </p:spPr>
        <p:txBody>
          <a:bodyPr wrap="square" lIns="131582" tIns="65791" rIns="131582" bIns="65791" rtlCol="0">
            <a:spAutoFit/>
          </a:bodyPr>
          <a:lstStyle/>
          <a:p>
            <a:r>
              <a:rPr lang="en-US" sz="4202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126</a:t>
            </a:r>
            <a:endParaRPr lang="ru-RU" sz="4202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191619" y="4136293"/>
            <a:ext cx="1121781" cy="779519"/>
          </a:xfrm>
          <a:prstGeom prst="rect">
            <a:avLst/>
          </a:prstGeom>
          <a:noFill/>
        </p:spPr>
        <p:txBody>
          <a:bodyPr wrap="square" lIns="131582" tIns="65791" rIns="131582" bIns="65791" rtlCol="0">
            <a:spAutoFit/>
          </a:bodyPr>
          <a:lstStyle/>
          <a:p>
            <a:r>
              <a:rPr lang="en-US" sz="4202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63</a:t>
            </a:r>
            <a:endParaRPr lang="ru-RU" sz="4202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260763" y="2942221"/>
            <a:ext cx="700093" cy="779519"/>
          </a:xfrm>
          <a:prstGeom prst="rect">
            <a:avLst/>
          </a:prstGeom>
          <a:noFill/>
        </p:spPr>
        <p:txBody>
          <a:bodyPr wrap="square" lIns="131582" tIns="65791" rIns="131582" bIns="65791" rtlCol="0">
            <a:spAutoFit/>
          </a:bodyPr>
          <a:lstStyle/>
          <a:p>
            <a:r>
              <a:rPr lang="en-US" sz="4202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2</a:t>
            </a:r>
            <a:endParaRPr lang="ru-RU" sz="4202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258687" y="3541134"/>
            <a:ext cx="700093" cy="779519"/>
          </a:xfrm>
          <a:prstGeom prst="rect">
            <a:avLst/>
          </a:prstGeom>
          <a:noFill/>
        </p:spPr>
        <p:txBody>
          <a:bodyPr wrap="square" lIns="131582" tIns="65791" rIns="131582" bIns="65791" rtlCol="0">
            <a:spAutoFit/>
          </a:bodyPr>
          <a:lstStyle/>
          <a:p>
            <a:r>
              <a:rPr lang="en-US" sz="4202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2</a:t>
            </a:r>
            <a:endParaRPr lang="ru-RU" sz="4202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274082" y="4097450"/>
            <a:ext cx="700093" cy="779519"/>
          </a:xfrm>
          <a:prstGeom prst="rect">
            <a:avLst/>
          </a:prstGeom>
          <a:noFill/>
        </p:spPr>
        <p:txBody>
          <a:bodyPr wrap="square" lIns="131582" tIns="65791" rIns="131582" bIns="65791" rtlCol="0">
            <a:spAutoFit/>
          </a:bodyPr>
          <a:lstStyle/>
          <a:p>
            <a:r>
              <a:rPr lang="en-US" sz="4202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3</a:t>
            </a:r>
            <a:endParaRPr lang="ru-RU" sz="4202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219464" y="4756318"/>
            <a:ext cx="916154" cy="779519"/>
          </a:xfrm>
          <a:prstGeom prst="rect">
            <a:avLst/>
          </a:prstGeom>
          <a:noFill/>
        </p:spPr>
        <p:txBody>
          <a:bodyPr wrap="square" lIns="131582" tIns="65791" rIns="131582" bIns="65791" rtlCol="0">
            <a:spAutoFit/>
          </a:bodyPr>
          <a:lstStyle/>
          <a:p>
            <a:r>
              <a:rPr lang="en-US" sz="4202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21</a:t>
            </a:r>
            <a:endParaRPr lang="ru-RU" sz="4202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309251" y="4699104"/>
            <a:ext cx="700093" cy="779519"/>
          </a:xfrm>
          <a:prstGeom prst="rect">
            <a:avLst/>
          </a:prstGeom>
          <a:noFill/>
        </p:spPr>
        <p:txBody>
          <a:bodyPr wrap="square" lIns="131582" tIns="65791" rIns="131582" bIns="65791" rtlCol="0">
            <a:spAutoFit/>
          </a:bodyPr>
          <a:lstStyle/>
          <a:p>
            <a:r>
              <a:rPr lang="en-US" sz="4202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3</a:t>
            </a:r>
            <a:endParaRPr lang="ru-RU" sz="4202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515745" y="5269066"/>
            <a:ext cx="916154" cy="779519"/>
          </a:xfrm>
          <a:prstGeom prst="rect">
            <a:avLst/>
          </a:prstGeom>
          <a:noFill/>
        </p:spPr>
        <p:txBody>
          <a:bodyPr wrap="square" lIns="131582" tIns="65791" rIns="131582" bIns="65791" rtlCol="0">
            <a:spAutoFit/>
          </a:bodyPr>
          <a:lstStyle/>
          <a:p>
            <a:r>
              <a:rPr lang="en-US" sz="4202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7</a:t>
            </a:r>
            <a:endParaRPr lang="ru-RU" sz="4202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3515745" y="5929235"/>
            <a:ext cx="916154" cy="779519"/>
          </a:xfrm>
          <a:prstGeom prst="rect">
            <a:avLst/>
          </a:prstGeom>
          <a:noFill/>
        </p:spPr>
        <p:txBody>
          <a:bodyPr wrap="square" lIns="131582" tIns="65791" rIns="131582" bIns="65791" rtlCol="0">
            <a:spAutoFit/>
          </a:bodyPr>
          <a:lstStyle/>
          <a:p>
            <a:r>
              <a:rPr lang="en-US" sz="4202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1</a:t>
            </a:r>
            <a:endParaRPr lang="ru-RU" sz="4202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4333757" y="5243462"/>
            <a:ext cx="700093" cy="779519"/>
          </a:xfrm>
          <a:prstGeom prst="rect">
            <a:avLst/>
          </a:prstGeom>
          <a:noFill/>
        </p:spPr>
        <p:txBody>
          <a:bodyPr wrap="square" lIns="131582" tIns="65791" rIns="131582" bIns="65791" rtlCol="0">
            <a:spAutoFit/>
          </a:bodyPr>
          <a:lstStyle/>
          <a:p>
            <a:r>
              <a:rPr lang="en-US" sz="4202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7</a:t>
            </a:r>
            <a:endParaRPr lang="ru-RU" sz="4202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5968752" y="3225015"/>
            <a:ext cx="5431197" cy="7555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310" dirty="0">
                <a:latin typeface="Arial" panose="020B0604020202020204" pitchFamily="34" charset="0"/>
                <a:cs typeface="Arial" panose="020B0604020202020204" pitchFamily="34" charset="0"/>
              </a:rPr>
              <a:t>2 ∙ 3 ∙ 7 = 42</a:t>
            </a:r>
            <a:endParaRPr lang="ru-RU" sz="431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211879" y="2880370"/>
            <a:ext cx="2233112" cy="68929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879" b="1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Yechish</a:t>
            </a:r>
            <a:r>
              <a:rPr lang="en-US" sz="3879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:</a:t>
            </a:r>
          </a:p>
        </p:txBody>
      </p:sp>
      <p:sp>
        <p:nvSpPr>
          <p:cNvPr id="22" name="Прямоугольник 21"/>
          <p:cNvSpPr/>
          <p:nvPr/>
        </p:nvSpPr>
        <p:spPr>
          <a:xfrm>
            <a:off x="348895" y="6295621"/>
            <a:ext cx="2550698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b="1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Javob</a:t>
            </a:r>
            <a:r>
              <a:rPr lang="en-US" sz="40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ru-RU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112607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6" grpId="0"/>
      <p:bldP spid="17" grpId="0"/>
      <p:bldP spid="19" grpId="0"/>
      <p:bldP spid="2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0"/>
          <p:cNvSpPr txBox="1">
            <a:spLocks noGrp="1"/>
          </p:cNvSpPr>
          <p:nvPr>
            <p:ph type="title"/>
          </p:nvPr>
        </p:nvSpPr>
        <p:spPr>
          <a:xfrm>
            <a:off x="3267651" y="156670"/>
            <a:ext cx="5800766" cy="7959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172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107- masala</a:t>
            </a:r>
            <a:endParaRPr lang="ru-RU" sz="5172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48895" y="1133989"/>
            <a:ext cx="12452705" cy="13856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202" dirty="0" smtClean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4202" dirty="0">
                <a:latin typeface="Arial" panose="020B0604020202020204" pitchFamily="34" charset="0"/>
                <a:cs typeface="Arial" panose="020B0604020202020204" pitchFamily="34" charset="0"/>
              </a:rPr>
              <a:t>) 374 </a:t>
            </a:r>
            <a:r>
              <a:rPr lang="en-US" sz="4202" dirty="0" err="1">
                <a:latin typeface="Arial" panose="020B0604020202020204" pitchFamily="34" charset="0"/>
                <a:cs typeface="Arial" panose="020B0604020202020204" pitchFamily="34" charset="0"/>
              </a:rPr>
              <a:t>ning</a:t>
            </a:r>
            <a:r>
              <a:rPr lang="en-US" sz="4202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202" dirty="0" err="1">
                <a:latin typeface="Arial" panose="020B0604020202020204" pitchFamily="34" charset="0"/>
                <a:cs typeface="Arial" panose="020B0604020202020204" pitchFamily="34" charset="0"/>
              </a:rPr>
              <a:t>barcha</a:t>
            </a:r>
            <a:r>
              <a:rPr lang="en-US" sz="4202" dirty="0">
                <a:latin typeface="Arial" panose="020B0604020202020204" pitchFamily="34" charset="0"/>
                <a:cs typeface="Arial" panose="020B0604020202020204" pitchFamily="34" charset="0"/>
              </a:rPr>
              <a:t> tub </a:t>
            </a:r>
            <a:r>
              <a:rPr lang="en-US" sz="4202" dirty="0" err="1">
                <a:latin typeface="Arial" panose="020B0604020202020204" pitchFamily="34" charset="0"/>
                <a:cs typeface="Arial" panose="020B0604020202020204" pitchFamily="34" charset="0"/>
              </a:rPr>
              <a:t>bo‘luvchilari</a:t>
            </a:r>
            <a:r>
              <a:rPr lang="en-US" sz="4202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202" dirty="0" err="1">
                <a:latin typeface="Arial" panose="020B0604020202020204" pitchFamily="34" charset="0"/>
                <a:cs typeface="Arial" panose="020B0604020202020204" pitchFamily="34" charset="0"/>
              </a:rPr>
              <a:t>yig‘indisini</a:t>
            </a:r>
            <a:r>
              <a:rPr lang="en-US" sz="4202" dirty="0">
                <a:latin typeface="Arial" panose="020B0604020202020204" pitchFamily="34" charset="0"/>
                <a:cs typeface="Arial" panose="020B0604020202020204" pitchFamily="34" charset="0"/>
              </a:rPr>
              <a:t> toping.</a:t>
            </a:r>
            <a:endParaRPr lang="ru-RU" sz="4202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>
            <a:off x="4159786" y="3407763"/>
            <a:ext cx="12135" cy="2321158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2909317" y="3322645"/>
            <a:ext cx="1200158" cy="779519"/>
          </a:xfrm>
          <a:prstGeom prst="rect">
            <a:avLst/>
          </a:prstGeom>
          <a:noFill/>
        </p:spPr>
        <p:txBody>
          <a:bodyPr wrap="square" lIns="131582" tIns="65791" rIns="131582" bIns="65791" rtlCol="0">
            <a:spAutoFit/>
          </a:bodyPr>
          <a:lstStyle/>
          <a:p>
            <a:r>
              <a:rPr lang="en-US" sz="4202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374</a:t>
            </a:r>
            <a:endParaRPr lang="ru-RU" sz="4202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921056" y="3899630"/>
            <a:ext cx="1200158" cy="779519"/>
          </a:xfrm>
          <a:prstGeom prst="rect">
            <a:avLst/>
          </a:prstGeom>
          <a:noFill/>
        </p:spPr>
        <p:txBody>
          <a:bodyPr wrap="square" lIns="131582" tIns="65791" rIns="131582" bIns="65791" rtlCol="0">
            <a:spAutoFit/>
          </a:bodyPr>
          <a:lstStyle/>
          <a:p>
            <a:r>
              <a:rPr lang="en-US" sz="4202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187</a:t>
            </a:r>
            <a:endParaRPr lang="ru-RU" sz="4202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191619" y="4541744"/>
            <a:ext cx="1121781" cy="779519"/>
          </a:xfrm>
          <a:prstGeom prst="rect">
            <a:avLst/>
          </a:prstGeom>
          <a:noFill/>
        </p:spPr>
        <p:txBody>
          <a:bodyPr wrap="square" lIns="131582" tIns="65791" rIns="131582" bIns="65791" rtlCol="0">
            <a:spAutoFit/>
          </a:bodyPr>
          <a:lstStyle/>
          <a:p>
            <a:r>
              <a:rPr lang="en-US" sz="4202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17</a:t>
            </a:r>
            <a:endParaRPr lang="ru-RU" sz="4202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260763" y="3347672"/>
            <a:ext cx="700093" cy="779519"/>
          </a:xfrm>
          <a:prstGeom prst="rect">
            <a:avLst/>
          </a:prstGeom>
          <a:noFill/>
        </p:spPr>
        <p:txBody>
          <a:bodyPr wrap="square" lIns="131582" tIns="65791" rIns="131582" bIns="65791" rtlCol="0">
            <a:spAutoFit/>
          </a:bodyPr>
          <a:lstStyle/>
          <a:p>
            <a:r>
              <a:rPr lang="en-US" sz="4202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2</a:t>
            </a:r>
            <a:endParaRPr lang="ru-RU" sz="4202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150733" y="3946585"/>
            <a:ext cx="1022880" cy="779519"/>
          </a:xfrm>
          <a:prstGeom prst="rect">
            <a:avLst/>
          </a:prstGeom>
          <a:noFill/>
        </p:spPr>
        <p:txBody>
          <a:bodyPr wrap="square" lIns="131582" tIns="65791" rIns="131582" bIns="65791" rtlCol="0">
            <a:spAutoFit/>
          </a:bodyPr>
          <a:lstStyle/>
          <a:p>
            <a:r>
              <a:rPr lang="en-US" sz="4202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11</a:t>
            </a:r>
            <a:endParaRPr lang="ru-RU" sz="4202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150733" y="4561436"/>
            <a:ext cx="1007485" cy="779519"/>
          </a:xfrm>
          <a:prstGeom prst="rect">
            <a:avLst/>
          </a:prstGeom>
          <a:noFill/>
        </p:spPr>
        <p:txBody>
          <a:bodyPr wrap="square" lIns="131582" tIns="65791" rIns="131582" bIns="65791" rtlCol="0">
            <a:spAutoFit/>
          </a:bodyPr>
          <a:lstStyle/>
          <a:p>
            <a:r>
              <a:rPr lang="en-US" sz="4202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17</a:t>
            </a:r>
            <a:endParaRPr lang="ru-RU" sz="4202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3475604" y="5070974"/>
            <a:ext cx="916154" cy="779519"/>
          </a:xfrm>
          <a:prstGeom prst="rect">
            <a:avLst/>
          </a:prstGeom>
          <a:noFill/>
        </p:spPr>
        <p:txBody>
          <a:bodyPr wrap="square" lIns="131582" tIns="65791" rIns="131582" bIns="65791" rtlCol="0">
            <a:spAutoFit/>
          </a:bodyPr>
          <a:lstStyle/>
          <a:p>
            <a:r>
              <a:rPr lang="en-US" sz="4202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1</a:t>
            </a:r>
            <a:endParaRPr lang="ru-RU" sz="4202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6168034" y="3367685"/>
            <a:ext cx="5431197" cy="7555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310" dirty="0">
                <a:latin typeface="Arial" panose="020B0604020202020204" pitchFamily="34" charset="0"/>
                <a:cs typeface="Arial" panose="020B0604020202020204" pitchFamily="34" charset="0"/>
              </a:rPr>
              <a:t>2 + 11 + 17 = 30</a:t>
            </a:r>
            <a:endParaRPr lang="ru-RU" sz="431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211879" y="3019474"/>
            <a:ext cx="2233112" cy="68929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879" b="1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Yechish</a:t>
            </a:r>
            <a:r>
              <a:rPr lang="en-US" sz="3879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:</a:t>
            </a:r>
          </a:p>
        </p:txBody>
      </p:sp>
      <p:sp>
        <p:nvSpPr>
          <p:cNvPr id="15" name="Прямоугольник 14"/>
          <p:cNvSpPr/>
          <p:nvPr/>
        </p:nvSpPr>
        <p:spPr>
          <a:xfrm>
            <a:off x="348895" y="6293893"/>
            <a:ext cx="2693366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b="1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Javob</a:t>
            </a:r>
            <a:r>
              <a:rPr lang="en-US" sz="40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30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6075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0" grpId="0"/>
      <p:bldP spid="11" grpId="0"/>
      <p:bldP spid="16" grpId="0"/>
      <p:bldP spid="19" grpId="0"/>
      <p:bldP spid="1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0"/>
          <p:cNvSpPr txBox="1">
            <a:spLocks noGrp="1"/>
          </p:cNvSpPr>
          <p:nvPr>
            <p:ph type="title"/>
          </p:nvPr>
        </p:nvSpPr>
        <p:spPr>
          <a:xfrm>
            <a:off x="3304456" y="162465"/>
            <a:ext cx="5800766" cy="7959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172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108- masala</a:t>
            </a:r>
            <a:endParaRPr lang="ru-RU" sz="5172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61177" y="1167927"/>
            <a:ext cx="12401637" cy="1363973"/>
          </a:xfrm>
          <a:prstGeom prst="rect">
            <a:avLst/>
          </a:prstGeom>
          <a:noFill/>
        </p:spPr>
        <p:txBody>
          <a:bodyPr wrap="square" lIns="131582" tIns="65791" rIns="131582" bIns="65791" rtlCol="0">
            <a:spAutoFit/>
          </a:bodyPr>
          <a:lstStyle/>
          <a:p>
            <a:r>
              <a:rPr lang="en-US" sz="4000" dirty="0" err="1">
                <a:latin typeface="Arial" pitchFamily="34" charset="0"/>
                <a:cs typeface="Arial" pitchFamily="34" charset="0"/>
              </a:rPr>
              <a:t>Faqat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: 1) 2 ta; 2) 3 ta tub </a:t>
            </a:r>
            <a:r>
              <a:rPr lang="en-US" sz="4000" dirty="0" err="1">
                <a:latin typeface="Arial" pitchFamily="34" charset="0"/>
                <a:cs typeface="Arial" pitchFamily="34" charset="0"/>
              </a:rPr>
              <a:t>bo‘luvchiga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>
                <a:latin typeface="Arial" pitchFamily="34" charset="0"/>
                <a:cs typeface="Arial" pitchFamily="34" charset="0"/>
              </a:rPr>
              <a:t>ega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>
                <a:latin typeface="Arial" pitchFamily="34" charset="0"/>
                <a:cs typeface="Arial" pitchFamily="34" charset="0"/>
              </a:rPr>
              <a:t>bo‘lgan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 natural </a:t>
            </a:r>
            <a:r>
              <a:rPr lang="en-US" sz="4000" dirty="0" err="1">
                <a:latin typeface="Arial" pitchFamily="34" charset="0"/>
                <a:cs typeface="Arial" pitchFamily="34" charset="0"/>
              </a:rPr>
              <a:t>sonni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>
                <a:latin typeface="Arial" pitchFamily="34" charset="0"/>
                <a:cs typeface="Arial" pitchFamily="34" charset="0"/>
              </a:rPr>
              <a:t>yozing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.</a:t>
            </a:r>
            <a:endParaRPr lang="en-US" sz="2400" b="1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61177" y="2825467"/>
            <a:ext cx="2233112" cy="68929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879" b="1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Yechish</a:t>
            </a:r>
            <a:r>
              <a:rPr lang="en-US" sz="3879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: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24136" y="3514758"/>
            <a:ext cx="9649072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00529" indent="-800529">
              <a:lnSpc>
                <a:spcPct val="150000"/>
              </a:lnSpc>
              <a:buAutoNum type="arabicParenR"/>
            </a:pP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2 ∙ 3 = 6,     2 ∙ 5 =10,     2 ∙ 2 ∙ 3 = 12</a:t>
            </a:r>
          </a:p>
          <a:p>
            <a:pPr marL="800529" indent="-800529">
              <a:lnSpc>
                <a:spcPct val="150000"/>
              </a:lnSpc>
              <a:buAutoNum type="arabicParenR"/>
            </a:pP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5 ∙ 7 ∙ 11 = 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385,   </a:t>
            </a:r>
            <a:r>
              <a:rPr lang="ru-RU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2 ∙ 3 ∙ 5 = 30</a:t>
            </a:r>
            <a:endParaRPr lang="ru-RU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296923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0"/>
          <p:cNvSpPr txBox="1">
            <a:spLocks noGrp="1"/>
          </p:cNvSpPr>
          <p:nvPr>
            <p:ph type="title"/>
          </p:nvPr>
        </p:nvSpPr>
        <p:spPr>
          <a:xfrm>
            <a:off x="3448472" y="197200"/>
            <a:ext cx="5800766" cy="7959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172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109- masala</a:t>
            </a:r>
            <a:endParaRPr lang="ru-RU" sz="5172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80120" y="1107160"/>
            <a:ext cx="12401637" cy="1350123"/>
          </a:xfrm>
          <a:prstGeom prst="rect">
            <a:avLst/>
          </a:prstGeom>
          <a:noFill/>
        </p:spPr>
        <p:txBody>
          <a:bodyPr wrap="square" lIns="131582" tIns="65791" rIns="131582" bIns="65791" rtlCol="0">
            <a:spAutoFit/>
          </a:bodyPr>
          <a:lstStyle/>
          <a:p>
            <a:r>
              <a:rPr lang="en-US" sz="4310" dirty="0">
                <a:latin typeface="Arial" pitchFamily="34" charset="0"/>
                <a:cs typeface="Arial" pitchFamily="34" charset="0"/>
              </a:rPr>
              <a:t>     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1) 23 ∙ 1;   2) 16 ∙ 1;   3) 4 ∙ 7;    4) 11 ∙ 13; 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 5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) 59 ∙ 1;  </a:t>
            </a:r>
            <a:endParaRPr lang="en-US" sz="36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6)  1 ∙ 216 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ko‘paytmalar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tub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sonmi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yoki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murakkab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sonmi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?</a:t>
            </a:r>
            <a:endParaRPr lang="en-US" sz="2000" b="1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26484" y="2592338"/>
            <a:ext cx="2516073" cy="42710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879" b="1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Yechish</a:t>
            </a:r>
            <a:r>
              <a:rPr lang="en-US" sz="3879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:</a:t>
            </a:r>
          </a:p>
          <a:p>
            <a:pPr marL="800529" indent="-800529">
              <a:buAutoNum type="arabicParenR"/>
            </a:pPr>
            <a:r>
              <a:rPr lang="en-US" sz="3879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23 ∙ 1 </a:t>
            </a:r>
          </a:p>
          <a:p>
            <a:pPr marL="800529" indent="-800529">
              <a:buAutoNum type="arabicParenR"/>
            </a:pPr>
            <a:r>
              <a:rPr lang="en-US" sz="3879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16 ∙ 1</a:t>
            </a:r>
          </a:p>
          <a:p>
            <a:pPr marL="800529" indent="-800529">
              <a:buAutoNum type="arabicParenR"/>
            </a:pPr>
            <a:r>
              <a:rPr lang="en-US" sz="3879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4 ∙ 7</a:t>
            </a:r>
          </a:p>
          <a:p>
            <a:pPr marL="800529" indent="-800529">
              <a:buAutoNum type="arabicParenR"/>
            </a:pPr>
            <a:r>
              <a:rPr lang="en-US" sz="3879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11 ∙ 13</a:t>
            </a:r>
          </a:p>
          <a:p>
            <a:pPr marL="800529" indent="-800529">
              <a:buAutoNum type="arabicParenR"/>
            </a:pPr>
            <a:r>
              <a:rPr lang="en-US" sz="3879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59 ∙ 1</a:t>
            </a:r>
          </a:p>
          <a:p>
            <a:pPr marL="800529" indent="-800529">
              <a:buAutoNum type="arabicParenR"/>
            </a:pPr>
            <a:r>
              <a:rPr lang="en-US" sz="3879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1 ∙ 216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3312655" y="3186203"/>
            <a:ext cx="2127505" cy="73898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202" b="1" dirty="0">
                <a:solidFill>
                  <a:srgbClr val="00A8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tub son</a:t>
            </a:r>
            <a:endParaRPr lang="ru-RU" sz="4202" b="1" dirty="0">
              <a:solidFill>
                <a:srgbClr val="00A85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297259" y="3713578"/>
            <a:ext cx="3836307" cy="73898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202" b="1" dirty="0" err="1">
                <a:solidFill>
                  <a:srgbClr val="00A8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murakkab</a:t>
            </a:r>
            <a:r>
              <a:rPr lang="en-US" sz="4202" b="1" dirty="0">
                <a:solidFill>
                  <a:srgbClr val="00A8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son</a:t>
            </a:r>
            <a:endParaRPr lang="ru-RU" sz="4202" b="1" dirty="0">
              <a:solidFill>
                <a:srgbClr val="00A85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3297259" y="4350565"/>
            <a:ext cx="3836307" cy="73898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202" b="1" dirty="0" err="1">
                <a:solidFill>
                  <a:srgbClr val="00A8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murakkab</a:t>
            </a:r>
            <a:r>
              <a:rPr lang="en-US" sz="4202" b="1" dirty="0">
                <a:solidFill>
                  <a:srgbClr val="00A8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son</a:t>
            </a:r>
            <a:endParaRPr lang="ru-RU" sz="4202" b="1" dirty="0">
              <a:solidFill>
                <a:srgbClr val="00A85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3312655" y="4957168"/>
            <a:ext cx="3836307" cy="73898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202" b="1" dirty="0" err="1">
                <a:solidFill>
                  <a:srgbClr val="00A8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murakkab</a:t>
            </a:r>
            <a:r>
              <a:rPr lang="en-US" sz="4202" b="1" dirty="0">
                <a:solidFill>
                  <a:srgbClr val="00A8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son</a:t>
            </a:r>
            <a:endParaRPr lang="ru-RU" sz="4202" b="1" dirty="0">
              <a:solidFill>
                <a:srgbClr val="00A85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3329574" y="5541408"/>
            <a:ext cx="2127505" cy="73898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202" b="1" dirty="0">
                <a:solidFill>
                  <a:srgbClr val="00A8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tub son</a:t>
            </a:r>
            <a:endParaRPr lang="ru-RU" sz="4202" b="1" dirty="0">
              <a:solidFill>
                <a:srgbClr val="00A85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3297259" y="6101825"/>
            <a:ext cx="3836307" cy="73898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202" b="1" dirty="0" err="1">
                <a:solidFill>
                  <a:srgbClr val="00A8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murakkab</a:t>
            </a:r>
            <a:r>
              <a:rPr lang="en-US" sz="4202" b="1" dirty="0">
                <a:solidFill>
                  <a:srgbClr val="00A8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son</a:t>
            </a:r>
            <a:endParaRPr lang="ru-RU" sz="4202" b="1" dirty="0">
              <a:solidFill>
                <a:srgbClr val="00A85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784079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7" grpId="0"/>
      <p:bldP spid="8" grpId="0"/>
      <p:bldP spid="9" grpId="0"/>
      <p:bldP spid="10" grpId="0"/>
      <p:bldP spid="1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0"/>
          <p:cNvSpPr txBox="1">
            <a:spLocks noGrp="1"/>
          </p:cNvSpPr>
          <p:nvPr>
            <p:ph type="title"/>
          </p:nvPr>
        </p:nvSpPr>
        <p:spPr>
          <a:xfrm>
            <a:off x="3290943" y="172010"/>
            <a:ext cx="5800766" cy="7959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172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110- masala</a:t>
            </a:r>
            <a:endParaRPr lang="ru-RU" sz="5172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87975" y="1060226"/>
            <a:ext cx="12401637" cy="1459384"/>
          </a:xfrm>
          <a:prstGeom prst="rect">
            <a:avLst/>
          </a:prstGeom>
          <a:noFill/>
        </p:spPr>
        <p:txBody>
          <a:bodyPr wrap="square" lIns="131582" tIns="65791" rIns="131582" bIns="65791" rtlCol="0">
            <a:spAutoFit/>
          </a:bodyPr>
          <a:lstStyle/>
          <a:p>
            <a:r>
              <a:rPr lang="en-US" sz="4310" dirty="0">
                <a:latin typeface="Arial" pitchFamily="34" charset="0"/>
                <a:cs typeface="Arial" pitchFamily="34" charset="0"/>
              </a:rPr>
              <a:t>   </a:t>
            </a:r>
            <a:r>
              <a:rPr lang="en-US" sz="4310" dirty="0" err="1">
                <a:latin typeface="Arial" pitchFamily="34" charset="0"/>
                <a:cs typeface="Arial" pitchFamily="34" charset="0"/>
              </a:rPr>
              <a:t>Tomonlari</a:t>
            </a:r>
            <a:r>
              <a:rPr lang="en-US" sz="4310" dirty="0">
                <a:latin typeface="Arial" pitchFamily="34" charset="0"/>
                <a:cs typeface="Arial" pitchFamily="34" charset="0"/>
              </a:rPr>
              <a:t> natural son, </a:t>
            </a:r>
            <a:r>
              <a:rPr lang="en-US" sz="4310" dirty="0" err="1">
                <a:latin typeface="Arial" pitchFamily="34" charset="0"/>
                <a:cs typeface="Arial" pitchFamily="34" charset="0"/>
              </a:rPr>
              <a:t>perimetri</a:t>
            </a:r>
            <a:r>
              <a:rPr lang="en-US" sz="431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310" dirty="0" err="1">
                <a:latin typeface="Arial" pitchFamily="34" charset="0"/>
                <a:cs typeface="Arial" pitchFamily="34" charset="0"/>
              </a:rPr>
              <a:t>esa</a:t>
            </a:r>
            <a:r>
              <a:rPr lang="en-US" sz="4310" dirty="0">
                <a:latin typeface="Arial" pitchFamily="34" charset="0"/>
                <a:cs typeface="Arial" pitchFamily="34" charset="0"/>
              </a:rPr>
              <a:t> tub son </a:t>
            </a:r>
            <a:r>
              <a:rPr lang="en-US" sz="4310" dirty="0" err="1">
                <a:latin typeface="Arial" pitchFamily="34" charset="0"/>
                <a:cs typeface="Arial" pitchFamily="34" charset="0"/>
              </a:rPr>
              <a:t>bo‘lgan</a:t>
            </a:r>
            <a:r>
              <a:rPr lang="en-US" sz="431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310" dirty="0" err="1">
                <a:latin typeface="Arial" pitchFamily="34" charset="0"/>
                <a:cs typeface="Arial" pitchFamily="34" charset="0"/>
              </a:rPr>
              <a:t>uchburchaklar</a:t>
            </a:r>
            <a:r>
              <a:rPr lang="en-US" sz="431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310" dirty="0" err="1">
                <a:latin typeface="Arial" pitchFamily="34" charset="0"/>
                <a:cs typeface="Arial" pitchFamily="34" charset="0"/>
              </a:rPr>
              <a:t>bormi</a:t>
            </a:r>
            <a:r>
              <a:rPr lang="en-US" sz="4310" dirty="0">
                <a:latin typeface="Arial" pitchFamily="34" charset="0"/>
                <a:cs typeface="Arial" pitchFamily="34" charset="0"/>
              </a:rPr>
              <a:t>? </a:t>
            </a:r>
            <a:r>
              <a:rPr lang="en-US" sz="4310" dirty="0" err="1">
                <a:latin typeface="Arial" pitchFamily="34" charset="0"/>
                <a:cs typeface="Arial" pitchFamily="34" charset="0"/>
              </a:rPr>
              <a:t>Misollar</a:t>
            </a:r>
            <a:r>
              <a:rPr lang="en-US" sz="431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310" dirty="0" err="1">
                <a:latin typeface="Arial" pitchFamily="34" charset="0"/>
                <a:cs typeface="Arial" pitchFamily="34" charset="0"/>
              </a:rPr>
              <a:t>keltiring</a:t>
            </a:r>
            <a:r>
              <a:rPr lang="en-US" sz="4310" dirty="0">
                <a:latin typeface="Arial" pitchFamily="34" charset="0"/>
                <a:cs typeface="Arial" pitchFamily="34" charset="0"/>
              </a:rPr>
              <a:t>.</a:t>
            </a:r>
            <a:endParaRPr lang="en-US" sz="2586" b="1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Равнобедренный треугольник 3"/>
          <p:cNvSpPr/>
          <p:nvPr/>
        </p:nvSpPr>
        <p:spPr>
          <a:xfrm>
            <a:off x="9193987" y="2436623"/>
            <a:ext cx="3181129" cy="1759724"/>
          </a:xfrm>
          <a:prstGeom prst="triangle">
            <a:avLst>
              <a:gd name="adj" fmla="val 26771"/>
            </a:avLst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8526" tIns="49263" rIns="98526" bIns="49263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ru-RU" sz="4202"/>
          </a:p>
        </p:txBody>
      </p:sp>
      <p:sp>
        <p:nvSpPr>
          <p:cNvPr id="5" name="Прямоугольник 4"/>
          <p:cNvSpPr/>
          <p:nvPr/>
        </p:nvSpPr>
        <p:spPr>
          <a:xfrm>
            <a:off x="387975" y="2900271"/>
            <a:ext cx="6715556" cy="340862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310" b="1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Yechish</a:t>
            </a:r>
            <a:r>
              <a:rPr lang="en-US" sz="4310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: P = a + b + c</a:t>
            </a:r>
          </a:p>
          <a:p>
            <a:r>
              <a:rPr lang="en-US" sz="4310" dirty="0" err="1" smtClean="0">
                <a:latin typeface="Arial" pitchFamily="34" charset="0"/>
                <a:cs typeface="Arial" pitchFamily="34" charset="0"/>
              </a:rPr>
              <a:t>Masalan</a:t>
            </a:r>
            <a:r>
              <a:rPr lang="en-US" sz="4310" dirty="0" smtClean="0">
                <a:latin typeface="Arial" pitchFamily="34" charset="0"/>
                <a:cs typeface="Arial" pitchFamily="34" charset="0"/>
              </a:rPr>
              <a:t>:  </a:t>
            </a:r>
            <a:r>
              <a:rPr lang="en-US" sz="4310" dirty="0">
                <a:latin typeface="Arial" pitchFamily="34" charset="0"/>
                <a:cs typeface="Arial" pitchFamily="34" charset="0"/>
              </a:rPr>
              <a:t>1) P = 3 </a:t>
            </a:r>
          </a:p>
          <a:p>
            <a:r>
              <a:rPr lang="en-US" sz="4310" dirty="0">
                <a:latin typeface="Arial" pitchFamily="34" charset="0"/>
                <a:cs typeface="Arial" pitchFamily="34" charset="0"/>
              </a:rPr>
              <a:t>3 = 1 + 1 + 1 </a:t>
            </a:r>
          </a:p>
          <a:p>
            <a:r>
              <a:rPr lang="en-US" sz="4310" dirty="0">
                <a:latin typeface="Arial" pitchFamily="34" charset="0"/>
                <a:cs typeface="Arial" pitchFamily="34" charset="0"/>
              </a:rPr>
              <a:t>P = 5 ,    5 =  1 + 2 + 2</a:t>
            </a:r>
          </a:p>
          <a:p>
            <a:r>
              <a:rPr lang="en-US" sz="4310" dirty="0">
                <a:latin typeface="Arial" pitchFamily="34" charset="0"/>
                <a:cs typeface="Arial" pitchFamily="34" charset="0"/>
              </a:rPr>
              <a:t>P = 29,   29 = 6 + 11 + 12 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961221" y="2780421"/>
            <a:ext cx="543120" cy="7555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310" dirty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endParaRPr lang="ru-RU" sz="431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0241432" y="4080592"/>
            <a:ext cx="543120" cy="7555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310" dirty="0"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endParaRPr lang="ru-RU" sz="431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1144488" y="2611902"/>
            <a:ext cx="543120" cy="7555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310" dirty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endParaRPr lang="ru-RU" sz="431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3631170" y="4196347"/>
            <a:ext cx="5120312" cy="75559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310" dirty="0">
                <a:latin typeface="Arial" pitchFamily="34" charset="0"/>
                <a:cs typeface="Arial" pitchFamily="34" charset="0"/>
              </a:rPr>
              <a:t>, a = 1,  b = 1,  c = 1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6080268" y="4843338"/>
            <a:ext cx="5120312" cy="75559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310" dirty="0">
                <a:latin typeface="Arial" pitchFamily="34" charset="0"/>
                <a:cs typeface="Arial" pitchFamily="34" charset="0"/>
              </a:rPr>
              <a:t>, a = 1,  b = 2,  c = 2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915104" y="6231780"/>
            <a:ext cx="5387052" cy="75559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310" dirty="0">
                <a:latin typeface="Arial" pitchFamily="34" charset="0"/>
                <a:cs typeface="Arial" pitchFamily="34" charset="0"/>
              </a:rPr>
              <a:t>a = 6,  b = 11,  c = 12</a:t>
            </a:r>
          </a:p>
        </p:txBody>
      </p:sp>
    </p:spTree>
    <p:extLst>
      <p:ext uri="{BB962C8B-B14F-4D97-AF65-F5344CB8AC3E}">
        <p14:creationId xmlns:p14="http://schemas.microsoft.com/office/powerpoint/2010/main" val="37923413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0"/>
          <p:cNvSpPr txBox="1">
            <a:spLocks noGrp="1"/>
          </p:cNvSpPr>
          <p:nvPr>
            <p:ph type="title"/>
          </p:nvPr>
        </p:nvSpPr>
        <p:spPr>
          <a:xfrm>
            <a:off x="3275106" y="207106"/>
            <a:ext cx="5800766" cy="7959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172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111- masala</a:t>
            </a:r>
            <a:endParaRPr lang="ru-RU" sz="5172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99963" y="1107849"/>
            <a:ext cx="12401637" cy="1459384"/>
          </a:xfrm>
          <a:prstGeom prst="rect">
            <a:avLst/>
          </a:prstGeom>
          <a:noFill/>
        </p:spPr>
        <p:txBody>
          <a:bodyPr wrap="square" lIns="131582" tIns="65791" rIns="131582" bIns="65791" rtlCol="0">
            <a:spAutoFit/>
          </a:bodyPr>
          <a:lstStyle/>
          <a:p>
            <a:r>
              <a:rPr lang="en-US" sz="4310" dirty="0">
                <a:latin typeface="Arial" pitchFamily="34" charset="0"/>
                <a:cs typeface="Arial" pitchFamily="34" charset="0"/>
              </a:rPr>
              <a:t>   Tub </a:t>
            </a:r>
            <a:r>
              <a:rPr lang="en-US" sz="4310" dirty="0" err="1">
                <a:latin typeface="Arial" pitchFamily="34" charset="0"/>
                <a:cs typeface="Arial" pitchFamily="34" charset="0"/>
              </a:rPr>
              <a:t>ko‘paytuvchilarga</a:t>
            </a:r>
            <a:r>
              <a:rPr lang="en-US" sz="431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310" dirty="0" err="1">
                <a:latin typeface="Arial" pitchFamily="34" charset="0"/>
                <a:cs typeface="Arial" pitchFamily="34" charset="0"/>
              </a:rPr>
              <a:t>ajrating</a:t>
            </a:r>
            <a:r>
              <a:rPr lang="en-US" sz="4310" dirty="0">
                <a:latin typeface="Arial" pitchFamily="34" charset="0"/>
                <a:cs typeface="Arial" pitchFamily="34" charset="0"/>
              </a:rPr>
              <a:t>: </a:t>
            </a:r>
            <a:r>
              <a:rPr lang="en-US" sz="4310" dirty="0" smtClean="0">
                <a:latin typeface="Arial" pitchFamily="34" charset="0"/>
                <a:cs typeface="Arial" pitchFamily="34" charset="0"/>
              </a:rPr>
              <a:t>2 </a:t>
            </a:r>
            <a:r>
              <a:rPr lang="en-US" sz="4310" dirty="0">
                <a:latin typeface="Arial" pitchFamily="34" charset="0"/>
                <a:cs typeface="Arial" pitchFamily="34" charset="0"/>
              </a:rPr>
              <a:t>240,  2 </a:t>
            </a:r>
            <a:r>
              <a:rPr lang="en-US" sz="4310" dirty="0" smtClean="0">
                <a:latin typeface="Arial" pitchFamily="34" charset="0"/>
                <a:cs typeface="Arial" pitchFamily="34" charset="0"/>
              </a:rPr>
              <a:t>178, </a:t>
            </a:r>
          </a:p>
          <a:p>
            <a:r>
              <a:rPr lang="en-US" sz="4310" dirty="0" smtClean="0">
                <a:latin typeface="Arial" pitchFamily="34" charset="0"/>
                <a:cs typeface="Arial" pitchFamily="34" charset="0"/>
              </a:rPr>
              <a:t>7 272,  8 049.   </a:t>
            </a:r>
            <a:endParaRPr lang="en-US" sz="2586" b="1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4" name="Прямая соединительная линия 3"/>
          <p:cNvCxnSpPr/>
          <p:nvPr/>
        </p:nvCxnSpPr>
        <p:spPr>
          <a:xfrm>
            <a:off x="5947167" y="2245408"/>
            <a:ext cx="57895" cy="4833286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4430493" y="2160290"/>
            <a:ext cx="1466363" cy="779519"/>
          </a:xfrm>
          <a:prstGeom prst="rect">
            <a:avLst/>
          </a:prstGeom>
          <a:noFill/>
        </p:spPr>
        <p:txBody>
          <a:bodyPr wrap="square" lIns="131582" tIns="65791" rIns="131582" bIns="65791" rtlCol="0">
            <a:spAutoFit/>
          </a:bodyPr>
          <a:lstStyle/>
          <a:p>
            <a:r>
              <a:rPr lang="en-US" sz="4202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2240</a:t>
            </a:r>
            <a:endParaRPr lang="ru-RU" sz="4202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481811" y="2768001"/>
            <a:ext cx="1500956" cy="779519"/>
          </a:xfrm>
          <a:prstGeom prst="rect">
            <a:avLst/>
          </a:prstGeom>
          <a:noFill/>
        </p:spPr>
        <p:txBody>
          <a:bodyPr wrap="square" lIns="131582" tIns="65791" rIns="131582" bIns="65791" rtlCol="0">
            <a:spAutoFit/>
          </a:bodyPr>
          <a:lstStyle/>
          <a:p>
            <a:r>
              <a:rPr lang="en-US" sz="4202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1120</a:t>
            </a:r>
            <a:endParaRPr lang="ru-RU" sz="4202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692283" y="3379212"/>
            <a:ext cx="1670288" cy="779519"/>
          </a:xfrm>
          <a:prstGeom prst="rect">
            <a:avLst/>
          </a:prstGeom>
          <a:noFill/>
        </p:spPr>
        <p:txBody>
          <a:bodyPr wrap="square" lIns="131582" tIns="65791" rIns="131582" bIns="65791" rtlCol="0">
            <a:spAutoFit/>
          </a:bodyPr>
          <a:lstStyle/>
          <a:p>
            <a:r>
              <a:rPr lang="en-US" sz="4202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560</a:t>
            </a:r>
            <a:endParaRPr lang="ru-RU" sz="4202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048144" y="2185317"/>
            <a:ext cx="700093" cy="779519"/>
          </a:xfrm>
          <a:prstGeom prst="rect">
            <a:avLst/>
          </a:prstGeom>
          <a:noFill/>
        </p:spPr>
        <p:txBody>
          <a:bodyPr wrap="square" lIns="131582" tIns="65791" rIns="131582" bIns="65791" rtlCol="0">
            <a:spAutoFit/>
          </a:bodyPr>
          <a:lstStyle/>
          <a:p>
            <a:r>
              <a:rPr lang="en-US" sz="4202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2</a:t>
            </a:r>
            <a:endParaRPr lang="ru-RU" sz="4202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046068" y="2784230"/>
            <a:ext cx="700093" cy="779519"/>
          </a:xfrm>
          <a:prstGeom prst="rect">
            <a:avLst/>
          </a:prstGeom>
          <a:noFill/>
        </p:spPr>
        <p:txBody>
          <a:bodyPr wrap="square" lIns="131582" tIns="65791" rIns="131582" bIns="65791" rtlCol="0">
            <a:spAutoFit/>
          </a:bodyPr>
          <a:lstStyle/>
          <a:p>
            <a:r>
              <a:rPr lang="en-US" sz="4202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2</a:t>
            </a:r>
            <a:endParaRPr lang="ru-RU" sz="4202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046068" y="3384426"/>
            <a:ext cx="700093" cy="779519"/>
          </a:xfrm>
          <a:prstGeom prst="rect">
            <a:avLst/>
          </a:prstGeom>
          <a:noFill/>
        </p:spPr>
        <p:txBody>
          <a:bodyPr wrap="square" lIns="131582" tIns="65791" rIns="131582" bIns="65791" rtlCol="0">
            <a:spAutoFit/>
          </a:bodyPr>
          <a:lstStyle/>
          <a:p>
            <a:r>
              <a:rPr lang="en-US" sz="4202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2</a:t>
            </a:r>
            <a:endParaRPr lang="ru-RU" sz="4202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692057" y="3888482"/>
            <a:ext cx="1230943" cy="779519"/>
          </a:xfrm>
          <a:prstGeom prst="rect">
            <a:avLst/>
          </a:prstGeom>
          <a:noFill/>
        </p:spPr>
        <p:txBody>
          <a:bodyPr wrap="square" lIns="131582" tIns="65791" rIns="131582" bIns="65791" rtlCol="0">
            <a:spAutoFit/>
          </a:bodyPr>
          <a:lstStyle/>
          <a:p>
            <a:r>
              <a:rPr lang="en-US" sz="4202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280</a:t>
            </a:r>
            <a:endParaRPr lang="ru-RU" sz="4202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096632" y="3888482"/>
            <a:ext cx="700093" cy="779519"/>
          </a:xfrm>
          <a:prstGeom prst="rect">
            <a:avLst/>
          </a:prstGeom>
          <a:noFill/>
        </p:spPr>
        <p:txBody>
          <a:bodyPr wrap="square" lIns="131582" tIns="65791" rIns="131582" bIns="65791" rtlCol="0">
            <a:spAutoFit/>
          </a:bodyPr>
          <a:lstStyle/>
          <a:p>
            <a:r>
              <a:rPr lang="en-US" sz="4202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2</a:t>
            </a:r>
            <a:endParaRPr lang="ru-RU" sz="4202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692056" y="4464546"/>
            <a:ext cx="1248897" cy="779519"/>
          </a:xfrm>
          <a:prstGeom prst="rect">
            <a:avLst/>
          </a:prstGeom>
          <a:noFill/>
        </p:spPr>
        <p:txBody>
          <a:bodyPr wrap="square" lIns="131582" tIns="65791" rIns="131582" bIns="65791" rtlCol="0">
            <a:spAutoFit/>
          </a:bodyPr>
          <a:lstStyle/>
          <a:p>
            <a:r>
              <a:rPr lang="en-US" sz="4202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140</a:t>
            </a:r>
            <a:endParaRPr lang="ru-RU" sz="4202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5007052" y="5001026"/>
            <a:ext cx="1194060" cy="779519"/>
          </a:xfrm>
          <a:prstGeom prst="rect">
            <a:avLst/>
          </a:prstGeom>
          <a:noFill/>
        </p:spPr>
        <p:txBody>
          <a:bodyPr wrap="square" lIns="131582" tIns="65791" rIns="131582" bIns="65791" rtlCol="0">
            <a:spAutoFit/>
          </a:bodyPr>
          <a:lstStyle/>
          <a:p>
            <a:r>
              <a:rPr lang="en-US" sz="4202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70</a:t>
            </a:r>
            <a:endParaRPr lang="ru-RU" sz="4202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5042730" y="5537280"/>
            <a:ext cx="916154" cy="779519"/>
          </a:xfrm>
          <a:prstGeom prst="rect">
            <a:avLst/>
          </a:prstGeom>
          <a:noFill/>
        </p:spPr>
        <p:txBody>
          <a:bodyPr wrap="square" lIns="131582" tIns="65791" rIns="131582" bIns="65791" rtlCol="0">
            <a:spAutoFit/>
          </a:bodyPr>
          <a:lstStyle/>
          <a:p>
            <a:r>
              <a:rPr lang="en-US" sz="4202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35</a:t>
            </a:r>
            <a:endParaRPr lang="ru-RU" sz="4202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6106850" y="4435402"/>
            <a:ext cx="700093" cy="779519"/>
          </a:xfrm>
          <a:prstGeom prst="rect">
            <a:avLst/>
          </a:prstGeom>
          <a:noFill/>
        </p:spPr>
        <p:txBody>
          <a:bodyPr wrap="square" lIns="131582" tIns="65791" rIns="131582" bIns="65791" rtlCol="0">
            <a:spAutoFit/>
          </a:bodyPr>
          <a:lstStyle/>
          <a:p>
            <a:r>
              <a:rPr lang="en-US" sz="4202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2</a:t>
            </a:r>
            <a:endParaRPr lang="ru-RU" sz="4202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6093922" y="4967206"/>
            <a:ext cx="700093" cy="779519"/>
          </a:xfrm>
          <a:prstGeom prst="rect">
            <a:avLst/>
          </a:prstGeom>
          <a:noFill/>
        </p:spPr>
        <p:txBody>
          <a:bodyPr wrap="square" lIns="131582" tIns="65791" rIns="131582" bIns="65791" rtlCol="0">
            <a:spAutoFit/>
          </a:bodyPr>
          <a:lstStyle/>
          <a:p>
            <a:r>
              <a:rPr lang="en-US" sz="4202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2</a:t>
            </a:r>
            <a:endParaRPr lang="ru-RU" sz="4202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6132718" y="5501234"/>
            <a:ext cx="766780" cy="779519"/>
          </a:xfrm>
          <a:prstGeom prst="rect">
            <a:avLst/>
          </a:prstGeom>
          <a:noFill/>
        </p:spPr>
        <p:txBody>
          <a:bodyPr wrap="square" lIns="131582" tIns="65791" rIns="131582" bIns="65791" rtlCol="0">
            <a:spAutoFit/>
          </a:bodyPr>
          <a:lstStyle/>
          <a:p>
            <a:r>
              <a:rPr lang="en-US" sz="4202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5</a:t>
            </a:r>
            <a:endParaRPr lang="ru-RU" sz="4202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5307528" y="6022950"/>
            <a:ext cx="916154" cy="779519"/>
          </a:xfrm>
          <a:prstGeom prst="rect">
            <a:avLst/>
          </a:prstGeom>
          <a:noFill/>
        </p:spPr>
        <p:txBody>
          <a:bodyPr wrap="square" lIns="131582" tIns="65791" rIns="131582" bIns="65791" rtlCol="0">
            <a:spAutoFit/>
          </a:bodyPr>
          <a:lstStyle/>
          <a:p>
            <a:r>
              <a:rPr lang="en-US" sz="4202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7</a:t>
            </a:r>
            <a:endParaRPr lang="ru-RU" sz="4202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6132718" y="6055165"/>
            <a:ext cx="916154" cy="779519"/>
          </a:xfrm>
          <a:prstGeom prst="rect">
            <a:avLst/>
          </a:prstGeom>
          <a:noFill/>
        </p:spPr>
        <p:txBody>
          <a:bodyPr wrap="square" lIns="131582" tIns="65791" rIns="131582" bIns="65791" rtlCol="0">
            <a:spAutoFit/>
          </a:bodyPr>
          <a:lstStyle/>
          <a:p>
            <a:r>
              <a:rPr lang="en-US" sz="4202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7</a:t>
            </a:r>
            <a:endParaRPr lang="ru-RU" sz="4202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5316504" y="6446208"/>
            <a:ext cx="916154" cy="686865"/>
          </a:xfrm>
          <a:prstGeom prst="rect">
            <a:avLst/>
          </a:prstGeom>
          <a:noFill/>
        </p:spPr>
        <p:txBody>
          <a:bodyPr wrap="square" lIns="131582" tIns="65791" rIns="131582" bIns="65791" rtlCol="0">
            <a:spAutoFit/>
          </a:bodyPr>
          <a:lstStyle/>
          <a:p>
            <a:r>
              <a:rPr lang="en-US" sz="36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1</a:t>
            </a:r>
            <a:endParaRPr lang="ru-RU" sz="36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7489244" y="3149100"/>
            <a:ext cx="4267369" cy="7555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310" dirty="0">
                <a:latin typeface="Arial" panose="020B0604020202020204" pitchFamily="34" charset="0"/>
                <a:cs typeface="Arial" panose="020B0604020202020204" pitchFamily="34" charset="0"/>
              </a:rPr>
              <a:t>2240 = 2⁶ ∙ 5 ∙ 7</a:t>
            </a:r>
            <a:endParaRPr lang="ru-RU" sz="431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573199" y="2421229"/>
            <a:ext cx="2233112" cy="68929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879" b="1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Yechish</a:t>
            </a:r>
            <a:r>
              <a:rPr lang="en-US" sz="3879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9649563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21" grpId="0"/>
      <p:bldP spid="23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2530</TotalTime>
  <Words>653</Words>
  <Application>Microsoft Office PowerPoint</Application>
  <PresentationFormat>Произвольный</PresentationFormat>
  <Paragraphs>157</Paragraphs>
  <Slides>13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7" baseType="lpstr">
      <vt:lpstr>Arial</vt:lpstr>
      <vt:lpstr>Calibri</vt:lpstr>
      <vt:lpstr>Script MT Bold</vt:lpstr>
      <vt:lpstr>Office Theme</vt:lpstr>
      <vt:lpstr>MATEMATIKA</vt:lpstr>
      <vt:lpstr>TUB KO‘PAYTUVCHILARGA AJRATISH </vt:lpstr>
      <vt:lpstr>106- masala</vt:lpstr>
      <vt:lpstr>107- masala</vt:lpstr>
      <vt:lpstr>107- masala</vt:lpstr>
      <vt:lpstr>108- masala</vt:lpstr>
      <vt:lpstr>109- masala</vt:lpstr>
      <vt:lpstr>110- masala</vt:lpstr>
      <vt:lpstr>111- masala</vt:lpstr>
      <vt:lpstr>111- masala</vt:lpstr>
      <vt:lpstr>113- masala</vt:lpstr>
      <vt:lpstr>YECHISH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Презентация.cdr</dc:title>
  <dc:creator>Anvarullo</dc:creator>
  <cp:lastModifiedBy>Пользователь</cp:lastModifiedBy>
  <cp:revision>189</cp:revision>
  <dcterms:created xsi:type="dcterms:W3CDTF">2020-04-09T07:32:19Z</dcterms:created>
  <dcterms:modified xsi:type="dcterms:W3CDTF">2020-09-16T10:38:09Z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2020-04-09T00:00:00Z</vt:filetime>
  </property>
  <property fmtid="{D5CDD505-2E9C-101B-9397-08002B2CF9AE}" pid="3" name="Creator">
    <vt:lpwstr>CorelDRAW 2019</vt:lpwstr>
  </property>
  <property fmtid="{D5CDD505-2E9C-101B-9397-08002B2CF9AE}" pid="4" name="LastSaved">
    <vt:filetime>2020-04-09T00:00:00Z</vt:filetime>
  </property>
</Properties>
</file>