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84" r:id="rId2"/>
    <p:sldId id="301" r:id="rId3"/>
    <p:sldId id="324" r:id="rId4"/>
    <p:sldId id="323" r:id="rId5"/>
    <p:sldId id="332" r:id="rId6"/>
    <p:sldId id="306" r:id="rId7"/>
    <p:sldId id="327" r:id="rId8"/>
    <p:sldId id="328" r:id="rId9"/>
    <p:sldId id="329" r:id="rId10"/>
    <p:sldId id="333" r:id="rId11"/>
    <p:sldId id="334" r:id="rId12"/>
    <p:sldId id="330" r:id="rId13"/>
    <p:sldId id="317" r:id="rId14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3" autoAdjust="0"/>
    <p:restoredTop sz="94660"/>
  </p:normalViewPr>
  <p:slideViewPr>
    <p:cSldViewPr>
      <p:cViewPr varScale="1">
        <p:scale>
          <a:sx n="62" d="100"/>
          <a:sy n="62" d="100"/>
        </p:scale>
        <p:origin x="744" y="56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479830" y="2213969"/>
            <a:ext cx="11339753" cy="3802930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>
              <a:spcBef>
                <a:spcPts val="245"/>
              </a:spcBef>
            </a:pPr>
            <a:r>
              <a:rPr sz="5172" b="1" dirty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lang="en-US" sz="5172" b="1" dirty="0">
                <a:solidFill>
                  <a:schemeClr val="tx2"/>
                </a:solidFill>
                <a:latin typeface="Arial"/>
                <a:cs typeface="Arial"/>
              </a:rPr>
              <a:t>AVZU</a:t>
            </a:r>
            <a:r>
              <a:rPr sz="5172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5172" b="1" dirty="0">
                <a:solidFill>
                  <a:schemeClr val="tx2"/>
                </a:solidFill>
                <a:latin typeface="Arial"/>
                <a:cs typeface="Arial"/>
              </a:rPr>
              <a:t> MASALALAR </a:t>
            </a:r>
          </a:p>
          <a:p>
            <a:pPr marL="40888">
              <a:spcBef>
                <a:spcPts val="245"/>
              </a:spcBef>
            </a:pPr>
            <a:r>
              <a:rPr lang="en-US" sz="5172" b="1" dirty="0">
                <a:solidFill>
                  <a:schemeClr val="tx2"/>
                </a:solidFill>
                <a:latin typeface="Arial"/>
                <a:cs typeface="Arial"/>
              </a:rPr>
              <a:t>YECHISH</a:t>
            </a:r>
          </a:p>
          <a:p>
            <a:pPr marL="40888">
              <a:spcBef>
                <a:spcPts val="245"/>
              </a:spcBef>
            </a:pPr>
            <a:endParaRPr lang="ru-RU" sz="5172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888"/>
            <a:endParaRPr lang="en-US" sz="8659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1408" y="2336890"/>
            <a:ext cx="764148" cy="169560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876938"/>
            <a:chOff x="439458" y="322808"/>
            <a:chExt cx="498577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20"/>
              <a:ext cx="838783" cy="29856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6-</a:t>
              </a:r>
              <a:r>
                <a:rPr lang="ru-RU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4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9843340" y="2175777"/>
            <a:ext cx="2580526" cy="23781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12" name="object 5"/>
          <p:cNvSpPr/>
          <p:nvPr/>
        </p:nvSpPr>
        <p:spPr>
          <a:xfrm>
            <a:off x="451407" y="4759401"/>
            <a:ext cx="764148" cy="168476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297259" y="31378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111- 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5977" y="1063077"/>
            <a:ext cx="12401637" cy="1459384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   Tub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ko‘paytuvchilarga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ajrating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: 2 240,  2 178, </a:t>
            </a:r>
          </a:p>
          <a:p>
            <a:r>
              <a:rPr lang="en-US" sz="4310" dirty="0">
                <a:latin typeface="Arial" pitchFamily="34" charset="0"/>
                <a:cs typeface="Arial" pitchFamily="34" charset="0"/>
              </a:rPr>
              <a:t>7 272,  8 049.   </a:t>
            </a:r>
            <a:endParaRPr lang="en-US" sz="2586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658757" y="2521740"/>
            <a:ext cx="12989" cy="36391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142082" y="2436622"/>
            <a:ext cx="146636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2178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93400" y="3044333"/>
            <a:ext cx="150095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1089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80849" y="3655544"/>
            <a:ext cx="121402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363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59733" y="2461649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7657" y="3060562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7657" y="3707146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65227" y="4275746"/>
            <a:ext cx="123094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02854" y="4304605"/>
            <a:ext cx="104459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70970" y="4942183"/>
            <a:ext cx="124889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50083" y="5507160"/>
            <a:ext cx="690669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05909" y="4916444"/>
            <a:ext cx="1138808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4063" y="6307802"/>
            <a:ext cx="5386392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2178 = 2 ∙ 3² ∙ 11²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73199" y="2421229"/>
            <a:ext cx="2233112" cy="68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79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879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8712991" y="2211386"/>
            <a:ext cx="31934" cy="394948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196316" y="2110873"/>
            <a:ext cx="146636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7272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47634" y="2733979"/>
            <a:ext cx="150095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3636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96648" y="3330537"/>
            <a:ext cx="1670288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1818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813968" y="2151295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811891" y="2750208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811891" y="3335211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50252" y="3919206"/>
            <a:ext cx="123094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909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862455" y="3941595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73155" y="4462463"/>
            <a:ext cx="124889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303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01542" y="5027109"/>
            <a:ext cx="1194060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178036" y="5503258"/>
            <a:ext cx="61756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886962" y="4452536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662679" y="4993481"/>
            <a:ext cx="1460194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772570" y="6294016"/>
            <a:ext cx="5944709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7272 = 2³ ∙ 3² ∙ 101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4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24819" y="159358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113- 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143" y="1177199"/>
            <a:ext cx="12401637" cy="252070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879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burchakli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parallelepipedning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hajmi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1 001 cmᶟ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bo‘lib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qirralari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tub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sonlarda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ifodalanadi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. Shu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parallelepipedning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: 1)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barcha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qirralari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uzunliklarini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;  </a:t>
            </a:r>
            <a:endParaRPr lang="ru-RU" sz="3879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879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sirti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yuzini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toping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155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уб 3"/>
          <p:cNvSpPr/>
          <p:nvPr/>
        </p:nvSpPr>
        <p:spPr>
          <a:xfrm>
            <a:off x="8573279" y="3367684"/>
            <a:ext cx="2190852" cy="2638010"/>
          </a:xfrm>
          <a:prstGeom prst="cube">
            <a:avLst>
              <a:gd name="adj" fmla="val 25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8526" tIns="49263" rIns="98526" bIns="492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4202"/>
          </a:p>
        </p:txBody>
      </p:sp>
      <p:sp>
        <p:nvSpPr>
          <p:cNvPr id="5" name="TextBox 4"/>
          <p:cNvSpPr txBox="1"/>
          <p:nvPr/>
        </p:nvSpPr>
        <p:spPr>
          <a:xfrm>
            <a:off x="9125585" y="5838535"/>
            <a:ext cx="543120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92571" y="5457162"/>
            <a:ext cx="543120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68705" y="4474001"/>
            <a:ext cx="543120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7143" y="3697899"/>
            <a:ext cx="2342308" cy="68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79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3879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2316" y="4387190"/>
            <a:ext cx="5616624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V = 1 001 cmᶟ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V =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a∙b∙c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a, b, c – tub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Script MT Bold" panose="03040602040607080904" pitchFamily="66" charset="0"/>
                <a:cs typeface="Arial" pitchFamily="34" charset="0"/>
              </a:rPr>
              <a:t>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=?  S = 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4790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24819" y="159358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уб 3"/>
          <p:cNvSpPr/>
          <p:nvPr/>
        </p:nvSpPr>
        <p:spPr>
          <a:xfrm>
            <a:off x="9065096" y="1296194"/>
            <a:ext cx="2190852" cy="2638010"/>
          </a:xfrm>
          <a:prstGeom prst="cube">
            <a:avLst>
              <a:gd name="adj" fmla="val 25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8526" tIns="49263" rIns="98526" bIns="492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4202"/>
          </a:p>
        </p:txBody>
      </p:sp>
      <p:sp>
        <p:nvSpPr>
          <p:cNvPr id="5" name="TextBox 4"/>
          <p:cNvSpPr txBox="1"/>
          <p:nvPr/>
        </p:nvSpPr>
        <p:spPr>
          <a:xfrm>
            <a:off x="9633874" y="3739513"/>
            <a:ext cx="543120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67916" y="3394637"/>
            <a:ext cx="543120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60522" y="2402511"/>
            <a:ext cx="543120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322677" y="1453320"/>
            <a:ext cx="12135" cy="23211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12387" y="1368202"/>
            <a:ext cx="1459979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1001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83947" y="1945187"/>
            <a:ext cx="1200158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54510" y="2587301"/>
            <a:ext cx="1121781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23654" y="1393229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13624" y="1992142"/>
            <a:ext cx="1022880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13624" y="2606993"/>
            <a:ext cx="1007485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38495" y="3116531"/>
            <a:ext cx="916154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01529" y="1379091"/>
            <a:ext cx="47645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1001 = 7 ∙ 11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= 7cm  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 = 11cm 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 = 13 cm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2128" y="4325461"/>
            <a:ext cx="1170432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Script MT Bold" panose="03040602040607080904" pitchFamily="66" charset="0"/>
                <a:cs typeface="Arial" pitchFamily="34" charset="0"/>
              </a:rPr>
              <a:t>l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4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∙(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a+b+c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4∙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(4+11+13)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4 ∙ 28 = 112 (cm)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 = 2∙(ab +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bc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+ac) = 2∙(7 ∙ 11 + 11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13 + 7 ∙ 13)=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2 ∙ 311 = 622 (cm²) </a:t>
            </a:r>
          </a:p>
          <a:p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112 cm,   622 cm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30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03068" y="288082"/>
            <a:ext cx="12375116" cy="596958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1054492" y="1796072"/>
            <a:ext cx="11093590" cy="1477328"/>
          </a:xfrm>
        </p:spPr>
        <p:txBody>
          <a:bodyPr/>
          <a:lstStyle/>
          <a:p>
            <a:pPr algn="l"/>
            <a:r>
              <a:rPr lang="en-US" sz="4800" b="1" dirty="0">
                <a:solidFill>
                  <a:schemeClr val="tx1"/>
                </a:solidFill>
              </a:rPr>
              <a:t>     </a:t>
            </a:r>
            <a:r>
              <a:rPr lang="en-US" sz="4800" b="1" dirty="0" err="1">
                <a:solidFill>
                  <a:schemeClr val="tx1"/>
                </a:solidFill>
              </a:rPr>
              <a:t>Darslikdagi</a:t>
            </a:r>
            <a:r>
              <a:rPr lang="en-US" sz="4800" b="1" dirty="0">
                <a:solidFill>
                  <a:schemeClr val="tx1"/>
                </a:solidFill>
              </a:rPr>
              <a:t>  118-, 119-, </a:t>
            </a:r>
            <a:r>
              <a:rPr lang="ru-RU" sz="4800" b="1" dirty="0">
                <a:solidFill>
                  <a:schemeClr val="tx1"/>
                </a:solidFill>
              </a:rPr>
              <a:t>1</a:t>
            </a:r>
            <a:r>
              <a:rPr lang="en-US" sz="4800" b="1" dirty="0">
                <a:solidFill>
                  <a:schemeClr val="tx1"/>
                </a:solidFill>
              </a:rPr>
              <a:t>20- </a:t>
            </a:r>
            <a:r>
              <a:rPr lang="en-US" sz="4800" b="1" dirty="0" err="1">
                <a:solidFill>
                  <a:schemeClr val="tx1"/>
                </a:solidFill>
              </a:rPr>
              <a:t>masalalarni</a:t>
            </a:r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>
                <a:solidFill>
                  <a:schemeClr val="tx1"/>
                </a:solidFill>
              </a:rPr>
              <a:t>yechish</a:t>
            </a:r>
            <a:r>
              <a:rPr lang="en-US" sz="4800" b="1" dirty="0">
                <a:solidFill>
                  <a:schemeClr val="tx1"/>
                </a:solidFill>
              </a:rPr>
              <a:t>. (21- bet)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f20090918141730-stud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8552" y="3600450"/>
            <a:ext cx="2824278" cy="2988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730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271307" y="144066"/>
            <a:ext cx="12530293" cy="729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74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TUB KO‘PAYTUVCHILARGA AJRATISH</a:t>
            </a:r>
            <a:r>
              <a:rPr lang="ru-RU" sz="474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11816" t="21973" r="5151" b="33829"/>
          <a:stretch/>
        </p:blipFill>
        <p:spPr>
          <a:xfrm>
            <a:off x="271307" y="1195206"/>
            <a:ext cx="12326309" cy="4189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19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76464" y="244105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106- 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112" y="1152178"/>
            <a:ext cx="12401637" cy="6500123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Sonning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raqamlar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yig‘indisi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: 1) 3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; 2) 9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karrali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bo‘lsa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uning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yoyilmasida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qaysi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tub son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albatta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bo‘ladi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?</a:t>
            </a:r>
            <a:endParaRPr lang="en-US" sz="2586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sz="2586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31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31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800529" indent="-800529">
              <a:buAutoNum type="arabicParenR"/>
            </a:pPr>
            <a:r>
              <a:rPr lang="en-US" sz="4310" dirty="0" err="1">
                <a:latin typeface="Arial" pitchFamily="34" charset="0"/>
                <a:cs typeface="Arial" pitchFamily="34" charset="0"/>
              </a:rPr>
              <a:t>Sonning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raqamlar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yig‘indisi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3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karrali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bo‘lsa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uning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yoyilmasida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3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soni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albatta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bo‘ladi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800529" indent="-800529">
              <a:buAutoNum type="arabicParenR"/>
            </a:pPr>
            <a:r>
              <a:rPr lang="en-US" sz="4310" dirty="0" err="1">
                <a:latin typeface="Arial" pitchFamily="34" charset="0"/>
                <a:cs typeface="Arial" pitchFamily="34" charset="0"/>
              </a:rPr>
              <a:t>Sonning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raqamlar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yig‘indisi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9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karrali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bo‘lsa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uning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yoyilmasida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3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soni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albatta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bo‘ladi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31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21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76464" y="211052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107- 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8895" y="1219930"/>
            <a:ext cx="12452705" cy="1385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2" dirty="0">
                <a:latin typeface="Arial" panose="020B0604020202020204" pitchFamily="34" charset="0"/>
                <a:cs typeface="Arial" panose="020B0604020202020204" pitchFamily="34" charset="0"/>
              </a:rPr>
              <a:t>1) 252 </a:t>
            </a:r>
            <a:r>
              <a:rPr lang="en-US" sz="4202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420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dirty="0" err="1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4202" dirty="0">
                <a:latin typeface="Arial" panose="020B0604020202020204" pitchFamily="34" charset="0"/>
                <a:cs typeface="Arial" panose="020B0604020202020204" pitchFamily="34" charset="0"/>
              </a:rPr>
              <a:t> tub </a:t>
            </a:r>
            <a:r>
              <a:rPr lang="en-US" sz="4202" dirty="0" err="1">
                <a:latin typeface="Arial" panose="020B0604020202020204" pitchFamily="34" charset="0"/>
                <a:cs typeface="Arial" panose="020B0604020202020204" pitchFamily="34" charset="0"/>
              </a:rPr>
              <a:t>bo‘luvchilari</a:t>
            </a:r>
            <a:r>
              <a:rPr lang="en-US" sz="420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dirty="0" err="1">
                <a:latin typeface="Arial" panose="020B0604020202020204" pitchFamily="34" charset="0"/>
                <a:cs typeface="Arial" panose="020B0604020202020204" pitchFamily="34" charset="0"/>
              </a:rPr>
              <a:t>ko‘paytmasini</a:t>
            </a:r>
            <a:r>
              <a:rPr lang="en-US" sz="4202" dirty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endParaRPr lang="ru-RU" sz="420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159787" y="3002312"/>
            <a:ext cx="26395" cy="3562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09317" y="2917194"/>
            <a:ext cx="1200158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252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1056" y="3494179"/>
            <a:ext cx="1200158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126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91619" y="4136293"/>
            <a:ext cx="1121781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0763" y="2942221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8687" y="3541134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74082" y="4097450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9464" y="4756318"/>
            <a:ext cx="916154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09251" y="4699104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15745" y="5269066"/>
            <a:ext cx="916154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15745" y="5929235"/>
            <a:ext cx="916154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33757" y="5243462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68752" y="3225015"/>
            <a:ext cx="5431197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2 ∙ 3 ∙ 7 = 42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1879" y="2880370"/>
            <a:ext cx="2233112" cy="68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79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879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48895" y="6295621"/>
            <a:ext cx="25506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26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9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267651" y="156670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107- 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8895" y="1133989"/>
            <a:ext cx="12452705" cy="1385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202" dirty="0">
                <a:latin typeface="Arial" panose="020B0604020202020204" pitchFamily="34" charset="0"/>
                <a:cs typeface="Arial" panose="020B0604020202020204" pitchFamily="34" charset="0"/>
              </a:rPr>
              <a:t>) 374 </a:t>
            </a:r>
            <a:r>
              <a:rPr lang="en-US" sz="4202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420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dirty="0" err="1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4202" dirty="0">
                <a:latin typeface="Arial" panose="020B0604020202020204" pitchFamily="34" charset="0"/>
                <a:cs typeface="Arial" panose="020B0604020202020204" pitchFamily="34" charset="0"/>
              </a:rPr>
              <a:t> tub </a:t>
            </a:r>
            <a:r>
              <a:rPr lang="en-US" sz="4202" dirty="0" err="1">
                <a:latin typeface="Arial" panose="020B0604020202020204" pitchFamily="34" charset="0"/>
                <a:cs typeface="Arial" panose="020B0604020202020204" pitchFamily="34" charset="0"/>
              </a:rPr>
              <a:t>bo‘luvchilari</a:t>
            </a:r>
            <a:r>
              <a:rPr lang="en-US" sz="420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dirty="0" err="1">
                <a:latin typeface="Arial" panose="020B0604020202020204" pitchFamily="34" charset="0"/>
                <a:cs typeface="Arial" panose="020B0604020202020204" pitchFamily="34" charset="0"/>
              </a:rPr>
              <a:t>yig‘indisini</a:t>
            </a:r>
            <a:r>
              <a:rPr lang="en-US" sz="4202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20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159786" y="3407763"/>
            <a:ext cx="12135" cy="23211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09317" y="3322645"/>
            <a:ext cx="1200158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374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1056" y="3899630"/>
            <a:ext cx="1200158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187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91619" y="4541744"/>
            <a:ext cx="1121781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0763" y="3347672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50733" y="3946585"/>
            <a:ext cx="1022880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50733" y="4561436"/>
            <a:ext cx="1007485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75604" y="5070974"/>
            <a:ext cx="916154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68034" y="3367685"/>
            <a:ext cx="5431197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2 + 11 + 17 = 30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1879" y="3019474"/>
            <a:ext cx="2233112" cy="68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79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879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48895" y="6293893"/>
            <a:ext cx="26933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0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6" grpId="0"/>
      <p:bldP spid="19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62465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108- 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1177" y="1167927"/>
            <a:ext cx="12401637" cy="1363973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Faqat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 1) 2 ta; 2) 3 ta tub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bo‘luvchiga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ega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natural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sonni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yozing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177" y="2825467"/>
            <a:ext cx="2233112" cy="68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79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879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4136" y="3514758"/>
            <a:ext cx="96490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529" indent="-800529">
              <a:lnSpc>
                <a:spcPct val="150000"/>
              </a:lnSpc>
              <a:buAutoNum type="arabicParenR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 ∙ 3 = 6,     2 ∙ 5 =10,     2 ∙ 2 ∙ 3 = 12</a:t>
            </a:r>
          </a:p>
          <a:p>
            <a:pPr marL="800529" indent="-800529">
              <a:lnSpc>
                <a:spcPct val="150000"/>
              </a:lnSpc>
              <a:buAutoNum type="arabicParenR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5 ∙ 7 ∙ 11 =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385,  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 ∙ 3 ∙ 5 = 30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69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448472" y="197200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109- 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0120" y="1107160"/>
            <a:ext cx="12401637" cy="1350123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1) 23 ∙ 1;   2) 16 ∙ 1;   3) 4 ∙ 7;    4) 11 ∙ 13;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5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) 59 ∙ 1; 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6)  1 ∙ 216 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ko‘paytmalar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tub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sonmi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yoki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murakkab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sonmi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?</a:t>
            </a:r>
            <a:endParaRPr lang="en-US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6484" y="2592338"/>
            <a:ext cx="2516073" cy="42710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79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879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800529" indent="-800529">
              <a:buAutoNum type="arabicParenR"/>
            </a:pPr>
            <a:r>
              <a:rPr lang="en-US" sz="3879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23 ∙ 1 </a:t>
            </a:r>
          </a:p>
          <a:p>
            <a:pPr marL="800529" indent="-800529">
              <a:buAutoNum type="arabicParenR"/>
            </a:pPr>
            <a:r>
              <a:rPr lang="en-US" sz="3879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16 ∙ 1</a:t>
            </a:r>
          </a:p>
          <a:p>
            <a:pPr marL="800529" indent="-800529">
              <a:buAutoNum type="arabicParenR"/>
            </a:pPr>
            <a:r>
              <a:rPr lang="en-US" sz="3879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 ∙ 7</a:t>
            </a:r>
          </a:p>
          <a:p>
            <a:pPr marL="800529" indent="-800529">
              <a:buAutoNum type="arabicParenR"/>
            </a:pPr>
            <a:r>
              <a:rPr lang="en-US" sz="3879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 ∙ 13</a:t>
            </a:r>
          </a:p>
          <a:p>
            <a:pPr marL="800529" indent="-800529">
              <a:buAutoNum type="arabicParenR"/>
            </a:pPr>
            <a:r>
              <a:rPr lang="en-US" sz="3879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59 ∙ 1</a:t>
            </a:r>
          </a:p>
          <a:p>
            <a:pPr marL="800529" indent="-800529">
              <a:buAutoNum type="arabicParenR"/>
            </a:pPr>
            <a:r>
              <a:rPr lang="en-US" sz="3879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 ∙ 216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12655" y="3186203"/>
            <a:ext cx="2127505" cy="7389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02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 son</a:t>
            </a:r>
            <a:endParaRPr lang="ru-RU" sz="4202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97259" y="3713578"/>
            <a:ext cx="3836307" cy="7389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02" b="1" dirty="0" err="1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4202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ru-RU" sz="4202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97259" y="4350565"/>
            <a:ext cx="3836307" cy="7389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02" b="1" dirty="0" err="1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4202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ru-RU" sz="4202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12655" y="4957168"/>
            <a:ext cx="3836307" cy="7389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02" b="1" dirty="0" err="1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4202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ru-RU" sz="4202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29574" y="5541408"/>
            <a:ext cx="2127505" cy="7389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02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 son</a:t>
            </a:r>
            <a:endParaRPr lang="ru-RU" sz="4202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97259" y="6101825"/>
            <a:ext cx="3836307" cy="7389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02" b="1" dirty="0" err="1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4202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ru-RU" sz="4202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40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290943" y="172010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110- 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7975" y="1060226"/>
            <a:ext cx="12401637" cy="1459384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Tomonlari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natural son,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perimetri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esa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tub son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uchburchaklar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bormi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?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Misollar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keltiring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.</a:t>
            </a:r>
            <a:endParaRPr lang="en-US" sz="2586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9193987" y="2436623"/>
            <a:ext cx="3181129" cy="1759724"/>
          </a:xfrm>
          <a:prstGeom prst="triangle">
            <a:avLst>
              <a:gd name="adj" fmla="val 2677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526" tIns="49263" rIns="98526" bIns="492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4202"/>
          </a:p>
        </p:txBody>
      </p:sp>
      <p:sp>
        <p:nvSpPr>
          <p:cNvPr id="5" name="Прямоугольник 4"/>
          <p:cNvSpPr/>
          <p:nvPr/>
        </p:nvSpPr>
        <p:spPr>
          <a:xfrm>
            <a:off x="387975" y="2900271"/>
            <a:ext cx="6715556" cy="3408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31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31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P = a + b + c</a:t>
            </a:r>
          </a:p>
          <a:p>
            <a:r>
              <a:rPr lang="en-US" sz="4310" dirty="0" err="1" smtClean="0">
                <a:latin typeface="Arial" pitchFamily="34" charset="0"/>
                <a:cs typeface="Arial" pitchFamily="34" charset="0"/>
              </a:rPr>
              <a:t>Masalan</a:t>
            </a:r>
            <a:r>
              <a:rPr lang="en-US" sz="4310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1) P = 3 </a:t>
            </a:r>
          </a:p>
          <a:p>
            <a:r>
              <a:rPr lang="en-US" sz="4310" dirty="0">
                <a:latin typeface="Arial" pitchFamily="34" charset="0"/>
                <a:cs typeface="Arial" pitchFamily="34" charset="0"/>
              </a:rPr>
              <a:t>3 = 1 + 1 + 1 </a:t>
            </a:r>
          </a:p>
          <a:p>
            <a:r>
              <a:rPr lang="en-US" sz="4310" dirty="0">
                <a:latin typeface="Arial" pitchFamily="34" charset="0"/>
                <a:cs typeface="Arial" pitchFamily="34" charset="0"/>
              </a:rPr>
              <a:t>P = 5 ,    5 =  1 + 2 + 2</a:t>
            </a:r>
          </a:p>
          <a:p>
            <a:r>
              <a:rPr lang="en-US" sz="4310" dirty="0">
                <a:latin typeface="Arial" pitchFamily="34" charset="0"/>
                <a:cs typeface="Arial" pitchFamily="34" charset="0"/>
              </a:rPr>
              <a:t>P = 29,   29 = 6 + 11 + 12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61221" y="2780421"/>
            <a:ext cx="543120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41432" y="4080592"/>
            <a:ext cx="543120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44488" y="2611902"/>
            <a:ext cx="543120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31170" y="4196347"/>
            <a:ext cx="5120312" cy="755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, a = 1,  b = 1,  c = 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80268" y="4843338"/>
            <a:ext cx="5120312" cy="755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, a = 1,  b = 2,  c = 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15104" y="6231780"/>
            <a:ext cx="5387052" cy="755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a = 6,  b = 11,  c = 12</a:t>
            </a:r>
          </a:p>
        </p:txBody>
      </p:sp>
    </p:spTree>
    <p:extLst>
      <p:ext uri="{BB962C8B-B14F-4D97-AF65-F5344CB8AC3E}">
        <p14:creationId xmlns:p14="http://schemas.microsoft.com/office/powerpoint/2010/main" val="379234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275106" y="20710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111- 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963" y="1107849"/>
            <a:ext cx="12401637" cy="1459384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   Tub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ko‘paytuvchilarga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ajrating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431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240,  2 </a:t>
            </a:r>
            <a:r>
              <a:rPr lang="en-US" sz="4310" dirty="0" smtClean="0">
                <a:latin typeface="Arial" pitchFamily="34" charset="0"/>
                <a:cs typeface="Arial" pitchFamily="34" charset="0"/>
              </a:rPr>
              <a:t>178, </a:t>
            </a:r>
          </a:p>
          <a:p>
            <a:r>
              <a:rPr lang="en-US" sz="4310" dirty="0" smtClean="0">
                <a:latin typeface="Arial" pitchFamily="34" charset="0"/>
                <a:cs typeface="Arial" pitchFamily="34" charset="0"/>
              </a:rPr>
              <a:t>7 272,  8 049.   </a:t>
            </a:r>
            <a:endParaRPr lang="en-US" sz="2586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947167" y="2245408"/>
            <a:ext cx="57895" cy="48332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430493" y="2160290"/>
            <a:ext cx="146636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2240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81811" y="2768001"/>
            <a:ext cx="1500956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1120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92283" y="3379212"/>
            <a:ext cx="1670288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560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48144" y="2185317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46068" y="2784230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46068" y="3384426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92057" y="3888482"/>
            <a:ext cx="123094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280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632" y="3888482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92056" y="4464546"/>
            <a:ext cx="124889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140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7052" y="5001026"/>
            <a:ext cx="1194060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70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42730" y="5537280"/>
            <a:ext cx="916154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35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06850" y="4435402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3922" y="4967206"/>
            <a:ext cx="700093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32718" y="5501234"/>
            <a:ext cx="766780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07528" y="6022950"/>
            <a:ext cx="916154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32718" y="6055165"/>
            <a:ext cx="916154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4202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16504" y="6446208"/>
            <a:ext cx="916154" cy="68686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89244" y="3149100"/>
            <a:ext cx="4267369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10" dirty="0">
                <a:latin typeface="Arial" panose="020B0604020202020204" pitchFamily="34" charset="0"/>
                <a:cs typeface="Arial" panose="020B0604020202020204" pitchFamily="34" charset="0"/>
              </a:rPr>
              <a:t>2240 = 2⁶ ∙ 5 ∙ 7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73199" y="2421229"/>
            <a:ext cx="2233112" cy="68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79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879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96495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2530</TotalTime>
  <Words>653</Words>
  <Application>Microsoft Office PowerPoint</Application>
  <PresentationFormat>Произвольный</PresentationFormat>
  <Paragraphs>157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Script MT Bold</vt:lpstr>
      <vt:lpstr>Office Theme</vt:lpstr>
      <vt:lpstr>MATEMATIKA</vt:lpstr>
      <vt:lpstr>TUB KO‘PAYTUVCHILARGA AJRATISH </vt:lpstr>
      <vt:lpstr>106- masala</vt:lpstr>
      <vt:lpstr>107- masala</vt:lpstr>
      <vt:lpstr>107- masala</vt:lpstr>
      <vt:lpstr>108- masala</vt:lpstr>
      <vt:lpstr>109- masala</vt:lpstr>
      <vt:lpstr>110- masala</vt:lpstr>
      <vt:lpstr>111- masala</vt:lpstr>
      <vt:lpstr>111- masala</vt:lpstr>
      <vt:lpstr>113- masala</vt:lpstr>
      <vt:lpstr>YECHISH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189</cp:revision>
  <dcterms:created xsi:type="dcterms:W3CDTF">2020-04-09T07:32:19Z</dcterms:created>
  <dcterms:modified xsi:type="dcterms:W3CDTF">2020-09-16T10:38:09Z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