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4" r:id="rId2"/>
    <p:sldId id="301" r:id="rId3"/>
    <p:sldId id="310" r:id="rId4"/>
    <p:sldId id="311" r:id="rId5"/>
    <p:sldId id="299" r:id="rId6"/>
    <p:sldId id="312" r:id="rId7"/>
    <p:sldId id="318" r:id="rId8"/>
    <p:sldId id="306" r:id="rId9"/>
    <p:sldId id="309" r:id="rId10"/>
    <p:sldId id="313" r:id="rId11"/>
    <p:sldId id="314" r:id="rId12"/>
    <p:sldId id="315" r:id="rId13"/>
    <p:sldId id="316" r:id="rId14"/>
    <p:sldId id="317" r:id="rId15"/>
  </p:sldIdLst>
  <p:sldSz cx="1188085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53" autoAdjust="0"/>
    <p:restoredTop sz="94660"/>
  </p:normalViewPr>
  <p:slideViewPr>
    <p:cSldViewPr>
      <p:cViewPr>
        <p:scale>
          <a:sx n="60" d="100"/>
          <a:sy n="60" d="100"/>
        </p:scale>
        <p:origin x="1224" y="246"/>
      </p:cViewPr>
      <p:guideLst>
        <p:guide orient="horz" pos="2880"/>
        <p:guide pos="2160"/>
        <p:guide orient="horz" pos="6391"/>
        <p:guide pos="445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406400"/>
            <a:ext cx="18034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1064" y="2232277"/>
            <a:ext cx="1009872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2128" y="4032504"/>
            <a:ext cx="831659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723275"/>
          </a:xfrm>
        </p:spPr>
        <p:txBody>
          <a:bodyPr lIns="0" tIns="0" rIns="0" bIns="0"/>
          <a:lstStyle>
            <a:lvl1pPr>
              <a:defRPr sz="47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37746" y="157913"/>
            <a:ext cx="11644018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1252" y="1599501"/>
            <a:ext cx="3759216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8639" y="1656207"/>
            <a:ext cx="516817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258835" y="2344140"/>
            <a:ext cx="5402646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647" y="238364"/>
            <a:ext cx="971507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42402" y="1678545"/>
            <a:ext cx="4698711" cy="20005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39126" y="1678545"/>
            <a:ext cx="4700774" cy="20005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0"/>
            <a:ext cx="3319728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9489" y="6696836"/>
            <a:ext cx="380187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404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421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67" y="37656"/>
            <a:ext cx="11869073" cy="21040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1201" y="509829"/>
            <a:ext cx="6622761" cy="1108503"/>
          </a:xfrm>
          <a:prstGeom prst="rect">
            <a:avLst/>
          </a:prstGeom>
        </p:spPr>
        <p:txBody>
          <a:bodyPr vert="horz" wrap="square" lIns="0" tIns="30093" rIns="0" bIns="0" rtlCol="0">
            <a:spAutoFit/>
          </a:bodyPr>
          <a:lstStyle/>
          <a:p>
            <a:pPr marL="26171">
              <a:spcBef>
                <a:spcPts val="235"/>
              </a:spcBef>
            </a:pPr>
            <a:r>
              <a:rPr lang="en-US" sz="7006" spc="10" dirty="0"/>
              <a:t>MATEMATIKA</a:t>
            </a:r>
            <a:endParaRPr lang="en-US" sz="7006" dirty="0"/>
          </a:p>
        </p:txBody>
      </p:sp>
      <p:sp>
        <p:nvSpPr>
          <p:cNvPr id="4" name="object 4"/>
          <p:cNvSpPr txBox="1"/>
          <p:nvPr/>
        </p:nvSpPr>
        <p:spPr>
          <a:xfrm>
            <a:off x="1195578" y="2433489"/>
            <a:ext cx="10524146" cy="3681414"/>
          </a:xfrm>
          <a:prstGeom prst="rect">
            <a:avLst/>
          </a:prstGeom>
        </p:spPr>
        <p:txBody>
          <a:bodyPr vert="horz" wrap="square" lIns="0" tIns="28786" rIns="0" bIns="0" rtlCol="0">
            <a:spAutoFit/>
          </a:bodyPr>
          <a:lstStyle/>
          <a:p>
            <a:pPr marL="37947">
              <a:spcBef>
                <a:spcPts val="227"/>
              </a:spcBef>
            </a:pPr>
            <a:r>
              <a:rPr sz="4800" b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48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/>
                <a:cs typeface="Arial"/>
              </a:rPr>
              <a:t>TUB VA MURAKKAB SONLAR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47"/>
            <a:endParaRPr lang="en-US" sz="8036" dirty="0" smtClean="0">
              <a:latin typeface="Arial"/>
              <a:cs typeface="Arial"/>
            </a:endParaRPr>
          </a:p>
          <a:p>
            <a:pPr marL="66732"/>
            <a:endParaRPr lang="en-US" sz="3298" dirty="0" smtClean="0">
              <a:latin typeface="Arial" pitchFamily="34" charset="0"/>
              <a:cs typeface="Arial" pitchFamily="34" charset="0"/>
            </a:endParaRPr>
          </a:p>
          <a:p>
            <a:pPr marL="66732"/>
            <a:r>
              <a:rPr sz="2800" dirty="0" err="1" smtClean="0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spc="10" dirty="0" err="1" smtClean="0">
                <a:latin typeface="Arial" pitchFamily="34" charset="0"/>
                <a:cs typeface="Arial" pitchFamily="34" charset="0"/>
              </a:rPr>
              <a:t>Sharipova</a:t>
            </a:r>
            <a:r>
              <a:rPr lang="en-US" sz="2800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pc="10" dirty="0" err="1">
                <a:latin typeface="Arial" pitchFamily="34" charset="0"/>
                <a:cs typeface="Arial" pitchFamily="34" charset="0"/>
              </a:rPr>
              <a:t>Durdona</a:t>
            </a:r>
            <a:r>
              <a:rPr lang="en-US" sz="2800" spc="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pc="10" dirty="0" err="1">
                <a:latin typeface="Arial" pitchFamily="34" charset="0"/>
                <a:cs typeface="Arial" pitchFamily="34" charset="0"/>
              </a:rPr>
              <a:t>Mirazamovna</a:t>
            </a:r>
            <a:r>
              <a:rPr lang="en-US" sz="2800" spc="10" dirty="0">
                <a:latin typeface="Arial" pitchFamily="34" charset="0"/>
                <a:cs typeface="Arial" pitchFamily="34" charset="0"/>
              </a:rPr>
              <a:t> </a:t>
            </a:r>
            <a:endParaRPr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8940" y="2427771"/>
            <a:ext cx="709187" cy="15736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  <p:grpSp>
        <p:nvGrpSpPr>
          <p:cNvPr id="7" name="object 7"/>
          <p:cNvGrpSpPr/>
          <p:nvPr/>
        </p:nvGrpSpPr>
        <p:grpSpPr>
          <a:xfrm>
            <a:off x="923468" y="680798"/>
            <a:ext cx="10273542" cy="813865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036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121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121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121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036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8532713" y="4174282"/>
            <a:ext cx="2970987" cy="2567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036"/>
          </a:p>
        </p:txBody>
      </p:sp>
      <p:sp>
        <p:nvSpPr>
          <p:cNvPr id="12" name="object 5"/>
          <p:cNvSpPr/>
          <p:nvPr/>
        </p:nvSpPr>
        <p:spPr>
          <a:xfrm>
            <a:off x="418939" y="4676044"/>
            <a:ext cx="709187" cy="15635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277018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Qo‘sh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yechimlarini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toping: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1) 45 &lt; x &lt; 90   2) 23 &lt; y      73;   3) 47     y &lt; 62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en-US" sz="3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1) x =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508377" y="1800250"/>
                <a:ext cx="505012" cy="6001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377" y="1800250"/>
                <a:ext cx="505012" cy="60016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8191147" y="1800250"/>
                <a:ext cx="505012" cy="6001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147" y="1800250"/>
                <a:ext cx="505012" cy="6001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475929" y="3168402"/>
            <a:ext cx="107291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46, 47, 48, 49, 50, 51, 52, 53, 54, 55, 56, 57, 58, 59, 60, 61, 62, 63, 64, 65, 66, 67, 68, 69, 70, 71, 72, 73, 74, 75, 76, 77, 78, 79, 80, 81, 82, 83, 84, 85, 86, 87, 88, 89.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31913" y="3182922"/>
            <a:ext cx="107291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47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49,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51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55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57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61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65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67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69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71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75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77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81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85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87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89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5004321" y="3257520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8321886" y="3284427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5807353" y="3239930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3311906" y="3228653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7404226" y="3864312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220889" y="3864312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9275859" y="3197753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8236573" y="3816212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722040" y="3818581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868646" y="3228652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023921" y="3797527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2561646" y="3197753"/>
            <a:ext cx="504056" cy="58992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51793" y="6009988"/>
            <a:ext cx="947751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47, 59, 61, 67, 71, 73, 79, 83, 89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79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96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578639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: 1)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2)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 99,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tub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97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2)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son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999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tub son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997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97, 2) 99 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4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97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4247516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qiymatlarida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29∙a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ko‘paytma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tub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2)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murakkab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a = 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29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  = 29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2) a &gt; 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29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∙a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84641" y="4032498"/>
            <a:ext cx="20882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07449" y="4724995"/>
            <a:ext cx="36724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68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98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196" y="1224186"/>
            <a:ext cx="11509654" cy="5601733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chta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ketma-ket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tub son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bo‘ladimi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 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Uchta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ketma-ket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kelgan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doim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, 1 + 2 + 3 = 6,   14 + 15 + 16 = 45  </a:t>
            </a:r>
          </a:p>
          <a:p>
            <a:r>
              <a:rPr lang="en-US" sz="4000" b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                28 + 29 + 30 = 87</a:t>
            </a: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34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71293" y="360090"/>
            <a:ext cx="11485041" cy="553998"/>
          </a:xfrm>
        </p:spPr>
        <p:txBody>
          <a:bodyPr/>
          <a:lstStyle/>
          <a:p>
            <a:pPr algn="ctr"/>
            <a:r>
              <a:rPr lang="en-US" sz="3600" b="1" dirty="0" smtClean="0"/>
              <a:t>MUSTAQIL  BAJARISH  UCHUN  TOPSHIRIQLAR:</a:t>
            </a:r>
            <a:endParaRPr lang="ru-RU" sz="36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78648" y="1925851"/>
            <a:ext cx="10295688" cy="1371145"/>
          </a:xfrm>
        </p:spPr>
        <p:txBody>
          <a:bodyPr/>
          <a:lstStyle/>
          <a:p>
            <a:pPr algn="l"/>
            <a:r>
              <a:rPr lang="en-US" sz="4455" b="1" dirty="0">
                <a:solidFill>
                  <a:schemeClr val="tx1"/>
                </a:solidFill>
              </a:rPr>
              <a:t>   </a:t>
            </a:r>
            <a:r>
              <a:rPr lang="en-US" sz="4455" b="1" dirty="0">
                <a:solidFill>
                  <a:schemeClr val="tx1"/>
                </a:solidFill>
              </a:rPr>
              <a:t>  </a:t>
            </a:r>
            <a:r>
              <a:rPr lang="en-US" sz="4455" b="1" dirty="0" err="1">
                <a:solidFill>
                  <a:schemeClr val="tx1"/>
                </a:solidFill>
              </a:rPr>
              <a:t>Darslikdagi</a:t>
            </a:r>
            <a:r>
              <a:rPr lang="en-US" sz="4455" b="1" dirty="0">
                <a:solidFill>
                  <a:schemeClr val="tx1"/>
                </a:solidFill>
              </a:rPr>
              <a:t>  </a:t>
            </a:r>
            <a:r>
              <a:rPr lang="en-US" sz="4455" b="1" dirty="0" smtClean="0">
                <a:solidFill>
                  <a:schemeClr val="tx1"/>
                </a:solidFill>
              </a:rPr>
              <a:t>95-</a:t>
            </a:r>
            <a:r>
              <a:rPr lang="en-US" sz="4455" b="1" dirty="0">
                <a:solidFill>
                  <a:schemeClr val="tx1"/>
                </a:solidFill>
              </a:rPr>
              <a:t>, </a:t>
            </a:r>
            <a:r>
              <a:rPr lang="en-US" sz="4455" b="1" dirty="0" smtClean="0">
                <a:solidFill>
                  <a:schemeClr val="tx1"/>
                </a:solidFill>
              </a:rPr>
              <a:t>99-, </a:t>
            </a:r>
            <a:r>
              <a:rPr lang="ru-RU" sz="4455" b="1" dirty="0" smtClean="0">
                <a:solidFill>
                  <a:schemeClr val="tx1"/>
                </a:solidFill>
              </a:rPr>
              <a:t>1</a:t>
            </a:r>
            <a:r>
              <a:rPr lang="en-US" sz="4455" b="1" dirty="0" smtClean="0">
                <a:solidFill>
                  <a:schemeClr val="tx1"/>
                </a:solidFill>
              </a:rPr>
              <a:t>00- </a:t>
            </a:r>
            <a:r>
              <a:rPr lang="en-US" sz="4455" b="1" dirty="0" err="1">
                <a:solidFill>
                  <a:schemeClr val="tx1"/>
                </a:solidFill>
              </a:rPr>
              <a:t>masalalarni</a:t>
            </a:r>
            <a:r>
              <a:rPr lang="en-US" sz="4455" b="1" dirty="0">
                <a:solidFill>
                  <a:schemeClr val="tx1"/>
                </a:solidFill>
              </a:rPr>
              <a:t> </a:t>
            </a:r>
            <a:r>
              <a:rPr lang="en-US" sz="4455" b="1" dirty="0">
                <a:solidFill>
                  <a:schemeClr val="tx1"/>
                </a:solidFill>
              </a:rPr>
              <a:t> </a:t>
            </a:r>
            <a:r>
              <a:rPr lang="en-US" sz="4455" b="1" dirty="0" err="1">
                <a:solidFill>
                  <a:schemeClr val="tx1"/>
                </a:solidFill>
              </a:rPr>
              <a:t>yechish</a:t>
            </a:r>
            <a:r>
              <a:rPr lang="en-US" sz="4455" b="1" dirty="0">
                <a:solidFill>
                  <a:schemeClr val="tx1"/>
                </a:solidFill>
              </a:rPr>
              <a:t>. </a:t>
            </a:r>
            <a:r>
              <a:rPr lang="en-US" sz="4455" b="1" dirty="0">
                <a:solidFill>
                  <a:schemeClr val="tx1"/>
                </a:solidFill>
              </a:rPr>
              <a:t>(</a:t>
            </a:r>
            <a:r>
              <a:rPr lang="en-US" sz="4455" b="1" dirty="0" smtClean="0">
                <a:solidFill>
                  <a:schemeClr val="tx1"/>
                </a:solidFill>
              </a:rPr>
              <a:t>18- </a:t>
            </a:r>
            <a:r>
              <a:rPr lang="en-US" sz="4455" b="1" dirty="0">
                <a:solidFill>
                  <a:schemeClr val="tx1"/>
                </a:solidFill>
              </a:rPr>
              <a:t>bet) </a:t>
            </a:r>
            <a:endParaRPr lang="ru-RU" sz="4455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215881" y="288082"/>
            <a:ext cx="75419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TEKSHIRIB KO‘RING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8418" y="1300147"/>
            <a:ext cx="11416834" cy="552478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kamida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bo‘luvchisi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2, 3, 5, 7, 11, 13, 17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sonlarning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2 ta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bo‘luvchiga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4,  6,  9,  20,  25, 38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sonlaridan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ikkitadan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bo‘luvchisi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bor.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19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-55212" y="361339"/>
            <a:ext cx="12084093" cy="78810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 algn="ctr">
              <a:lnSpc>
                <a:spcPct val="90000"/>
              </a:lnSpc>
            </a:pP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TUB   SONLAR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278418" y="1656207"/>
            <a:ext cx="11416834" cy="1138773"/>
          </a:xfrm>
        </p:spPr>
        <p:txBody>
          <a:bodyPr/>
          <a:lstStyle/>
          <a:p>
            <a:r>
              <a:rPr lang="en-US" sz="3700" dirty="0" smtClean="0"/>
              <a:t>  </a:t>
            </a:r>
            <a:r>
              <a:rPr lang="en-US" sz="3700" dirty="0" smtClean="0">
                <a:solidFill>
                  <a:schemeClr val="tx1"/>
                </a:solidFill>
              </a:rPr>
              <a:t>Agar natural son </a:t>
            </a:r>
            <a:r>
              <a:rPr lang="en-US" sz="3700" dirty="0" err="1" smtClean="0">
                <a:solidFill>
                  <a:schemeClr val="tx1"/>
                </a:solidFill>
              </a:rPr>
              <a:t>faqat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ikkita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bo‘luvchiga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ega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bo‘lsa</a:t>
            </a:r>
            <a:r>
              <a:rPr lang="en-US" sz="3700" dirty="0" smtClean="0">
                <a:solidFill>
                  <a:schemeClr val="tx1"/>
                </a:solidFill>
              </a:rPr>
              <a:t>,</a:t>
            </a:r>
          </a:p>
          <a:p>
            <a:r>
              <a:rPr lang="en-US" sz="3700" dirty="0" smtClean="0">
                <a:solidFill>
                  <a:schemeClr val="tx1"/>
                </a:solidFill>
              </a:rPr>
              <a:t> u </a:t>
            </a:r>
            <a:r>
              <a:rPr lang="en-US" sz="3700" b="1" dirty="0" smtClean="0">
                <a:solidFill>
                  <a:schemeClr val="tx1"/>
                </a:solidFill>
              </a:rPr>
              <a:t>tub son </a:t>
            </a:r>
            <a:r>
              <a:rPr lang="en-US" sz="3700" dirty="0" err="1" smtClean="0">
                <a:solidFill>
                  <a:schemeClr val="tx1"/>
                </a:solidFill>
              </a:rPr>
              <a:t>deyiladi</a:t>
            </a:r>
            <a:r>
              <a:rPr lang="en-US" sz="3700" dirty="0" smtClean="0">
                <a:solidFill>
                  <a:schemeClr val="tx1"/>
                </a:solidFill>
              </a:rPr>
              <a:t>. </a:t>
            </a:r>
            <a:endParaRPr lang="ru-RU" sz="37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06616" y="3300411"/>
            <a:ext cx="96532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2 ,   3,    5 ,   7 ,   11,   13 ,  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17</a:t>
            </a:r>
            <a:endParaRPr lang="ru-RU" sz="53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5" name="Содержимое 27"/>
          <p:cNvSpPr>
            <a:spLocks noGrp="1"/>
          </p:cNvSpPr>
          <p:nvPr>
            <p:ph sz="half" idx="3"/>
          </p:nvPr>
        </p:nvSpPr>
        <p:spPr>
          <a:xfrm>
            <a:off x="464016" y="5400650"/>
            <a:ext cx="11416834" cy="569387"/>
          </a:xfrm>
        </p:spPr>
        <p:txBody>
          <a:bodyPr/>
          <a:lstStyle/>
          <a:p>
            <a:r>
              <a:rPr lang="en-US" sz="3700" dirty="0" smtClean="0"/>
              <a:t>  </a:t>
            </a:r>
            <a:r>
              <a:rPr lang="en-US" sz="3700" dirty="0" smtClean="0">
                <a:solidFill>
                  <a:schemeClr val="tx1"/>
                </a:solidFill>
              </a:rPr>
              <a:t>Tub </a:t>
            </a:r>
            <a:r>
              <a:rPr lang="en-US" sz="3700" dirty="0" err="1" smtClean="0">
                <a:solidFill>
                  <a:schemeClr val="tx1"/>
                </a:solidFill>
              </a:rPr>
              <a:t>sonlar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ta’rifiga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asosan</a:t>
            </a:r>
            <a:r>
              <a:rPr lang="en-US" sz="3700" dirty="0" smtClean="0">
                <a:solidFill>
                  <a:schemeClr val="tx1"/>
                </a:solidFill>
              </a:rPr>
              <a:t>, 1 </a:t>
            </a:r>
            <a:r>
              <a:rPr lang="en-US" sz="3700" dirty="0" err="1" smtClean="0">
                <a:solidFill>
                  <a:schemeClr val="tx1"/>
                </a:solidFill>
              </a:rPr>
              <a:t>soni</a:t>
            </a:r>
            <a:r>
              <a:rPr lang="en-US" sz="3700" dirty="0" smtClean="0">
                <a:solidFill>
                  <a:schemeClr val="tx1"/>
                </a:solidFill>
              </a:rPr>
              <a:t> tub </a:t>
            </a:r>
            <a:r>
              <a:rPr lang="en-US" sz="3700" dirty="0" err="1" smtClean="0">
                <a:solidFill>
                  <a:schemeClr val="tx1"/>
                </a:solidFill>
              </a:rPr>
              <a:t>bo‘ladimi</a:t>
            </a:r>
            <a:r>
              <a:rPr lang="en-US" sz="3700" dirty="0" smtClean="0">
                <a:solidFill>
                  <a:schemeClr val="tx1"/>
                </a:solidFill>
              </a:rPr>
              <a:t>?</a:t>
            </a:r>
            <a:endParaRPr lang="ru-RU" sz="3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64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-55212" y="361339"/>
            <a:ext cx="12084093" cy="78810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 algn="ctr">
              <a:lnSpc>
                <a:spcPct val="90000"/>
              </a:lnSpc>
            </a:pP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MURAKKAB  SONLAR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278417" y="1443639"/>
            <a:ext cx="11416834" cy="1138773"/>
          </a:xfrm>
        </p:spPr>
        <p:txBody>
          <a:bodyPr/>
          <a:lstStyle/>
          <a:p>
            <a:r>
              <a:rPr lang="en-US" sz="3700" dirty="0" smtClean="0"/>
              <a:t>  </a:t>
            </a:r>
            <a:r>
              <a:rPr lang="en-US" sz="3700" dirty="0" smtClean="0">
                <a:solidFill>
                  <a:schemeClr val="tx1"/>
                </a:solidFill>
              </a:rPr>
              <a:t>Agar natural son </a:t>
            </a:r>
            <a:r>
              <a:rPr lang="en-US" sz="3700" dirty="0" err="1" smtClean="0">
                <a:solidFill>
                  <a:schemeClr val="tx1"/>
                </a:solidFill>
              </a:rPr>
              <a:t>ikkitadan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ortiq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bo‘luvchiga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ega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bo‘lsa</a:t>
            </a:r>
            <a:r>
              <a:rPr lang="en-US" sz="3700" dirty="0" smtClean="0">
                <a:solidFill>
                  <a:schemeClr val="tx1"/>
                </a:solidFill>
              </a:rPr>
              <a:t>, </a:t>
            </a:r>
            <a:r>
              <a:rPr lang="en-US" sz="3700" dirty="0" err="1" smtClean="0">
                <a:solidFill>
                  <a:schemeClr val="tx1"/>
                </a:solidFill>
              </a:rPr>
              <a:t>bunday</a:t>
            </a:r>
            <a:r>
              <a:rPr lang="en-US" sz="3700" dirty="0" smtClean="0">
                <a:solidFill>
                  <a:schemeClr val="tx1"/>
                </a:solidFill>
              </a:rPr>
              <a:t> son </a:t>
            </a:r>
            <a:r>
              <a:rPr lang="en-US" sz="3700" b="1" dirty="0" err="1" smtClean="0">
                <a:solidFill>
                  <a:schemeClr val="tx1"/>
                </a:solidFill>
              </a:rPr>
              <a:t>murakkab</a:t>
            </a:r>
            <a:r>
              <a:rPr lang="en-US" sz="3700" b="1" dirty="0" smtClean="0">
                <a:solidFill>
                  <a:schemeClr val="tx1"/>
                </a:solidFill>
              </a:rPr>
              <a:t> son </a:t>
            </a:r>
            <a:r>
              <a:rPr lang="en-US" sz="3700" dirty="0" err="1" smtClean="0">
                <a:solidFill>
                  <a:schemeClr val="tx1"/>
                </a:solidFill>
              </a:rPr>
              <a:t>deyiladi</a:t>
            </a:r>
            <a:r>
              <a:rPr lang="en-US" sz="3700" dirty="0" smtClean="0">
                <a:solidFill>
                  <a:schemeClr val="tx1"/>
                </a:solidFill>
              </a:rPr>
              <a:t>. </a:t>
            </a:r>
            <a:endParaRPr lang="ru-RU" sz="37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60205" y="2844425"/>
            <a:ext cx="96532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4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,  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6,    9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,  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20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,  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25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A859"/>
                </a:solidFill>
              </a:rPr>
              <a:t>,   38  </a:t>
            </a:r>
            <a:endParaRPr lang="ru-RU" sz="53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A859"/>
              </a:solidFill>
            </a:endParaRPr>
          </a:p>
        </p:txBody>
      </p:sp>
      <p:sp>
        <p:nvSpPr>
          <p:cNvPr id="5" name="Содержимое 27"/>
          <p:cNvSpPr>
            <a:spLocks noGrp="1"/>
          </p:cNvSpPr>
          <p:nvPr>
            <p:ph sz="half" idx="3"/>
          </p:nvPr>
        </p:nvSpPr>
        <p:spPr>
          <a:xfrm>
            <a:off x="464016" y="4010091"/>
            <a:ext cx="11416834" cy="2277547"/>
          </a:xfrm>
        </p:spPr>
        <p:txBody>
          <a:bodyPr/>
          <a:lstStyle/>
          <a:p>
            <a:r>
              <a:rPr lang="en-US" sz="3700" dirty="0" smtClean="0"/>
              <a:t>  </a:t>
            </a:r>
            <a:r>
              <a:rPr lang="en-US" sz="3700" dirty="0" err="1" smtClean="0">
                <a:solidFill>
                  <a:schemeClr val="tx1"/>
                </a:solidFill>
              </a:rPr>
              <a:t>Murakkab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sonlar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ta’rifiga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asosan</a:t>
            </a:r>
            <a:r>
              <a:rPr lang="en-US" sz="3700" dirty="0" smtClean="0">
                <a:solidFill>
                  <a:schemeClr val="tx1"/>
                </a:solidFill>
              </a:rPr>
              <a:t>, 1 </a:t>
            </a:r>
            <a:r>
              <a:rPr lang="en-US" sz="3700" dirty="0" err="1" smtClean="0">
                <a:solidFill>
                  <a:schemeClr val="tx1"/>
                </a:solidFill>
              </a:rPr>
              <a:t>soni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murakkab</a:t>
            </a:r>
            <a:r>
              <a:rPr lang="en-US" sz="3700" dirty="0" smtClean="0">
                <a:solidFill>
                  <a:schemeClr val="tx1"/>
                </a:solidFill>
              </a:rPr>
              <a:t> </a:t>
            </a:r>
            <a:r>
              <a:rPr lang="en-US" sz="3700" dirty="0" err="1" smtClean="0">
                <a:solidFill>
                  <a:schemeClr val="tx1"/>
                </a:solidFill>
              </a:rPr>
              <a:t>bo‘ladimi</a:t>
            </a:r>
            <a:r>
              <a:rPr lang="en-US" sz="3700" dirty="0" smtClean="0">
                <a:solidFill>
                  <a:schemeClr val="tx1"/>
                </a:solidFill>
              </a:rPr>
              <a:t>?</a:t>
            </a:r>
          </a:p>
          <a:p>
            <a:endParaRPr lang="en-US" sz="3700" dirty="0" smtClean="0">
              <a:solidFill>
                <a:schemeClr val="tx1"/>
              </a:solidFill>
            </a:endParaRPr>
          </a:p>
          <a:p>
            <a:r>
              <a:rPr lang="en-US" sz="3700" b="1" dirty="0">
                <a:solidFill>
                  <a:schemeClr val="tx1"/>
                </a:solidFill>
              </a:rPr>
              <a:t>1 </a:t>
            </a:r>
            <a:r>
              <a:rPr lang="en-US" sz="3700" b="1" dirty="0" smtClean="0">
                <a:solidFill>
                  <a:schemeClr val="tx1"/>
                </a:solidFill>
              </a:rPr>
              <a:t>– tub son ham </a:t>
            </a:r>
            <a:r>
              <a:rPr lang="en-US" sz="3700" b="1" dirty="0" err="1" smtClean="0">
                <a:solidFill>
                  <a:schemeClr val="tx1"/>
                </a:solidFill>
              </a:rPr>
              <a:t>emas</a:t>
            </a:r>
            <a:r>
              <a:rPr lang="en-US" sz="3700" b="1" dirty="0" smtClean="0">
                <a:solidFill>
                  <a:schemeClr val="tx1"/>
                </a:solidFill>
              </a:rPr>
              <a:t>, </a:t>
            </a:r>
            <a:r>
              <a:rPr lang="en-US" sz="3700" b="1" dirty="0" err="1" smtClean="0">
                <a:solidFill>
                  <a:schemeClr val="tx1"/>
                </a:solidFill>
              </a:rPr>
              <a:t>murakkab</a:t>
            </a:r>
            <a:r>
              <a:rPr lang="en-US" sz="3700" b="1" dirty="0">
                <a:solidFill>
                  <a:schemeClr val="tx1"/>
                </a:solidFill>
              </a:rPr>
              <a:t> son ham </a:t>
            </a:r>
            <a:r>
              <a:rPr lang="en-US" sz="3700" b="1" dirty="0" err="1" smtClean="0">
                <a:solidFill>
                  <a:schemeClr val="tx1"/>
                </a:solidFill>
              </a:rPr>
              <a:t>emas</a:t>
            </a:r>
            <a:r>
              <a:rPr lang="en-US" sz="3700" b="1" dirty="0" smtClean="0">
                <a:solidFill>
                  <a:schemeClr val="tx1"/>
                </a:solidFill>
              </a:rPr>
              <a:t>.</a:t>
            </a:r>
            <a:endParaRPr lang="ru-RU" sz="3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05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979985" y="316805"/>
            <a:ext cx="77048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“ERATOSFEN G‘ALVIRI”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6264696" cy="381662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Tub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jadvalini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tuzish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usullaridan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soddasi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qadimiysi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yunon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matematigi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Eratosfen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topgan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usulidir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348" t="18739" r="39749" b="28557"/>
          <a:stretch/>
        </p:blipFill>
        <p:spPr>
          <a:xfrm>
            <a:off x="6300465" y="1561620"/>
            <a:ext cx="4896544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979985" y="316805"/>
            <a:ext cx="77048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ERATOSFEN USULI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5784" y="1177335"/>
            <a:ext cx="9653258" cy="3793546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2, 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3, 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4,  5,  6,  7,  8,  9,  10,  11,  12,  13,  14,  15,  16,  17, 18,  19,  20,  21,  22,  23,  24,  25</a:t>
            </a:r>
            <a:endParaRPr lang="ru-RU" sz="53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824102" y="1565551"/>
            <a:ext cx="540060" cy="701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384141" y="2793415"/>
            <a:ext cx="756084" cy="7350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187897" y="2827146"/>
            <a:ext cx="540060" cy="701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696599" y="1565551"/>
            <a:ext cx="764106" cy="701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077161" y="1565551"/>
            <a:ext cx="540060" cy="701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457723" y="1565551"/>
            <a:ext cx="540060" cy="701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763836" y="2758731"/>
            <a:ext cx="756084" cy="7350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833397" y="2758730"/>
            <a:ext cx="756084" cy="7350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1079885" y="4003324"/>
            <a:ext cx="756084" cy="7350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3384141" y="4003325"/>
            <a:ext cx="756084" cy="7350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832413" y="3985642"/>
            <a:ext cx="756084" cy="7350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886880" y="1531002"/>
            <a:ext cx="540060" cy="701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4717335" y="2827146"/>
            <a:ext cx="540060" cy="701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340025" y="3985642"/>
            <a:ext cx="540060" cy="701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7072458" y="3985642"/>
            <a:ext cx="540060" cy="70129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05340" y="5143568"/>
            <a:ext cx="5471822" cy="1754526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 2,  3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,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5,  7,  </a:t>
            </a:r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11,  </a:t>
            </a:r>
            <a:endParaRPr lang="en-US" sz="53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  <a:p>
            <a:r>
              <a:rPr lang="en-US" sz="53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 13,  17,  19,  23</a:t>
            </a:r>
            <a:endParaRPr lang="ru-RU" sz="53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5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92- 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5601733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17,  22,  31,  35,  41,   47,  222,  241,  308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312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murakkab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1, 17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1,2,…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31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1,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31</a:t>
            </a:r>
            <a:endParaRPr lang="en-US" sz="44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35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1,5,…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41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41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76529" y="3380128"/>
            <a:ext cx="20882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537" y="4688816"/>
            <a:ext cx="20882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48537" y="6004297"/>
            <a:ext cx="20882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97635" y="3996319"/>
            <a:ext cx="372331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6529" y="5305007"/>
            <a:ext cx="372331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07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92- 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5601733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17,  22,  31,  35,  41,   47,  222,  241,  308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312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tub,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murakkab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47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1,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47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222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1, 2,…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241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1,241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308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1,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2,…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312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bo‘luvchilari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2,…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36569" y="3333985"/>
            <a:ext cx="20882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36569" y="3960490"/>
            <a:ext cx="36724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08577" y="4657503"/>
            <a:ext cx="20882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36569" y="5256391"/>
            <a:ext cx="36724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94695" y="5948888"/>
            <a:ext cx="36724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b="1" dirty="0" smtClean="0">
                <a:solidFill>
                  <a:srgbClr val="00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b="1" dirty="0">
              <a:solidFill>
                <a:srgbClr val="00A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69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93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597106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8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,  3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bo‘linish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belgilaridan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1)708;  2) 873;  3) 3 302;  4) 8 415;  5) 111 111 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sonlarining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murakkab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ko‘rsating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800" dirty="0" smtClean="0">
              <a:latin typeface="Arial" pitchFamily="34" charset="0"/>
              <a:cs typeface="Arial" pitchFamily="34" charset="0"/>
            </a:endParaRPr>
          </a:p>
          <a:p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708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873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3 302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4) 8 415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5) 111 111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50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2025</TotalTime>
  <Words>881</Words>
  <Application>Microsoft Office PowerPoint</Application>
  <PresentationFormat>Произвольный</PresentationFormat>
  <Paragraphs>110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MATEMATIKA</vt:lpstr>
      <vt:lpstr>TEKSHIRIB KO‘RING</vt:lpstr>
      <vt:lpstr>Презентация PowerPoint</vt:lpstr>
      <vt:lpstr>Презентация PowerPoint</vt:lpstr>
      <vt:lpstr>“ERATOSFEN G‘ALVIRI”</vt:lpstr>
      <vt:lpstr>ERATOSFEN USULI</vt:lpstr>
      <vt:lpstr>92- masala</vt:lpstr>
      <vt:lpstr>92- masala</vt:lpstr>
      <vt:lpstr>93- masala</vt:lpstr>
      <vt:lpstr>94- masala</vt:lpstr>
      <vt:lpstr>96- masala</vt:lpstr>
      <vt:lpstr>97- masala</vt:lpstr>
      <vt:lpstr>98- masala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147</cp:revision>
  <dcterms:created xsi:type="dcterms:W3CDTF">2020-04-09T07:32:19Z</dcterms:created>
  <dcterms:modified xsi:type="dcterms:W3CDTF">2020-09-10T16:40:31Z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