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84" r:id="rId2"/>
    <p:sldId id="301" r:id="rId3"/>
    <p:sldId id="310" r:id="rId4"/>
    <p:sldId id="311" r:id="rId5"/>
    <p:sldId id="299" r:id="rId6"/>
    <p:sldId id="312" r:id="rId7"/>
    <p:sldId id="318" r:id="rId8"/>
    <p:sldId id="306" r:id="rId9"/>
    <p:sldId id="309" r:id="rId10"/>
    <p:sldId id="313" r:id="rId11"/>
    <p:sldId id="314" r:id="rId12"/>
    <p:sldId id="315" r:id="rId13"/>
    <p:sldId id="316" r:id="rId14"/>
    <p:sldId id="317" r:id="rId15"/>
  </p:sldIdLst>
  <p:sldSz cx="1188085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53" autoAdjust="0"/>
    <p:restoredTop sz="94660"/>
  </p:normalViewPr>
  <p:slideViewPr>
    <p:cSldViewPr>
      <p:cViewPr>
        <p:scale>
          <a:sx n="60" d="100"/>
          <a:sy n="60" d="100"/>
        </p:scale>
        <p:origin x="1224" y="246"/>
      </p:cViewPr>
      <p:guideLst>
        <p:guide orient="horz" pos="2880"/>
        <p:guide pos="2160"/>
        <p:guide orient="horz" pos="6391"/>
        <p:guide pos="445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81200" y="406400"/>
            <a:ext cx="18034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91064" y="2232277"/>
            <a:ext cx="1009872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782128" y="4032504"/>
            <a:ext cx="831659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80561" y="2978581"/>
            <a:ext cx="3319728" cy="861774"/>
          </a:xfrm>
        </p:spPr>
        <p:txBody>
          <a:bodyPr lIns="0" tIns="0" rIns="0" bIns="0"/>
          <a:lstStyle>
            <a:lvl1pPr>
              <a:defRPr sz="5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41098" y="2180055"/>
            <a:ext cx="8198654" cy="723275"/>
          </a:xfrm>
        </p:spPr>
        <p:txBody>
          <a:bodyPr lIns="0" tIns="0" rIns="0" bIns="0"/>
          <a:lstStyle>
            <a:lvl1pPr>
              <a:defRPr sz="47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7730" y="1189853"/>
            <a:ext cx="11644018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37746" y="157913"/>
            <a:ext cx="11644018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80561" y="2978581"/>
            <a:ext cx="3319728" cy="861774"/>
          </a:xfrm>
        </p:spPr>
        <p:txBody>
          <a:bodyPr lIns="0" tIns="0" rIns="0" bIns="0"/>
          <a:lstStyle>
            <a:lvl1pPr>
              <a:defRPr sz="5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11252" y="1599501"/>
            <a:ext cx="3759216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118639" y="1656207"/>
            <a:ext cx="516817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258835" y="2344140"/>
            <a:ext cx="5402646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80561" y="2978581"/>
            <a:ext cx="3319728" cy="861774"/>
          </a:xfrm>
        </p:spPr>
        <p:txBody>
          <a:bodyPr lIns="0" tIns="0" rIns="0" bIns="0"/>
          <a:lstStyle>
            <a:lvl1pPr>
              <a:defRPr sz="5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647" y="238364"/>
            <a:ext cx="9715070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42402" y="1678545"/>
            <a:ext cx="4698711" cy="20005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39126" y="1678545"/>
            <a:ext cx="4700774" cy="20005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7730" y="1189853"/>
            <a:ext cx="11644018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80561" y="2978580"/>
            <a:ext cx="3319728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41098" y="2180055"/>
            <a:ext cx="819865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039489" y="6696836"/>
            <a:ext cx="380187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94042" y="6696836"/>
            <a:ext cx="2732596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554212" y="6696836"/>
            <a:ext cx="2732596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68152">
        <a:defRPr>
          <a:latin typeface="+mn-lt"/>
          <a:ea typeface="+mn-ea"/>
          <a:cs typeface="+mn-cs"/>
        </a:defRPr>
      </a:lvl2pPr>
      <a:lvl3pPr marL="1936305">
        <a:defRPr>
          <a:latin typeface="+mn-lt"/>
          <a:ea typeface="+mn-ea"/>
          <a:cs typeface="+mn-cs"/>
        </a:defRPr>
      </a:lvl3pPr>
      <a:lvl4pPr marL="2904457">
        <a:defRPr>
          <a:latin typeface="+mn-lt"/>
          <a:ea typeface="+mn-ea"/>
          <a:cs typeface="+mn-cs"/>
        </a:defRPr>
      </a:lvl4pPr>
      <a:lvl5pPr marL="3872609">
        <a:defRPr>
          <a:latin typeface="+mn-lt"/>
          <a:ea typeface="+mn-ea"/>
          <a:cs typeface="+mn-cs"/>
        </a:defRPr>
      </a:lvl5pPr>
      <a:lvl6pPr marL="4840763">
        <a:defRPr>
          <a:latin typeface="+mn-lt"/>
          <a:ea typeface="+mn-ea"/>
          <a:cs typeface="+mn-cs"/>
        </a:defRPr>
      </a:lvl6pPr>
      <a:lvl7pPr marL="5808915">
        <a:defRPr>
          <a:latin typeface="+mn-lt"/>
          <a:ea typeface="+mn-ea"/>
          <a:cs typeface="+mn-cs"/>
        </a:defRPr>
      </a:lvl7pPr>
      <a:lvl8pPr marL="6777067">
        <a:defRPr>
          <a:latin typeface="+mn-lt"/>
          <a:ea typeface="+mn-ea"/>
          <a:cs typeface="+mn-cs"/>
        </a:defRPr>
      </a:lvl8pPr>
      <a:lvl9pPr marL="774522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68152">
        <a:defRPr>
          <a:latin typeface="+mn-lt"/>
          <a:ea typeface="+mn-ea"/>
          <a:cs typeface="+mn-cs"/>
        </a:defRPr>
      </a:lvl2pPr>
      <a:lvl3pPr marL="1936305">
        <a:defRPr>
          <a:latin typeface="+mn-lt"/>
          <a:ea typeface="+mn-ea"/>
          <a:cs typeface="+mn-cs"/>
        </a:defRPr>
      </a:lvl3pPr>
      <a:lvl4pPr marL="2904457">
        <a:defRPr>
          <a:latin typeface="+mn-lt"/>
          <a:ea typeface="+mn-ea"/>
          <a:cs typeface="+mn-cs"/>
        </a:defRPr>
      </a:lvl4pPr>
      <a:lvl5pPr marL="3872609">
        <a:defRPr>
          <a:latin typeface="+mn-lt"/>
          <a:ea typeface="+mn-ea"/>
          <a:cs typeface="+mn-cs"/>
        </a:defRPr>
      </a:lvl5pPr>
      <a:lvl6pPr marL="4840763">
        <a:defRPr>
          <a:latin typeface="+mn-lt"/>
          <a:ea typeface="+mn-ea"/>
          <a:cs typeface="+mn-cs"/>
        </a:defRPr>
      </a:lvl6pPr>
      <a:lvl7pPr marL="5808915">
        <a:defRPr>
          <a:latin typeface="+mn-lt"/>
          <a:ea typeface="+mn-ea"/>
          <a:cs typeface="+mn-cs"/>
        </a:defRPr>
      </a:lvl7pPr>
      <a:lvl8pPr marL="6777067">
        <a:defRPr>
          <a:latin typeface="+mn-lt"/>
          <a:ea typeface="+mn-ea"/>
          <a:cs typeface="+mn-cs"/>
        </a:defRPr>
      </a:lvl8pPr>
      <a:lvl9pPr marL="774522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8467" y="37656"/>
            <a:ext cx="11869073" cy="210401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036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11201" y="509829"/>
            <a:ext cx="6622761" cy="1108503"/>
          </a:xfrm>
          <a:prstGeom prst="rect">
            <a:avLst/>
          </a:prstGeom>
        </p:spPr>
        <p:txBody>
          <a:bodyPr vert="horz" wrap="square" lIns="0" tIns="30093" rIns="0" bIns="0" rtlCol="0">
            <a:spAutoFit/>
          </a:bodyPr>
          <a:lstStyle/>
          <a:p>
            <a:pPr marL="26171">
              <a:spcBef>
                <a:spcPts val="235"/>
              </a:spcBef>
            </a:pPr>
            <a:r>
              <a:rPr lang="en-US" sz="7006" spc="10" dirty="0"/>
              <a:t>MATEMATIKA</a:t>
            </a:r>
            <a:endParaRPr lang="en-US" sz="7006" dirty="0"/>
          </a:p>
        </p:txBody>
      </p:sp>
      <p:sp>
        <p:nvSpPr>
          <p:cNvPr id="4" name="object 4"/>
          <p:cNvSpPr txBox="1"/>
          <p:nvPr/>
        </p:nvSpPr>
        <p:spPr>
          <a:xfrm>
            <a:off x="1195578" y="2433489"/>
            <a:ext cx="10524146" cy="3681414"/>
          </a:xfrm>
          <a:prstGeom prst="rect">
            <a:avLst/>
          </a:prstGeom>
        </p:spPr>
        <p:txBody>
          <a:bodyPr vert="horz" wrap="square" lIns="0" tIns="28786" rIns="0" bIns="0" rtlCol="0">
            <a:spAutoFit/>
          </a:bodyPr>
          <a:lstStyle/>
          <a:p>
            <a:pPr marL="37947">
              <a:spcBef>
                <a:spcPts val="227"/>
              </a:spcBef>
            </a:pPr>
            <a:r>
              <a:rPr sz="4800" b="1" dirty="0">
                <a:solidFill>
                  <a:schemeClr val="tx2"/>
                </a:solidFill>
                <a:latin typeface="Arial"/>
                <a:cs typeface="Arial"/>
              </a:rPr>
              <a:t>M</a:t>
            </a:r>
            <a:r>
              <a:rPr lang="en-US" sz="4800" b="1" dirty="0">
                <a:solidFill>
                  <a:schemeClr val="tx2"/>
                </a:solidFill>
                <a:latin typeface="Arial"/>
                <a:cs typeface="Arial"/>
              </a:rPr>
              <a:t>AVZU</a:t>
            </a:r>
            <a:r>
              <a:rPr sz="4800" b="1" dirty="0">
                <a:solidFill>
                  <a:schemeClr val="tx2"/>
                </a:solidFill>
                <a:latin typeface="Arial"/>
                <a:cs typeface="Arial"/>
              </a:rPr>
              <a:t>:</a:t>
            </a:r>
            <a:r>
              <a:rPr lang="en-US" sz="4800" b="1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4800" b="1" dirty="0" smtClean="0">
                <a:solidFill>
                  <a:schemeClr val="tx2"/>
                </a:solidFill>
                <a:latin typeface="Arial"/>
                <a:cs typeface="Arial"/>
              </a:rPr>
              <a:t>TUB VA MURAKKAB SONLAR</a:t>
            </a:r>
            <a:endParaRPr lang="ru-RU" sz="4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947"/>
            <a:endParaRPr lang="en-US" sz="8036" dirty="0" smtClean="0">
              <a:latin typeface="Arial"/>
              <a:cs typeface="Arial"/>
            </a:endParaRPr>
          </a:p>
          <a:p>
            <a:pPr marL="66732"/>
            <a:endParaRPr lang="en-US" sz="3298" dirty="0" smtClean="0">
              <a:latin typeface="Arial" pitchFamily="34" charset="0"/>
              <a:cs typeface="Arial" pitchFamily="34" charset="0"/>
            </a:endParaRPr>
          </a:p>
          <a:p>
            <a:pPr marL="66732"/>
            <a:r>
              <a:rPr sz="2800" dirty="0" err="1" smtClean="0">
                <a:latin typeface="Arial" pitchFamily="34" charset="0"/>
                <a:cs typeface="Arial" pitchFamily="34" charset="0"/>
              </a:rPr>
              <a:t>O‘qituvchi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spc="10" dirty="0" err="1" smtClean="0">
                <a:latin typeface="Arial" pitchFamily="34" charset="0"/>
                <a:cs typeface="Arial" pitchFamily="34" charset="0"/>
              </a:rPr>
              <a:t>Sharipova</a:t>
            </a:r>
            <a:r>
              <a:rPr lang="en-US" sz="2800" spc="1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spc="10" dirty="0" err="1">
                <a:latin typeface="Arial" pitchFamily="34" charset="0"/>
                <a:cs typeface="Arial" pitchFamily="34" charset="0"/>
              </a:rPr>
              <a:t>Durdona</a:t>
            </a:r>
            <a:r>
              <a:rPr lang="en-US" sz="2800" spc="1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spc="10" dirty="0" err="1">
                <a:latin typeface="Arial" pitchFamily="34" charset="0"/>
                <a:cs typeface="Arial" pitchFamily="34" charset="0"/>
              </a:rPr>
              <a:t>Mirazamovna</a:t>
            </a:r>
            <a:r>
              <a:rPr lang="en-US" sz="2800" spc="10" dirty="0">
                <a:latin typeface="Arial" pitchFamily="34" charset="0"/>
                <a:cs typeface="Arial" pitchFamily="34" charset="0"/>
              </a:rPr>
              <a:t> </a:t>
            </a:r>
            <a:endParaRPr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18940" y="2427771"/>
            <a:ext cx="709187" cy="157365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036"/>
          </a:p>
        </p:txBody>
      </p:sp>
      <p:grpSp>
        <p:nvGrpSpPr>
          <p:cNvPr id="7" name="object 7"/>
          <p:cNvGrpSpPr/>
          <p:nvPr/>
        </p:nvGrpSpPr>
        <p:grpSpPr>
          <a:xfrm>
            <a:off x="923468" y="680798"/>
            <a:ext cx="10273542" cy="813865"/>
            <a:chOff x="439458" y="322808"/>
            <a:chExt cx="498577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036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20"/>
              <a:ext cx="838783" cy="29856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9525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en-US" sz="4121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6-</a:t>
              </a:r>
              <a:r>
                <a:rPr lang="ru-RU" sz="4121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4121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sinf</a:t>
              </a:r>
              <a:endParaRPr sz="8036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object 11"/>
          <p:cNvSpPr/>
          <p:nvPr/>
        </p:nvSpPr>
        <p:spPr>
          <a:xfrm>
            <a:off x="8532713" y="4174282"/>
            <a:ext cx="2970987" cy="25671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036"/>
          </a:p>
        </p:txBody>
      </p:sp>
      <p:sp>
        <p:nvSpPr>
          <p:cNvPr id="12" name="object 5"/>
          <p:cNvSpPr/>
          <p:nvPr/>
        </p:nvSpPr>
        <p:spPr>
          <a:xfrm>
            <a:off x="418939" y="4676044"/>
            <a:ext cx="709187" cy="156358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/>
          <a:p>
            <a:endParaRPr sz="8036"/>
          </a:p>
        </p:txBody>
      </p:sp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060105" y="288082"/>
            <a:ext cx="53835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94</a:t>
            </a:r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793" y="1224186"/>
            <a:ext cx="11509654" cy="2770189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Qo‘sh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tengsizlik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tub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yechimlarini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toping:</a:t>
            </a: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1) 45 &lt; x &lt; 90   2) 23 &lt; y      73;   3) 47     y &lt; 62 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endParaRPr lang="en-US" sz="24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6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en-US" sz="36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1) x =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5508377" y="1800250"/>
                <a:ext cx="505012" cy="6001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377" y="1800250"/>
                <a:ext cx="505012" cy="60016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8191147" y="1800250"/>
                <a:ext cx="505012" cy="6001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1147" y="1800250"/>
                <a:ext cx="505012" cy="60016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1475929" y="3168402"/>
            <a:ext cx="1072919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46, 47, 48, 49, 50, 51, 52, 53, 54, 55, 56, 57, 58, 59, 60, 61, 62, 63, 64, 65, 66, 67, 68, 69, 70, 71, 72, 73, 74, 75, 76, 77, 78, 79, 80, 81, 82, 83, 84, 85, 86, 87, 88, 89.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331913" y="3182922"/>
            <a:ext cx="1072919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47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49,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51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53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55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57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59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61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63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65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67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69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71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73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75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77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79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81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83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85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87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89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>
            <a:off x="5004321" y="3257520"/>
            <a:ext cx="504056" cy="58992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8321886" y="3284427"/>
            <a:ext cx="504056" cy="58992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5807353" y="3239930"/>
            <a:ext cx="504056" cy="58992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3311906" y="3228653"/>
            <a:ext cx="504056" cy="58992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7404226" y="3864312"/>
            <a:ext cx="504056" cy="58992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3220889" y="3864312"/>
            <a:ext cx="504056" cy="58992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9275859" y="3197753"/>
            <a:ext cx="504056" cy="58992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H="1">
            <a:off x="8236573" y="3816212"/>
            <a:ext cx="504056" cy="58992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5722040" y="3818581"/>
            <a:ext cx="504056" cy="58992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10868646" y="3228652"/>
            <a:ext cx="504056" cy="58992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4023921" y="3797527"/>
            <a:ext cx="504056" cy="58992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2561646" y="3197753"/>
            <a:ext cx="504056" cy="58992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51793" y="6009988"/>
            <a:ext cx="947751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47, 59, 61, 67, 71, 73, 79, 83, 89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792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060105" y="288082"/>
            <a:ext cx="53835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96</a:t>
            </a:r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793" y="1224186"/>
            <a:ext cx="11509654" cy="5786399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katta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: 1)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ikki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xonali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;  2)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uch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xonali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tub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toping.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1)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katta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ikki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xonali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son  99,</a:t>
            </a:r>
          </a:p>
          <a:p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katta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ikki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xonali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tub son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esa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97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2)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eng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katta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uch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xonali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son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999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4000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eng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katta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uch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xonali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tub son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esa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997</a:t>
            </a:r>
            <a:endParaRPr lang="en-US" sz="4000" dirty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1) 97, 2) 99    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40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060105" y="288082"/>
            <a:ext cx="53835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97</a:t>
            </a:r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793" y="1224186"/>
            <a:ext cx="11509654" cy="4247516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natural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qiymatlarida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29∙a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ko‘paytma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1) tub son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   2)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murakkab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son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4000" dirty="0">
              <a:latin typeface="Arial" pitchFamily="34" charset="0"/>
              <a:cs typeface="Arial" pitchFamily="34" charset="0"/>
            </a:endParaRP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1) a = 1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bo‘lganda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29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∙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a  = 29</a:t>
            </a:r>
          </a:p>
          <a:p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2) a &gt; 1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bo‘lganda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29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∙a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84641" y="4032498"/>
            <a:ext cx="208823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b="1" dirty="0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ub son</a:t>
            </a:r>
            <a:endParaRPr lang="ru-RU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07449" y="4724995"/>
            <a:ext cx="367240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b="1" dirty="0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endParaRPr lang="ru-RU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686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060105" y="288082"/>
            <a:ext cx="53835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98</a:t>
            </a:r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1196" y="1224186"/>
            <a:ext cx="11509654" cy="5601733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U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chta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ketma-ket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kelgan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natural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sonlar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yig‘indisi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tub son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bo‘ladimi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? </a:t>
            </a:r>
            <a:endParaRPr lang="en-US" sz="4400" dirty="0">
              <a:latin typeface="Arial" pitchFamily="34" charset="0"/>
              <a:cs typeface="Arial" pitchFamily="34" charset="0"/>
            </a:endParaRP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Uchta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ketma-ket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kelgan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natural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sonlar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yig‘indisi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har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doim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3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bo‘linadi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b="1" dirty="0" err="1" smtClean="0">
                <a:solidFill>
                  <a:srgbClr val="00A859"/>
                </a:solidFill>
                <a:latin typeface="Arial" pitchFamily="34" charset="0"/>
                <a:cs typeface="Arial" pitchFamily="34" charset="0"/>
              </a:rPr>
              <a:t>Masalan</a:t>
            </a:r>
            <a:r>
              <a:rPr lang="en-US" sz="4000" b="1" dirty="0" smtClean="0">
                <a:solidFill>
                  <a:srgbClr val="00A859"/>
                </a:solidFill>
                <a:latin typeface="Arial" pitchFamily="34" charset="0"/>
                <a:cs typeface="Arial" pitchFamily="34" charset="0"/>
              </a:rPr>
              <a:t>, 1 + 2 + 3 = 6,   14 + 15 + 16 = 45  </a:t>
            </a:r>
          </a:p>
          <a:p>
            <a:r>
              <a:rPr lang="en-US" sz="4000" b="1" dirty="0">
                <a:solidFill>
                  <a:srgbClr val="00A85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rgbClr val="00A859"/>
                </a:solidFill>
                <a:latin typeface="Arial" pitchFamily="34" charset="0"/>
                <a:cs typeface="Arial" pitchFamily="34" charset="0"/>
              </a:rPr>
              <a:t>                28 + 29 + 30 = 87</a:t>
            </a:r>
          </a:p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bo‘lmaydi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40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347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371293" y="360090"/>
            <a:ext cx="11485041" cy="553998"/>
          </a:xfrm>
        </p:spPr>
        <p:txBody>
          <a:bodyPr/>
          <a:lstStyle/>
          <a:p>
            <a:pPr algn="ctr"/>
            <a:r>
              <a:rPr lang="en-US" sz="3600" b="1" dirty="0" smtClean="0"/>
              <a:t>MUSTAQIL  BAJARISH  UCHUN  TOPSHIRIQLAR:</a:t>
            </a:r>
            <a:endParaRPr lang="ru-RU" sz="36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978648" y="1925851"/>
            <a:ext cx="10295688" cy="1371145"/>
          </a:xfrm>
        </p:spPr>
        <p:txBody>
          <a:bodyPr/>
          <a:lstStyle/>
          <a:p>
            <a:pPr algn="l"/>
            <a:r>
              <a:rPr lang="en-US" sz="4455" b="1" dirty="0">
                <a:solidFill>
                  <a:schemeClr val="tx1"/>
                </a:solidFill>
              </a:rPr>
              <a:t>   </a:t>
            </a:r>
            <a:r>
              <a:rPr lang="en-US" sz="4455" b="1" dirty="0">
                <a:solidFill>
                  <a:schemeClr val="tx1"/>
                </a:solidFill>
              </a:rPr>
              <a:t>  </a:t>
            </a:r>
            <a:r>
              <a:rPr lang="en-US" sz="4455" b="1" dirty="0" err="1">
                <a:solidFill>
                  <a:schemeClr val="tx1"/>
                </a:solidFill>
              </a:rPr>
              <a:t>Darslikdagi</a:t>
            </a:r>
            <a:r>
              <a:rPr lang="en-US" sz="4455" b="1" dirty="0">
                <a:solidFill>
                  <a:schemeClr val="tx1"/>
                </a:solidFill>
              </a:rPr>
              <a:t>  </a:t>
            </a:r>
            <a:r>
              <a:rPr lang="en-US" sz="4455" b="1" dirty="0" smtClean="0">
                <a:solidFill>
                  <a:schemeClr val="tx1"/>
                </a:solidFill>
              </a:rPr>
              <a:t>95-</a:t>
            </a:r>
            <a:r>
              <a:rPr lang="en-US" sz="4455" b="1" dirty="0">
                <a:solidFill>
                  <a:schemeClr val="tx1"/>
                </a:solidFill>
              </a:rPr>
              <a:t>, </a:t>
            </a:r>
            <a:r>
              <a:rPr lang="en-US" sz="4455" b="1" dirty="0" smtClean="0">
                <a:solidFill>
                  <a:schemeClr val="tx1"/>
                </a:solidFill>
              </a:rPr>
              <a:t>99-, </a:t>
            </a:r>
            <a:r>
              <a:rPr lang="ru-RU" sz="4455" b="1" dirty="0" smtClean="0">
                <a:solidFill>
                  <a:schemeClr val="tx1"/>
                </a:solidFill>
              </a:rPr>
              <a:t>1</a:t>
            </a:r>
            <a:r>
              <a:rPr lang="en-US" sz="4455" b="1" dirty="0" smtClean="0">
                <a:solidFill>
                  <a:schemeClr val="tx1"/>
                </a:solidFill>
              </a:rPr>
              <a:t>00- </a:t>
            </a:r>
            <a:r>
              <a:rPr lang="en-US" sz="4455" b="1" dirty="0" err="1">
                <a:solidFill>
                  <a:schemeClr val="tx1"/>
                </a:solidFill>
              </a:rPr>
              <a:t>masalalarni</a:t>
            </a:r>
            <a:r>
              <a:rPr lang="en-US" sz="4455" b="1" dirty="0">
                <a:solidFill>
                  <a:schemeClr val="tx1"/>
                </a:solidFill>
              </a:rPr>
              <a:t> </a:t>
            </a:r>
            <a:r>
              <a:rPr lang="en-US" sz="4455" b="1" dirty="0">
                <a:solidFill>
                  <a:schemeClr val="tx1"/>
                </a:solidFill>
              </a:rPr>
              <a:t> </a:t>
            </a:r>
            <a:r>
              <a:rPr lang="en-US" sz="4455" b="1" dirty="0" err="1">
                <a:solidFill>
                  <a:schemeClr val="tx1"/>
                </a:solidFill>
              </a:rPr>
              <a:t>yechish</a:t>
            </a:r>
            <a:r>
              <a:rPr lang="en-US" sz="4455" b="1" dirty="0">
                <a:solidFill>
                  <a:schemeClr val="tx1"/>
                </a:solidFill>
              </a:rPr>
              <a:t>. </a:t>
            </a:r>
            <a:r>
              <a:rPr lang="en-US" sz="4455" b="1" dirty="0">
                <a:solidFill>
                  <a:schemeClr val="tx1"/>
                </a:solidFill>
              </a:rPr>
              <a:t>(</a:t>
            </a:r>
            <a:r>
              <a:rPr lang="en-US" sz="4455" b="1" dirty="0" smtClean="0">
                <a:solidFill>
                  <a:schemeClr val="tx1"/>
                </a:solidFill>
              </a:rPr>
              <a:t>18- </a:t>
            </a:r>
            <a:r>
              <a:rPr lang="en-US" sz="4455" b="1" dirty="0">
                <a:solidFill>
                  <a:schemeClr val="tx1"/>
                </a:solidFill>
              </a:rPr>
              <a:t>bet) </a:t>
            </a:r>
            <a:endParaRPr lang="ru-RU" sz="4455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30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 txBox="1">
            <a:spLocks noGrp="1"/>
          </p:cNvSpPr>
          <p:nvPr>
            <p:ph type="title"/>
          </p:nvPr>
        </p:nvSpPr>
        <p:spPr>
          <a:xfrm>
            <a:off x="2215881" y="288082"/>
            <a:ext cx="75419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TEKSHIRIB KO‘RING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418" y="1300147"/>
            <a:ext cx="11416834" cy="5524789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boshqa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natural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sonning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kamida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ikkita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bo‘luvchisi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               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2, 3, 5, 7, 11, 13, 17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Bu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sonlarning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2 ta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bo‘luvchiga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            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4,  6,  9,  20,  25, 38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sonlaridan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birining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ikkitadan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ko‘p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bo‘luvchisi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bor. 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0197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Прямоугольник 40"/>
          <p:cNvSpPr/>
          <p:nvPr/>
        </p:nvSpPr>
        <p:spPr>
          <a:xfrm>
            <a:off x="-55212" y="361339"/>
            <a:ext cx="12084093" cy="788108"/>
          </a:xfrm>
          <a:prstGeom prst="rect">
            <a:avLst/>
          </a:prstGeom>
        </p:spPr>
        <p:txBody>
          <a:bodyPr wrap="square" lIns="122118" tIns="61059" rIns="122118" bIns="61059">
            <a:spAutoFit/>
          </a:bodyPr>
          <a:lstStyle/>
          <a:p>
            <a:pPr marL="949808" indent="-949808" algn="ctr">
              <a:lnSpc>
                <a:spcPct val="90000"/>
              </a:lnSpc>
            </a:pP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TUB   SONLAR</a:t>
            </a:r>
            <a:endParaRPr lang="ru-RU" sz="4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Содержимое 27"/>
          <p:cNvSpPr>
            <a:spLocks noGrp="1"/>
          </p:cNvSpPr>
          <p:nvPr>
            <p:ph sz="half" idx="3"/>
          </p:nvPr>
        </p:nvSpPr>
        <p:spPr>
          <a:xfrm>
            <a:off x="278418" y="1656207"/>
            <a:ext cx="11416834" cy="1138773"/>
          </a:xfrm>
        </p:spPr>
        <p:txBody>
          <a:bodyPr/>
          <a:lstStyle/>
          <a:p>
            <a:r>
              <a:rPr lang="en-US" sz="3700" dirty="0" smtClean="0"/>
              <a:t>  </a:t>
            </a:r>
            <a:r>
              <a:rPr lang="en-US" sz="3700" dirty="0" smtClean="0">
                <a:solidFill>
                  <a:schemeClr val="tx1"/>
                </a:solidFill>
              </a:rPr>
              <a:t>Agar natural son </a:t>
            </a:r>
            <a:r>
              <a:rPr lang="en-US" sz="3700" dirty="0" err="1" smtClean="0">
                <a:solidFill>
                  <a:schemeClr val="tx1"/>
                </a:solidFill>
              </a:rPr>
              <a:t>faqat</a:t>
            </a:r>
            <a:r>
              <a:rPr lang="en-US" sz="3700" dirty="0" smtClean="0">
                <a:solidFill>
                  <a:schemeClr val="tx1"/>
                </a:solidFill>
              </a:rPr>
              <a:t> </a:t>
            </a:r>
            <a:r>
              <a:rPr lang="en-US" sz="3700" dirty="0" err="1" smtClean="0">
                <a:solidFill>
                  <a:schemeClr val="tx1"/>
                </a:solidFill>
              </a:rPr>
              <a:t>ikkita</a:t>
            </a:r>
            <a:r>
              <a:rPr lang="en-US" sz="3700" dirty="0" smtClean="0">
                <a:solidFill>
                  <a:schemeClr val="tx1"/>
                </a:solidFill>
              </a:rPr>
              <a:t> </a:t>
            </a:r>
            <a:r>
              <a:rPr lang="en-US" sz="3700" dirty="0" err="1" smtClean="0">
                <a:solidFill>
                  <a:schemeClr val="tx1"/>
                </a:solidFill>
              </a:rPr>
              <a:t>bo‘luvchiga</a:t>
            </a:r>
            <a:r>
              <a:rPr lang="en-US" sz="3700" dirty="0" smtClean="0">
                <a:solidFill>
                  <a:schemeClr val="tx1"/>
                </a:solidFill>
              </a:rPr>
              <a:t> </a:t>
            </a:r>
            <a:r>
              <a:rPr lang="en-US" sz="3700" dirty="0" err="1" smtClean="0">
                <a:solidFill>
                  <a:schemeClr val="tx1"/>
                </a:solidFill>
              </a:rPr>
              <a:t>ega</a:t>
            </a:r>
            <a:r>
              <a:rPr lang="en-US" sz="3700" dirty="0" smtClean="0">
                <a:solidFill>
                  <a:schemeClr val="tx1"/>
                </a:solidFill>
              </a:rPr>
              <a:t> </a:t>
            </a:r>
            <a:r>
              <a:rPr lang="en-US" sz="3700" dirty="0" err="1" smtClean="0">
                <a:solidFill>
                  <a:schemeClr val="tx1"/>
                </a:solidFill>
              </a:rPr>
              <a:t>bo‘lsa</a:t>
            </a:r>
            <a:r>
              <a:rPr lang="en-US" sz="3700" dirty="0" smtClean="0">
                <a:solidFill>
                  <a:schemeClr val="tx1"/>
                </a:solidFill>
              </a:rPr>
              <a:t>,</a:t>
            </a:r>
          </a:p>
          <a:p>
            <a:r>
              <a:rPr lang="en-US" sz="3700" dirty="0" smtClean="0">
                <a:solidFill>
                  <a:schemeClr val="tx1"/>
                </a:solidFill>
              </a:rPr>
              <a:t> u </a:t>
            </a:r>
            <a:r>
              <a:rPr lang="en-US" sz="3700" b="1" dirty="0" smtClean="0">
                <a:solidFill>
                  <a:schemeClr val="tx1"/>
                </a:solidFill>
              </a:rPr>
              <a:t>tub son </a:t>
            </a:r>
            <a:r>
              <a:rPr lang="en-US" sz="3700" dirty="0" err="1" smtClean="0">
                <a:solidFill>
                  <a:schemeClr val="tx1"/>
                </a:solidFill>
              </a:rPr>
              <a:t>deyiladi</a:t>
            </a:r>
            <a:r>
              <a:rPr lang="en-US" sz="3700" dirty="0" smtClean="0">
                <a:solidFill>
                  <a:schemeClr val="tx1"/>
                </a:solidFill>
              </a:rPr>
              <a:t>. </a:t>
            </a:r>
            <a:endParaRPr lang="ru-RU" sz="3700" dirty="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206616" y="3300411"/>
            <a:ext cx="9653258" cy="938918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r>
              <a:rPr lang="en-US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2 ,   3,    5 ,   7 ,   11,   13 ,   </a:t>
            </a:r>
            <a:r>
              <a:rPr lang="en-US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17</a:t>
            </a:r>
            <a:endParaRPr lang="ru-RU" sz="53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</a:endParaRPr>
          </a:p>
        </p:txBody>
      </p:sp>
      <p:sp>
        <p:nvSpPr>
          <p:cNvPr id="5" name="Содержимое 27"/>
          <p:cNvSpPr>
            <a:spLocks noGrp="1"/>
          </p:cNvSpPr>
          <p:nvPr>
            <p:ph sz="half" idx="3"/>
          </p:nvPr>
        </p:nvSpPr>
        <p:spPr>
          <a:xfrm>
            <a:off x="464016" y="5400650"/>
            <a:ext cx="11416834" cy="569387"/>
          </a:xfrm>
        </p:spPr>
        <p:txBody>
          <a:bodyPr/>
          <a:lstStyle/>
          <a:p>
            <a:r>
              <a:rPr lang="en-US" sz="3700" dirty="0" smtClean="0"/>
              <a:t>  </a:t>
            </a:r>
            <a:r>
              <a:rPr lang="en-US" sz="3700" dirty="0" smtClean="0">
                <a:solidFill>
                  <a:schemeClr val="tx1"/>
                </a:solidFill>
              </a:rPr>
              <a:t>Tub </a:t>
            </a:r>
            <a:r>
              <a:rPr lang="en-US" sz="3700" dirty="0" err="1" smtClean="0">
                <a:solidFill>
                  <a:schemeClr val="tx1"/>
                </a:solidFill>
              </a:rPr>
              <a:t>sonlar</a:t>
            </a:r>
            <a:r>
              <a:rPr lang="en-US" sz="3700" dirty="0" smtClean="0">
                <a:solidFill>
                  <a:schemeClr val="tx1"/>
                </a:solidFill>
              </a:rPr>
              <a:t> </a:t>
            </a:r>
            <a:r>
              <a:rPr lang="en-US" sz="3700" dirty="0" err="1" smtClean="0">
                <a:solidFill>
                  <a:schemeClr val="tx1"/>
                </a:solidFill>
              </a:rPr>
              <a:t>ta’rifiga</a:t>
            </a:r>
            <a:r>
              <a:rPr lang="en-US" sz="3700" dirty="0" smtClean="0">
                <a:solidFill>
                  <a:schemeClr val="tx1"/>
                </a:solidFill>
              </a:rPr>
              <a:t> </a:t>
            </a:r>
            <a:r>
              <a:rPr lang="en-US" sz="3700" dirty="0" err="1" smtClean="0">
                <a:solidFill>
                  <a:schemeClr val="tx1"/>
                </a:solidFill>
              </a:rPr>
              <a:t>asosan</a:t>
            </a:r>
            <a:r>
              <a:rPr lang="en-US" sz="3700" dirty="0" smtClean="0">
                <a:solidFill>
                  <a:schemeClr val="tx1"/>
                </a:solidFill>
              </a:rPr>
              <a:t>, 1 </a:t>
            </a:r>
            <a:r>
              <a:rPr lang="en-US" sz="3700" dirty="0" err="1" smtClean="0">
                <a:solidFill>
                  <a:schemeClr val="tx1"/>
                </a:solidFill>
              </a:rPr>
              <a:t>soni</a:t>
            </a:r>
            <a:r>
              <a:rPr lang="en-US" sz="3700" dirty="0" smtClean="0">
                <a:solidFill>
                  <a:schemeClr val="tx1"/>
                </a:solidFill>
              </a:rPr>
              <a:t> tub </a:t>
            </a:r>
            <a:r>
              <a:rPr lang="en-US" sz="3700" dirty="0" err="1" smtClean="0">
                <a:solidFill>
                  <a:schemeClr val="tx1"/>
                </a:solidFill>
              </a:rPr>
              <a:t>bo‘ladimi</a:t>
            </a:r>
            <a:r>
              <a:rPr lang="en-US" sz="3700" dirty="0" smtClean="0">
                <a:solidFill>
                  <a:schemeClr val="tx1"/>
                </a:solidFill>
              </a:rPr>
              <a:t>?</a:t>
            </a:r>
            <a:endParaRPr lang="ru-RU" sz="3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642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uild="p"/>
      <p:bldP spid="29" grpId="0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Прямоугольник 40"/>
          <p:cNvSpPr/>
          <p:nvPr/>
        </p:nvSpPr>
        <p:spPr>
          <a:xfrm>
            <a:off x="-55212" y="361339"/>
            <a:ext cx="12084093" cy="788108"/>
          </a:xfrm>
          <a:prstGeom prst="rect">
            <a:avLst/>
          </a:prstGeom>
        </p:spPr>
        <p:txBody>
          <a:bodyPr wrap="square" lIns="122118" tIns="61059" rIns="122118" bIns="61059">
            <a:spAutoFit/>
          </a:bodyPr>
          <a:lstStyle/>
          <a:p>
            <a:pPr marL="949808" indent="-949808" algn="ctr">
              <a:lnSpc>
                <a:spcPct val="90000"/>
              </a:lnSpc>
            </a:pPr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MURAKKAB  SONLAR</a:t>
            </a:r>
            <a:endParaRPr lang="ru-RU" sz="4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Содержимое 27"/>
          <p:cNvSpPr>
            <a:spLocks noGrp="1"/>
          </p:cNvSpPr>
          <p:nvPr>
            <p:ph sz="half" idx="3"/>
          </p:nvPr>
        </p:nvSpPr>
        <p:spPr>
          <a:xfrm>
            <a:off x="278417" y="1443639"/>
            <a:ext cx="11416834" cy="1138773"/>
          </a:xfrm>
        </p:spPr>
        <p:txBody>
          <a:bodyPr/>
          <a:lstStyle/>
          <a:p>
            <a:r>
              <a:rPr lang="en-US" sz="3700" dirty="0" smtClean="0"/>
              <a:t>  </a:t>
            </a:r>
            <a:r>
              <a:rPr lang="en-US" sz="3700" dirty="0" smtClean="0">
                <a:solidFill>
                  <a:schemeClr val="tx1"/>
                </a:solidFill>
              </a:rPr>
              <a:t>Agar natural son </a:t>
            </a:r>
            <a:r>
              <a:rPr lang="en-US" sz="3700" dirty="0" err="1" smtClean="0">
                <a:solidFill>
                  <a:schemeClr val="tx1"/>
                </a:solidFill>
              </a:rPr>
              <a:t>ikkitadan</a:t>
            </a:r>
            <a:r>
              <a:rPr lang="en-US" sz="3700" dirty="0" smtClean="0">
                <a:solidFill>
                  <a:schemeClr val="tx1"/>
                </a:solidFill>
              </a:rPr>
              <a:t> </a:t>
            </a:r>
            <a:r>
              <a:rPr lang="en-US" sz="3700" dirty="0" err="1" smtClean="0">
                <a:solidFill>
                  <a:schemeClr val="tx1"/>
                </a:solidFill>
              </a:rPr>
              <a:t>ortiq</a:t>
            </a:r>
            <a:r>
              <a:rPr lang="en-US" sz="3700" dirty="0" smtClean="0">
                <a:solidFill>
                  <a:schemeClr val="tx1"/>
                </a:solidFill>
              </a:rPr>
              <a:t> </a:t>
            </a:r>
            <a:r>
              <a:rPr lang="en-US" sz="3700" dirty="0" err="1" smtClean="0">
                <a:solidFill>
                  <a:schemeClr val="tx1"/>
                </a:solidFill>
              </a:rPr>
              <a:t>bo‘luvchiga</a:t>
            </a:r>
            <a:r>
              <a:rPr lang="en-US" sz="3700" dirty="0" smtClean="0">
                <a:solidFill>
                  <a:schemeClr val="tx1"/>
                </a:solidFill>
              </a:rPr>
              <a:t> </a:t>
            </a:r>
            <a:r>
              <a:rPr lang="en-US" sz="3700" dirty="0" err="1" smtClean="0">
                <a:solidFill>
                  <a:schemeClr val="tx1"/>
                </a:solidFill>
              </a:rPr>
              <a:t>ega</a:t>
            </a:r>
            <a:r>
              <a:rPr lang="en-US" sz="3700" dirty="0" smtClean="0">
                <a:solidFill>
                  <a:schemeClr val="tx1"/>
                </a:solidFill>
              </a:rPr>
              <a:t> </a:t>
            </a:r>
            <a:r>
              <a:rPr lang="en-US" sz="3700" dirty="0" err="1" smtClean="0">
                <a:solidFill>
                  <a:schemeClr val="tx1"/>
                </a:solidFill>
              </a:rPr>
              <a:t>bo‘lsa</a:t>
            </a:r>
            <a:r>
              <a:rPr lang="en-US" sz="3700" dirty="0" smtClean="0">
                <a:solidFill>
                  <a:schemeClr val="tx1"/>
                </a:solidFill>
              </a:rPr>
              <a:t>, </a:t>
            </a:r>
            <a:r>
              <a:rPr lang="en-US" sz="3700" dirty="0" err="1" smtClean="0">
                <a:solidFill>
                  <a:schemeClr val="tx1"/>
                </a:solidFill>
              </a:rPr>
              <a:t>bunday</a:t>
            </a:r>
            <a:r>
              <a:rPr lang="en-US" sz="3700" dirty="0" smtClean="0">
                <a:solidFill>
                  <a:schemeClr val="tx1"/>
                </a:solidFill>
              </a:rPr>
              <a:t> son </a:t>
            </a:r>
            <a:r>
              <a:rPr lang="en-US" sz="3700" b="1" dirty="0" err="1" smtClean="0">
                <a:solidFill>
                  <a:schemeClr val="tx1"/>
                </a:solidFill>
              </a:rPr>
              <a:t>murakkab</a:t>
            </a:r>
            <a:r>
              <a:rPr lang="en-US" sz="3700" b="1" dirty="0" smtClean="0">
                <a:solidFill>
                  <a:schemeClr val="tx1"/>
                </a:solidFill>
              </a:rPr>
              <a:t> son </a:t>
            </a:r>
            <a:r>
              <a:rPr lang="en-US" sz="3700" dirty="0" err="1" smtClean="0">
                <a:solidFill>
                  <a:schemeClr val="tx1"/>
                </a:solidFill>
              </a:rPr>
              <a:t>deyiladi</a:t>
            </a:r>
            <a:r>
              <a:rPr lang="en-US" sz="3700" dirty="0" smtClean="0">
                <a:solidFill>
                  <a:schemeClr val="tx1"/>
                </a:solidFill>
              </a:rPr>
              <a:t>. </a:t>
            </a:r>
            <a:endParaRPr lang="ru-RU" sz="3700" dirty="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160205" y="2844425"/>
            <a:ext cx="9653258" cy="938918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r>
              <a:rPr lang="en-US" sz="53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A859"/>
                </a:solidFill>
              </a:rPr>
              <a:t>4</a:t>
            </a:r>
            <a:r>
              <a:rPr lang="en-US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A859"/>
                </a:solidFill>
              </a:rPr>
              <a:t> </a:t>
            </a:r>
            <a:r>
              <a:rPr lang="en-US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A859"/>
                </a:solidFill>
              </a:rPr>
              <a:t>,   </a:t>
            </a:r>
            <a:r>
              <a:rPr lang="en-US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A859"/>
                </a:solidFill>
              </a:rPr>
              <a:t>6,    9 </a:t>
            </a:r>
            <a:r>
              <a:rPr lang="en-US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A859"/>
                </a:solidFill>
              </a:rPr>
              <a:t>,   </a:t>
            </a:r>
            <a:r>
              <a:rPr lang="en-US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A859"/>
                </a:solidFill>
              </a:rPr>
              <a:t>20 </a:t>
            </a:r>
            <a:r>
              <a:rPr lang="en-US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A859"/>
                </a:solidFill>
              </a:rPr>
              <a:t>,   </a:t>
            </a:r>
            <a:r>
              <a:rPr lang="en-US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A859"/>
                </a:solidFill>
              </a:rPr>
              <a:t>25</a:t>
            </a:r>
            <a:r>
              <a:rPr lang="en-US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A859"/>
                </a:solidFill>
              </a:rPr>
              <a:t>,   38  </a:t>
            </a:r>
            <a:endParaRPr lang="ru-RU" sz="53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A859"/>
              </a:solidFill>
            </a:endParaRPr>
          </a:p>
        </p:txBody>
      </p:sp>
      <p:sp>
        <p:nvSpPr>
          <p:cNvPr id="5" name="Содержимое 27"/>
          <p:cNvSpPr>
            <a:spLocks noGrp="1"/>
          </p:cNvSpPr>
          <p:nvPr>
            <p:ph sz="half" idx="3"/>
          </p:nvPr>
        </p:nvSpPr>
        <p:spPr>
          <a:xfrm>
            <a:off x="464016" y="4010091"/>
            <a:ext cx="11416834" cy="2277547"/>
          </a:xfrm>
        </p:spPr>
        <p:txBody>
          <a:bodyPr/>
          <a:lstStyle/>
          <a:p>
            <a:r>
              <a:rPr lang="en-US" sz="3700" dirty="0" smtClean="0"/>
              <a:t>  </a:t>
            </a:r>
            <a:r>
              <a:rPr lang="en-US" sz="3700" dirty="0" err="1" smtClean="0">
                <a:solidFill>
                  <a:schemeClr val="tx1"/>
                </a:solidFill>
              </a:rPr>
              <a:t>Murakkab</a:t>
            </a:r>
            <a:r>
              <a:rPr lang="en-US" sz="3700" dirty="0" smtClean="0">
                <a:solidFill>
                  <a:schemeClr val="tx1"/>
                </a:solidFill>
              </a:rPr>
              <a:t> </a:t>
            </a:r>
            <a:r>
              <a:rPr lang="en-US" sz="3700" dirty="0" err="1" smtClean="0">
                <a:solidFill>
                  <a:schemeClr val="tx1"/>
                </a:solidFill>
              </a:rPr>
              <a:t>sonlar</a:t>
            </a:r>
            <a:r>
              <a:rPr lang="en-US" sz="3700" dirty="0" smtClean="0">
                <a:solidFill>
                  <a:schemeClr val="tx1"/>
                </a:solidFill>
              </a:rPr>
              <a:t> </a:t>
            </a:r>
            <a:r>
              <a:rPr lang="en-US" sz="3700" dirty="0" err="1" smtClean="0">
                <a:solidFill>
                  <a:schemeClr val="tx1"/>
                </a:solidFill>
              </a:rPr>
              <a:t>ta’rifiga</a:t>
            </a:r>
            <a:r>
              <a:rPr lang="en-US" sz="3700" dirty="0" smtClean="0">
                <a:solidFill>
                  <a:schemeClr val="tx1"/>
                </a:solidFill>
              </a:rPr>
              <a:t> </a:t>
            </a:r>
            <a:r>
              <a:rPr lang="en-US" sz="3700" dirty="0" err="1" smtClean="0">
                <a:solidFill>
                  <a:schemeClr val="tx1"/>
                </a:solidFill>
              </a:rPr>
              <a:t>asosan</a:t>
            </a:r>
            <a:r>
              <a:rPr lang="en-US" sz="3700" dirty="0" smtClean="0">
                <a:solidFill>
                  <a:schemeClr val="tx1"/>
                </a:solidFill>
              </a:rPr>
              <a:t>, 1 </a:t>
            </a:r>
            <a:r>
              <a:rPr lang="en-US" sz="3700" dirty="0" err="1" smtClean="0">
                <a:solidFill>
                  <a:schemeClr val="tx1"/>
                </a:solidFill>
              </a:rPr>
              <a:t>soni</a:t>
            </a:r>
            <a:r>
              <a:rPr lang="en-US" sz="3700" dirty="0" smtClean="0">
                <a:solidFill>
                  <a:schemeClr val="tx1"/>
                </a:solidFill>
              </a:rPr>
              <a:t> </a:t>
            </a:r>
            <a:r>
              <a:rPr lang="en-US" sz="3700" dirty="0" err="1" smtClean="0">
                <a:solidFill>
                  <a:schemeClr val="tx1"/>
                </a:solidFill>
              </a:rPr>
              <a:t>murakkab</a:t>
            </a:r>
            <a:r>
              <a:rPr lang="en-US" sz="3700" dirty="0" smtClean="0">
                <a:solidFill>
                  <a:schemeClr val="tx1"/>
                </a:solidFill>
              </a:rPr>
              <a:t> </a:t>
            </a:r>
            <a:r>
              <a:rPr lang="en-US" sz="3700" dirty="0" err="1" smtClean="0">
                <a:solidFill>
                  <a:schemeClr val="tx1"/>
                </a:solidFill>
              </a:rPr>
              <a:t>bo‘ladimi</a:t>
            </a:r>
            <a:r>
              <a:rPr lang="en-US" sz="3700" dirty="0" smtClean="0">
                <a:solidFill>
                  <a:schemeClr val="tx1"/>
                </a:solidFill>
              </a:rPr>
              <a:t>?</a:t>
            </a:r>
          </a:p>
          <a:p>
            <a:endParaRPr lang="en-US" sz="3700" dirty="0" smtClean="0">
              <a:solidFill>
                <a:schemeClr val="tx1"/>
              </a:solidFill>
            </a:endParaRPr>
          </a:p>
          <a:p>
            <a:r>
              <a:rPr lang="en-US" sz="3700" b="1" dirty="0">
                <a:solidFill>
                  <a:schemeClr val="tx1"/>
                </a:solidFill>
              </a:rPr>
              <a:t>1 </a:t>
            </a:r>
            <a:r>
              <a:rPr lang="en-US" sz="3700" b="1" dirty="0" smtClean="0">
                <a:solidFill>
                  <a:schemeClr val="tx1"/>
                </a:solidFill>
              </a:rPr>
              <a:t>– tub son ham </a:t>
            </a:r>
            <a:r>
              <a:rPr lang="en-US" sz="3700" b="1" dirty="0" err="1" smtClean="0">
                <a:solidFill>
                  <a:schemeClr val="tx1"/>
                </a:solidFill>
              </a:rPr>
              <a:t>emas</a:t>
            </a:r>
            <a:r>
              <a:rPr lang="en-US" sz="3700" b="1" dirty="0" smtClean="0">
                <a:solidFill>
                  <a:schemeClr val="tx1"/>
                </a:solidFill>
              </a:rPr>
              <a:t>, </a:t>
            </a:r>
            <a:r>
              <a:rPr lang="en-US" sz="3700" b="1" dirty="0" err="1" smtClean="0">
                <a:solidFill>
                  <a:schemeClr val="tx1"/>
                </a:solidFill>
              </a:rPr>
              <a:t>murakkab</a:t>
            </a:r>
            <a:r>
              <a:rPr lang="en-US" sz="3700" b="1" dirty="0">
                <a:solidFill>
                  <a:schemeClr val="tx1"/>
                </a:solidFill>
              </a:rPr>
              <a:t> son ham </a:t>
            </a:r>
            <a:r>
              <a:rPr lang="en-US" sz="3700" b="1" dirty="0" err="1" smtClean="0">
                <a:solidFill>
                  <a:schemeClr val="tx1"/>
                </a:solidFill>
              </a:rPr>
              <a:t>emas</a:t>
            </a:r>
            <a:r>
              <a:rPr lang="en-US" sz="3700" b="1" dirty="0" smtClean="0">
                <a:solidFill>
                  <a:schemeClr val="tx1"/>
                </a:solidFill>
              </a:rPr>
              <a:t>.</a:t>
            </a:r>
            <a:endParaRPr lang="ru-RU" sz="37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057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uild="p"/>
      <p:bldP spid="29" grpId="0"/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1979985" y="316805"/>
            <a:ext cx="77048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“ERATOSFEN G‘ALVIRI”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793" y="1224186"/>
            <a:ext cx="6264696" cy="3816629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Tub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sonlar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jadvalini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tuzish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usullaridan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soddasi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shu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birga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qadimiysi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yunon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matematigi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Eratosfen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topgan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usulidir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7348" t="18739" r="39749" b="28557"/>
          <a:stretch/>
        </p:blipFill>
        <p:spPr>
          <a:xfrm>
            <a:off x="6300465" y="1561620"/>
            <a:ext cx="4896544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52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1979985" y="316805"/>
            <a:ext cx="770485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ERATOSFEN USULI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5784" y="1177335"/>
            <a:ext cx="9653258" cy="3793546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 2,  </a:t>
            </a:r>
            <a:r>
              <a:rPr lang="en-US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3,  </a:t>
            </a:r>
            <a:r>
              <a:rPr lang="en-US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4,  5,  6,  7,  8,  9,  10,  11,  12,  13,  14,  15,  16,  17, 18,  19,  20,  21,  22,  23,  24,  25</a:t>
            </a:r>
            <a:endParaRPr lang="ru-RU" sz="53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2824102" y="1565551"/>
            <a:ext cx="540060" cy="70129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3384141" y="2793415"/>
            <a:ext cx="756084" cy="73502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1187897" y="2827146"/>
            <a:ext cx="540060" cy="70129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7696599" y="1565551"/>
            <a:ext cx="764106" cy="70129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6077161" y="1565551"/>
            <a:ext cx="540060" cy="70129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4457723" y="1565551"/>
            <a:ext cx="540060" cy="70129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5763836" y="2758731"/>
            <a:ext cx="756084" cy="73502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7833397" y="2758730"/>
            <a:ext cx="756084" cy="73502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1079885" y="4003324"/>
            <a:ext cx="756084" cy="73502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3384141" y="4003325"/>
            <a:ext cx="756084" cy="73502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5832413" y="3985642"/>
            <a:ext cx="756084" cy="73502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6886880" y="1531002"/>
            <a:ext cx="540060" cy="70129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>
            <a:off x="4717335" y="2827146"/>
            <a:ext cx="540060" cy="70129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>
            <a:off x="2340025" y="3985642"/>
            <a:ext cx="540060" cy="70129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>
            <a:off x="7072458" y="3985642"/>
            <a:ext cx="540060" cy="70129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05340" y="5143568"/>
            <a:ext cx="5471822" cy="1754526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r>
              <a:rPr lang="en-US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  2,  3</a:t>
            </a:r>
            <a:r>
              <a:rPr lang="en-US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, </a:t>
            </a:r>
            <a:r>
              <a:rPr lang="en-US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 5,  7,  </a:t>
            </a:r>
            <a:r>
              <a:rPr lang="en-US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11,  </a:t>
            </a:r>
            <a:endParaRPr lang="en-US" sz="53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</a:endParaRPr>
          </a:p>
          <a:p>
            <a:r>
              <a:rPr lang="en-US" sz="53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 13,  17,  19,  23</a:t>
            </a:r>
            <a:endParaRPr lang="ru-RU" sz="53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59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060105" y="288082"/>
            <a:ext cx="53835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92- </a:t>
            </a:r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793" y="1224186"/>
            <a:ext cx="11509654" cy="5601733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17,  22,  31,  35,  41,   47,  222,  241,  308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312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sonlaridan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qaysilari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tub,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qaysilari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murakkab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endParaRPr lang="en-US" sz="24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17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bo‘luvchilari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 1, 17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22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bo‘luvchilari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 1,2,…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31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ning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bo‘luvchilari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: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1,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31</a:t>
            </a:r>
            <a:endParaRPr lang="en-US" sz="4400" dirty="0">
              <a:latin typeface="Arial" pitchFamily="34" charset="0"/>
              <a:cs typeface="Arial" pitchFamily="34" charset="0"/>
            </a:endParaRP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35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ning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bo‘luvchilari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1,5,…</a:t>
            </a:r>
            <a:endParaRPr lang="en-US" sz="4000" dirty="0">
              <a:latin typeface="Arial" pitchFamily="34" charset="0"/>
              <a:cs typeface="Arial" pitchFamily="34" charset="0"/>
            </a:endParaRP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41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ning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bo‘luvchilari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41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76529" y="3380128"/>
            <a:ext cx="208823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b="1" dirty="0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ub son</a:t>
            </a:r>
            <a:endParaRPr lang="ru-RU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48537" y="4688816"/>
            <a:ext cx="208823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b="1" dirty="0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ub son</a:t>
            </a:r>
            <a:endParaRPr lang="ru-RU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48537" y="6004297"/>
            <a:ext cx="208823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b="1" dirty="0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ub son</a:t>
            </a:r>
            <a:endParaRPr lang="ru-RU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97635" y="3996319"/>
            <a:ext cx="372331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b="1" dirty="0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endParaRPr lang="ru-RU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76529" y="5305007"/>
            <a:ext cx="372331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b="1" dirty="0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endParaRPr lang="ru-RU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072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060105" y="288082"/>
            <a:ext cx="53835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92- </a:t>
            </a:r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793" y="1224186"/>
            <a:ext cx="11509654" cy="5601733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17,  22,  31,  35,  41,   47,  222,  241,  308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312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sonlaridan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qaysilari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tub,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qaysilari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murakkab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endParaRPr lang="en-US" sz="24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4000" dirty="0">
                <a:latin typeface="Arial" pitchFamily="34" charset="0"/>
                <a:cs typeface="Arial" pitchFamily="34" charset="0"/>
              </a:rPr>
              <a:t>47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ning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bo‘luvchilari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: 1,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47  </a:t>
            </a:r>
            <a:endParaRPr lang="en-US" sz="4000" dirty="0">
              <a:latin typeface="Arial" pitchFamily="34" charset="0"/>
              <a:cs typeface="Arial" pitchFamily="34" charset="0"/>
            </a:endParaRP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222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bo‘luvchilari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 1, 2,…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241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bo‘luvchilari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 1,241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308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ning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bo‘luvchilari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: 1,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2,…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312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ning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bo‘luvchilari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: 1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2,…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236569" y="3333985"/>
            <a:ext cx="208823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b="1" dirty="0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ub son</a:t>
            </a:r>
            <a:endParaRPr lang="ru-RU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236569" y="3960490"/>
            <a:ext cx="367240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b="1" dirty="0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endParaRPr lang="ru-RU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308577" y="4657503"/>
            <a:ext cx="208823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b="1" dirty="0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ub son</a:t>
            </a:r>
            <a:endParaRPr lang="ru-RU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236569" y="5256391"/>
            <a:ext cx="367240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b="1" dirty="0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endParaRPr lang="ru-RU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294695" y="5948888"/>
            <a:ext cx="3672408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b="1" dirty="0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endParaRPr lang="ru-RU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692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30" grpId="0"/>
      <p:bldP spid="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060105" y="288082"/>
            <a:ext cx="53835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93</a:t>
            </a:r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793" y="1224186"/>
            <a:ext cx="11509654" cy="5971065"/>
          </a:xfrm>
          <a:prstGeom prst="rect">
            <a:avLst/>
          </a:prstGeom>
          <a:noFill/>
        </p:spPr>
        <p:txBody>
          <a:bodyPr wrap="square" lIns="122118" tIns="61059" rIns="122118" bIns="61059" rtlCol="0">
            <a:spAutoFit/>
          </a:bodyPr>
          <a:lstStyle/>
          <a:p>
            <a:r>
              <a:rPr lang="en-US" sz="3800" dirty="0" smtClean="0">
                <a:latin typeface="Arial" pitchFamily="34" charset="0"/>
                <a:cs typeface="Arial" pitchFamily="34" charset="0"/>
              </a:rPr>
              <a:t>2 </a:t>
            </a:r>
            <a:r>
              <a:rPr lang="en-US" sz="38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,  3 </a:t>
            </a:r>
            <a:r>
              <a:rPr lang="en-US" sz="38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,  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5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800" dirty="0" err="1" smtClean="0">
                <a:latin typeface="Arial" pitchFamily="34" charset="0"/>
                <a:cs typeface="Arial" pitchFamily="34" charset="0"/>
              </a:rPr>
              <a:t>bo‘linish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 smtClean="0">
                <a:latin typeface="Arial" pitchFamily="34" charset="0"/>
                <a:cs typeface="Arial" pitchFamily="34" charset="0"/>
              </a:rPr>
              <a:t>belgilaridan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 smtClean="0">
                <a:latin typeface="Arial" pitchFamily="34" charset="0"/>
                <a:cs typeface="Arial" pitchFamily="34" charset="0"/>
              </a:rPr>
              <a:t>foydalanib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1)708;  2) 873;  3) 3 302;  4) 8 415;  5) 111 111  </a:t>
            </a:r>
            <a:r>
              <a:rPr lang="en-US" sz="3800" dirty="0" err="1" smtClean="0">
                <a:latin typeface="Arial" pitchFamily="34" charset="0"/>
                <a:cs typeface="Arial" pitchFamily="34" charset="0"/>
              </a:rPr>
              <a:t>sonlarining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 smtClean="0">
                <a:latin typeface="Arial" pitchFamily="34" charset="0"/>
                <a:cs typeface="Arial" pitchFamily="34" charset="0"/>
              </a:rPr>
              <a:t>murakkab</a:t>
            </a:r>
            <a:r>
              <a:rPr lang="en-US" sz="3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 smtClean="0">
                <a:latin typeface="Arial" pitchFamily="34" charset="0"/>
                <a:cs typeface="Arial" pitchFamily="34" charset="0"/>
              </a:rPr>
              <a:t>sonlar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 smtClean="0">
                <a:latin typeface="Arial" pitchFamily="34" charset="0"/>
                <a:cs typeface="Arial" pitchFamily="34" charset="0"/>
              </a:rPr>
              <a:t>ekanligini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800" dirty="0" err="1" smtClean="0">
                <a:latin typeface="Arial" pitchFamily="34" charset="0"/>
                <a:cs typeface="Arial" pitchFamily="34" charset="0"/>
              </a:rPr>
              <a:t>ko‘rsating</a:t>
            </a:r>
            <a:r>
              <a:rPr lang="en-US" sz="3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3800" dirty="0" smtClean="0">
              <a:latin typeface="Arial" pitchFamily="34" charset="0"/>
              <a:cs typeface="Arial" pitchFamily="34" charset="0"/>
            </a:endParaRPr>
          </a:p>
          <a:p>
            <a:endParaRPr lang="en-US" sz="24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40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1) 708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2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bo‘linadi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;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2)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873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3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bo‘linadi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3) 3 302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2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bo‘linadi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4) 8 415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5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bo‘linadi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5) 111 111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3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bo‘linadi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500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2025</TotalTime>
  <Words>881</Words>
  <Application>Microsoft Office PowerPoint</Application>
  <PresentationFormat>Произвольный</PresentationFormat>
  <Paragraphs>110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Cambria Math</vt:lpstr>
      <vt:lpstr>Office Theme</vt:lpstr>
      <vt:lpstr>MATEMATIKA</vt:lpstr>
      <vt:lpstr>TEKSHIRIB KO‘RING</vt:lpstr>
      <vt:lpstr>Презентация PowerPoint</vt:lpstr>
      <vt:lpstr>Презентация PowerPoint</vt:lpstr>
      <vt:lpstr>“ERATOSFEN G‘ALVIRI”</vt:lpstr>
      <vt:lpstr>ERATOSFEN USULI</vt:lpstr>
      <vt:lpstr>92- masala</vt:lpstr>
      <vt:lpstr>92- masala</vt:lpstr>
      <vt:lpstr>93- masala</vt:lpstr>
      <vt:lpstr>94- masala</vt:lpstr>
      <vt:lpstr>96- masala</vt:lpstr>
      <vt:lpstr>97- masala</vt:lpstr>
      <vt:lpstr>98- masala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User</cp:lastModifiedBy>
  <cp:revision>147</cp:revision>
  <dcterms:created xsi:type="dcterms:W3CDTF">2020-04-09T07:32:19Z</dcterms:created>
  <dcterms:modified xsi:type="dcterms:W3CDTF">2020-09-10T16:40:31Z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