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358" r:id="rId2"/>
    <p:sldId id="318" r:id="rId3"/>
    <p:sldId id="345" r:id="rId4"/>
    <p:sldId id="346" r:id="rId5"/>
    <p:sldId id="347" r:id="rId6"/>
    <p:sldId id="348" r:id="rId7"/>
    <p:sldId id="350" r:id="rId8"/>
    <p:sldId id="349" r:id="rId9"/>
    <p:sldId id="356" r:id="rId10"/>
    <p:sldId id="351" r:id="rId11"/>
    <p:sldId id="352" r:id="rId12"/>
    <p:sldId id="357" r:id="rId13"/>
    <p:sldId id="342" r:id="rId14"/>
    <p:sldId id="353" r:id="rId15"/>
    <p:sldId id="354" r:id="rId16"/>
    <p:sldId id="360" r:id="rId17"/>
    <p:sldId id="355" r:id="rId18"/>
    <p:sldId id="359" r:id="rId19"/>
    <p:sldId id="307" r:id="rId20"/>
  </p:sldIdLst>
  <p:sldSz cx="11953875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pos="2173">
          <p15:clr>
            <a:srgbClr val="A4A3A4"/>
          </p15:clr>
        </p15:guide>
        <p15:guide id="6" pos="44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09" autoAdjust="0"/>
  </p:normalViewPr>
  <p:slideViewPr>
    <p:cSldViewPr>
      <p:cViewPr varScale="1">
        <p:scale>
          <a:sx n="62" d="100"/>
          <a:sy n="62" d="100"/>
        </p:scale>
        <p:origin x="1002" y="72"/>
      </p:cViewPr>
      <p:guideLst>
        <p:guide orient="horz" pos="2880"/>
        <p:guide pos="2160"/>
        <p:guide orient="horz" pos="6391"/>
        <p:guide pos="4451"/>
        <p:guide pos="2173"/>
        <p:guide pos="44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73250" y="242888"/>
            <a:ext cx="2019300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73250" y="242888"/>
            <a:ext cx="2019300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123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6543" y="2232277"/>
            <a:ext cx="10160794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93083" y="4032504"/>
            <a:ext cx="836771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06871" y="2978581"/>
            <a:ext cx="3340133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52414" y="2180058"/>
            <a:ext cx="8249047" cy="723275"/>
          </a:xfrm>
        </p:spPr>
        <p:txBody>
          <a:bodyPr lIns="0" tIns="0" rIns="0" bIns="0"/>
          <a:lstStyle>
            <a:lvl1pPr>
              <a:defRPr sz="47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8578" y="1189856"/>
            <a:ext cx="11715587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8594" y="157913"/>
            <a:ext cx="11715587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06871" y="2978581"/>
            <a:ext cx="3340133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4394" y="1599501"/>
            <a:ext cx="3782322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156247" y="1656207"/>
            <a:ext cx="519993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278865" y="2344143"/>
            <a:ext cx="5435853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06871" y="2978581"/>
            <a:ext cx="3340133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6758" y="288036"/>
            <a:ext cx="9802178" cy="407804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80E5C6-665C-4DA8-A2A3-0CA8014EDDD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8578" y="1189856"/>
            <a:ext cx="11715587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06871" y="2978580"/>
            <a:ext cx="334013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52414" y="2180055"/>
            <a:ext cx="8249047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64318" y="6696836"/>
            <a:ext cx="382524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97693" y="6696836"/>
            <a:ext cx="274939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06790" y="6696836"/>
            <a:ext cx="274939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239961"/>
            <a:ext cx="11942026" cy="21169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85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91781" y="609571"/>
            <a:ext cx="6663467" cy="1115358"/>
          </a:xfrm>
          <a:prstGeom prst="rect">
            <a:avLst/>
          </a:prstGeom>
        </p:spPr>
        <p:txBody>
          <a:bodyPr vert="horz" wrap="square" lIns="0" tIns="30278" rIns="0" bIns="0" rtlCol="0">
            <a:spAutoFit/>
          </a:bodyPr>
          <a:lstStyle/>
          <a:p>
            <a:pPr marL="26330">
              <a:spcBef>
                <a:spcPts val="236"/>
              </a:spcBef>
            </a:pPr>
            <a:r>
              <a:rPr lang="en-US" sz="7049" spc="10" dirty="0"/>
              <a:t>MATEMATIKA</a:t>
            </a:r>
            <a:endParaRPr lang="en-US" sz="7049" dirty="0"/>
          </a:p>
        </p:txBody>
      </p:sp>
      <p:sp>
        <p:nvSpPr>
          <p:cNvPr id="4" name="object 4"/>
          <p:cNvSpPr txBox="1"/>
          <p:nvPr/>
        </p:nvSpPr>
        <p:spPr>
          <a:xfrm>
            <a:off x="2016497" y="2400981"/>
            <a:ext cx="9685695" cy="4492455"/>
          </a:xfrm>
          <a:prstGeom prst="rect">
            <a:avLst/>
          </a:prstGeom>
        </p:spPr>
        <p:txBody>
          <a:bodyPr vert="horz" wrap="square" lIns="0" tIns="28963" rIns="0" bIns="0" rtlCol="0">
            <a:spAutoFit/>
          </a:bodyPr>
          <a:lstStyle/>
          <a:p>
            <a:pPr marL="38178">
              <a:spcBef>
                <a:spcPts val="228"/>
              </a:spcBef>
            </a:pPr>
            <a:r>
              <a:rPr sz="5400" b="1" dirty="0">
                <a:solidFill>
                  <a:schemeClr val="accent1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accent1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accent1"/>
                </a:solidFill>
                <a:latin typeface="Arial"/>
                <a:cs typeface="Arial"/>
              </a:rPr>
              <a:t>:</a:t>
            </a:r>
            <a:r>
              <a:rPr lang="en-US" sz="5400" dirty="0">
                <a:solidFill>
                  <a:schemeClr val="accent1"/>
                </a:solidFill>
                <a:latin typeface="Arial"/>
                <a:cs typeface="Arial"/>
              </a:rPr>
              <a:t> </a:t>
            </a:r>
            <a:r>
              <a:rPr lang="en-US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</a:p>
          <a:p>
            <a:pPr marL="38178">
              <a:spcBef>
                <a:spcPts val="228"/>
              </a:spcBef>
            </a:pPr>
            <a:r>
              <a:rPr lang="en-US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YECHISH</a:t>
            </a:r>
            <a:endParaRPr lang="ru-RU" sz="5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78"/>
            <a:endParaRPr sz="8085" dirty="0">
              <a:latin typeface="Arial"/>
              <a:cs typeface="Arial"/>
            </a:endParaRPr>
          </a:p>
          <a:p>
            <a:pPr marL="67139"/>
            <a:r>
              <a:rPr lang="en-US" sz="3317" dirty="0">
                <a:latin typeface="Arial" pitchFamily="34" charset="0"/>
                <a:cs typeface="Arial" pitchFamily="34" charset="0"/>
              </a:rPr>
              <a:t>    </a:t>
            </a:r>
            <a:endParaRPr lang="en-US" sz="3317" dirty="0" smtClean="0">
              <a:latin typeface="Arial" pitchFamily="34" charset="0"/>
              <a:cs typeface="Arial" pitchFamily="34" charset="0"/>
            </a:endParaRPr>
          </a:p>
          <a:p>
            <a:pPr marL="67139"/>
            <a:endParaRPr lang="en-US" sz="3317" i="1" dirty="0">
              <a:latin typeface="Arial" pitchFamily="34" charset="0"/>
              <a:cs typeface="Arial" pitchFamily="34" charset="0"/>
            </a:endParaRPr>
          </a:p>
          <a:p>
            <a:pPr marL="67139"/>
            <a:r>
              <a:rPr sz="3317" i="1" dirty="0" err="1" smtClean="0">
                <a:latin typeface="Arial" pitchFamily="34" charset="0"/>
                <a:cs typeface="Arial" pitchFamily="34" charset="0"/>
              </a:rPr>
              <a:t>O‘qituvchi</a:t>
            </a:r>
            <a:r>
              <a:rPr lang="en-US" sz="3317" i="1" dirty="0" err="1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3317" i="1" spc="10" dirty="0" err="1" smtClean="0">
                <a:latin typeface="Arial" pitchFamily="34" charset="0"/>
                <a:cs typeface="Arial" pitchFamily="34" charset="0"/>
              </a:rPr>
              <a:t>Sharipova</a:t>
            </a:r>
            <a:r>
              <a:rPr lang="en-US" sz="3317" i="1" spc="1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17" i="1" spc="10" dirty="0" err="1">
                <a:latin typeface="Arial" pitchFamily="34" charset="0"/>
                <a:cs typeface="Arial" pitchFamily="34" charset="0"/>
              </a:rPr>
              <a:t>Durdona</a:t>
            </a:r>
            <a:r>
              <a:rPr lang="en-US" sz="3317" i="1" spc="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17" i="1" spc="10" dirty="0" err="1">
                <a:latin typeface="Arial" pitchFamily="34" charset="0"/>
                <a:cs typeface="Arial" pitchFamily="34" charset="0"/>
              </a:rPr>
              <a:t>Mirazamovna</a:t>
            </a:r>
            <a:r>
              <a:rPr lang="en-US" sz="3317" i="1" spc="10" dirty="0">
                <a:latin typeface="Arial" pitchFamily="34" charset="0"/>
                <a:cs typeface="Arial" pitchFamily="34" charset="0"/>
              </a:rPr>
              <a:t> </a:t>
            </a:r>
            <a:endParaRPr sz="3317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07640" y="2830821"/>
            <a:ext cx="713546" cy="141129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85"/>
          </a:p>
        </p:txBody>
      </p:sp>
      <p:grpSp>
        <p:nvGrpSpPr>
          <p:cNvPr id="7" name="object 7"/>
          <p:cNvGrpSpPr/>
          <p:nvPr/>
        </p:nvGrpSpPr>
        <p:grpSpPr>
          <a:xfrm>
            <a:off x="907640" y="906062"/>
            <a:ext cx="10141019" cy="818867"/>
            <a:chOff x="439458" y="322808"/>
            <a:chExt cx="4891392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085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744405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146" b="1" dirty="0"/>
                <a:t>6</a:t>
              </a:r>
              <a:r>
                <a:rPr lang="en-US" sz="4146" b="1" dirty="0" smtClean="0"/>
                <a:t>-sinf</a:t>
              </a:r>
              <a:endParaRPr sz="8085" b="1" dirty="0"/>
            </a:p>
          </p:txBody>
        </p:sp>
      </p:grpSp>
      <p:sp>
        <p:nvSpPr>
          <p:cNvPr id="11" name="object 11"/>
          <p:cNvSpPr/>
          <p:nvPr/>
        </p:nvSpPr>
        <p:spPr>
          <a:xfrm>
            <a:off x="24232" y="5180834"/>
            <a:ext cx="2095405" cy="20200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085"/>
          </a:p>
        </p:txBody>
      </p:sp>
    </p:spTree>
    <p:extLst>
      <p:ext uri="{BB962C8B-B14F-4D97-AF65-F5344CB8AC3E}">
        <p14:creationId xmlns:p14="http://schemas.microsoft.com/office/powerpoint/2010/main" val="242009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441" y="376806"/>
            <a:ext cx="11212676" cy="724686"/>
          </a:xfrm>
        </p:spPr>
        <p:txBody>
          <a:bodyPr/>
          <a:lstStyle/>
          <a:p>
            <a:r>
              <a:rPr lang="en-US" sz="4709" dirty="0"/>
              <a:t>0,1 </a:t>
            </a:r>
            <a:r>
              <a:rPr lang="en-US" sz="4709" dirty="0" err="1"/>
              <a:t>ga</a:t>
            </a:r>
            <a:r>
              <a:rPr lang="en-US" sz="4709" dirty="0"/>
              <a:t>,  0,01ga,  0,001 </a:t>
            </a:r>
            <a:r>
              <a:rPr lang="en-US" sz="4709" dirty="0" err="1"/>
              <a:t>ga</a:t>
            </a:r>
            <a:r>
              <a:rPr lang="en-US" sz="4709" dirty="0"/>
              <a:t>… </a:t>
            </a:r>
            <a:r>
              <a:rPr lang="en-US" sz="4709" dirty="0" err="1"/>
              <a:t>ko‘paytirish</a:t>
            </a:r>
            <a:r>
              <a:rPr lang="en-US" sz="4709" dirty="0"/>
              <a:t> </a:t>
            </a:r>
            <a:endParaRPr lang="ru-RU" sz="4709" dirty="0"/>
          </a:p>
        </p:txBody>
      </p:sp>
      <p:sp>
        <p:nvSpPr>
          <p:cNvPr id="5" name="TextBox 4"/>
          <p:cNvSpPr txBox="1"/>
          <p:nvPr/>
        </p:nvSpPr>
        <p:spPr>
          <a:xfrm>
            <a:off x="720995" y="1568153"/>
            <a:ext cx="10581963" cy="3411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924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O‘nli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kasr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hamda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0,1 , 0,01, 0,001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 smtClean="0">
                <a:latin typeface="Arial" pitchFamily="34" charset="0"/>
                <a:cs typeface="Arial" pitchFamily="34" charset="0"/>
              </a:rPr>
              <a:t>hokazo</a:t>
            </a:r>
            <a:r>
              <a:rPr lang="en-US" sz="4316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sonlarning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ko‘paytmasini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topish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bu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sonlarda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nechta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nol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o‘nli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kasrdagi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vergulni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o‘shancha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xona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chapga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surish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kifoya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.</a:t>
            </a:r>
            <a:endParaRPr lang="ru-RU" sz="3924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5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441" y="229584"/>
            <a:ext cx="11212676" cy="757707"/>
          </a:xfrm>
        </p:spPr>
        <p:txBody>
          <a:bodyPr/>
          <a:lstStyle/>
          <a:p>
            <a:r>
              <a:rPr lang="en-US" sz="4800" dirty="0" smtClean="0"/>
              <a:t>   0,1 </a:t>
            </a:r>
            <a:r>
              <a:rPr lang="en-US" sz="4800" dirty="0" err="1" smtClean="0"/>
              <a:t>ga</a:t>
            </a:r>
            <a:r>
              <a:rPr lang="en-US" sz="4800" dirty="0" smtClean="0"/>
              <a:t>,  0,01ga,  0,001 </a:t>
            </a:r>
            <a:r>
              <a:rPr lang="en-US" sz="4800" dirty="0" err="1" smtClean="0"/>
              <a:t>ga</a:t>
            </a:r>
            <a:r>
              <a:rPr lang="en-US" sz="4800" dirty="0" smtClean="0"/>
              <a:t>… </a:t>
            </a:r>
            <a:r>
              <a:rPr lang="en-US" sz="4800" dirty="0" err="1" smtClean="0"/>
              <a:t>bo‘lish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720998" y="1475341"/>
            <a:ext cx="10581963" cy="356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0,1 , 0,01, 0,001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hokazo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sonlariga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bo‘lish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sonlarda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nol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kasrdagi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vergulni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shuncha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xona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o‘ngga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surish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kifoya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99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64323" y="376806"/>
            <a:ext cx="5255942" cy="905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297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HISOBLANG</a:t>
            </a:r>
            <a:endParaRPr lang="ru-RU" sz="5297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1550" y="1496520"/>
            <a:ext cx="7778794" cy="4619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886"/>
              </a:lnSpc>
            </a:pPr>
            <a:r>
              <a:rPr lang="en-US" sz="4316" b="1" dirty="0">
                <a:solidFill>
                  <a:srgbClr val="0070C0"/>
                </a:solidFill>
              </a:rPr>
              <a:t>1</a:t>
            </a:r>
            <a:r>
              <a:rPr lang="en-US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   12,8 · 0,1 = 1,28</a:t>
            </a:r>
          </a:p>
          <a:p>
            <a:pPr>
              <a:lnSpc>
                <a:spcPts val="5886"/>
              </a:lnSpc>
            </a:pPr>
            <a:r>
              <a:rPr lang="en-US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2)   32,6 </a:t>
            </a:r>
            <a:r>
              <a:rPr lang="en-US" sz="4316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0,01 = 0,326</a:t>
            </a:r>
          </a:p>
          <a:p>
            <a:pPr marL="728834" indent="-728834">
              <a:lnSpc>
                <a:spcPts val="5886"/>
              </a:lnSpc>
              <a:buAutoNum type="arabicParenR" startAt="3"/>
            </a:pPr>
            <a:r>
              <a:rPr lang="en-US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1,42 ·0,001 = 0,00142</a:t>
            </a:r>
          </a:p>
          <a:p>
            <a:pPr marL="728834" indent="-728834">
              <a:lnSpc>
                <a:spcPts val="5886"/>
              </a:lnSpc>
              <a:buAutoNum type="arabicParenR" startAt="3"/>
            </a:pPr>
            <a:r>
              <a:rPr lang="en-US" sz="4316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82,07 :0,0001</a:t>
            </a:r>
            <a:r>
              <a:rPr lang="en-US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4316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820700</a:t>
            </a:r>
            <a:endParaRPr lang="en-US" sz="4316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728834" indent="-728834">
              <a:lnSpc>
                <a:spcPts val="5886"/>
              </a:lnSpc>
              <a:buAutoNum type="arabicParenR" startAt="3"/>
            </a:pPr>
            <a:r>
              <a:rPr lang="en-US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752 </a:t>
            </a:r>
            <a:r>
              <a:rPr lang="en-US" sz="4316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0,001 = </a:t>
            </a:r>
            <a:r>
              <a:rPr lang="en-US" sz="4316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752000</a:t>
            </a:r>
            <a:endParaRPr lang="en-US" sz="4316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728834" indent="-728834">
              <a:lnSpc>
                <a:spcPts val="5886"/>
              </a:lnSpc>
              <a:buAutoNum type="arabicParenR" startAt="3"/>
            </a:pPr>
            <a:r>
              <a:rPr lang="en-US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0,98 </a:t>
            </a:r>
            <a:r>
              <a:rPr lang="en-US" sz="4316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0,001=</a:t>
            </a:r>
            <a:r>
              <a:rPr lang="ru-RU" sz="4316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316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4316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4316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4316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4" descr="2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59631" y="1568153"/>
            <a:ext cx="2896588" cy="3588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>
          <a:xfrm>
            <a:off x="5065907" y="1498073"/>
            <a:ext cx="2032298" cy="77087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826"/>
          </a:p>
        </p:txBody>
      </p:sp>
      <p:sp>
        <p:nvSpPr>
          <p:cNvPr id="8" name="Овал 7"/>
          <p:cNvSpPr/>
          <p:nvPr/>
        </p:nvSpPr>
        <p:spPr>
          <a:xfrm>
            <a:off x="5416303" y="2268945"/>
            <a:ext cx="2032298" cy="77087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826"/>
          </a:p>
        </p:txBody>
      </p:sp>
      <p:sp>
        <p:nvSpPr>
          <p:cNvPr id="9" name="Овал 8"/>
          <p:cNvSpPr/>
          <p:nvPr/>
        </p:nvSpPr>
        <p:spPr>
          <a:xfrm>
            <a:off x="5346224" y="3039816"/>
            <a:ext cx="2172456" cy="77087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826"/>
          </a:p>
        </p:txBody>
      </p:sp>
      <p:sp>
        <p:nvSpPr>
          <p:cNvPr id="10" name="Овал 9"/>
          <p:cNvSpPr/>
          <p:nvPr/>
        </p:nvSpPr>
        <p:spPr>
          <a:xfrm>
            <a:off x="5836779" y="3775648"/>
            <a:ext cx="2032298" cy="77087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826"/>
          </a:p>
        </p:txBody>
      </p:sp>
      <p:sp>
        <p:nvSpPr>
          <p:cNvPr id="11" name="Овал 10"/>
          <p:cNvSpPr/>
          <p:nvPr/>
        </p:nvSpPr>
        <p:spPr>
          <a:xfrm>
            <a:off x="5346224" y="4511480"/>
            <a:ext cx="2032298" cy="77087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826"/>
          </a:p>
        </p:txBody>
      </p:sp>
      <p:sp>
        <p:nvSpPr>
          <p:cNvPr id="12" name="Овал 11"/>
          <p:cNvSpPr/>
          <p:nvPr/>
        </p:nvSpPr>
        <p:spPr>
          <a:xfrm>
            <a:off x="5320704" y="5222945"/>
            <a:ext cx="2733090" cy="84095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826"/>
          </a:p>
        </p:txBody>
      </p:sp>
    </p:spTree>
    <p:extLst>
      <p:ext uri="{BB962C8B-B14F-4D97-AF65-F5344CB8AC3E}">
        <p14:creationId xmlns:p14="http://schemas.microsoft.com/office/powerpoint/2010/main" val="175639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" y="177922"/>
            <a:ext cx="119538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19- 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8305" y="1296194"/>
            <a:ext cx="119533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Qulay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1) 8,435 – ( 1,111 + 6,324) =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2)  29,14 + 15,39 – 28,14 =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489105" y="2598724"/>
            <a:ext cx="19431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8,435 -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361313" y="2614985"/>
            <a:ext cx="20858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7,435 =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305529" y="2614985"/>
            <a:ext cx="4988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57057" y="4162562"/>
            <a:ext cx="30444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 + 15,39 =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9385" y="3934064"/>
            <a:ext cx="1598515" cy="982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16,39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Выгнутая вниз стрелка 8"/>
          <p:cNvSpPr/>
          <p:nvPr/>
        </p:nvSpPr>
        <p:spPr>
          <a:xfrm>
            <a:off x="1440433" y="4824586"/>
            <a:ext cx="4982891" cy="792088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низ стрелка 12"/>
          <p:cNvSpPr/>
          <p:nvPr/>
        </p:nvSpPr>
        <p:spPr>
          <a:xfrm>
            <a:off x="4464769" y="3334443"/>
            <a:ext cx="6343873" cy="632282"/>
          </a:xfrm>
          <a:prstGeom prst="curvedUpArrow">
            <a:avLst>
              <a:gd name="adj1" fmla="val 65243"/>
              <a:gd name="adj2" fmla="val 148799"/>
              <a:gd name="adj3" fmla="val 2211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" y="177922"/>
            <a:ext cx="119538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ru-RU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6338" y="1466499"/>
            <a:ext cx="100091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indent="-742950">
              <a:lnSpc>
                <a:spcPct val="150000"/>
              </a:lnSpc>
              <a:buAutoNum type="arabicParenR"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7,05 ∙ 12,4 – x = 28,5;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2)  x + 25,4 = 5,04 ∙ 6,05.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426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" y="177922"/>
            <a:ext cx="119538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</a:t>
            </a:r>
            <a:r>
              <a:rPr lang="ru-RU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8306" y="1225909"/>
            <a:ext cx="116655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7,85 m,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4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 Shu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25497" y="3852477"/>
            <a:ext cx="3960440" cy="165618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448545" y="4295849"/>
            <a:ext cx="777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05717" y="5580684"/>
            <a:ext cx="777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18079" y="3957294"/>
            <a:ext cx="21531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S=?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P=?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935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" y="177922"/>
            <a:ext cx="119538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</a:t>
            </a:r>
            <a:r>
              <a:rPr lang="ru-RU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69913" y="1368202"/>
            <a:ext cx="3960440" cy="165618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92961" y="1811574"/>
            <a:ext cx="777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50133" y="3096409"/>
            <a:ext cx="777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81" y="1805157"/>
            <a:ext cx="2153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S=?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4569" y="1196999"/>
            <a:ext cx="290955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= 7,85 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= 4a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S=?, P=?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6145" y="3624311"/>
            <a:ext cx="1117363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 = 4 ∙ 7,85 = 31,4 (m)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 = ab = 7,85 ∙ 31,4 = 246,49 (m²)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 = 2(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= 2(7,85 + 31,4) = 2 ∙ 39,25 = 78,5 (m)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8345" y="6323672"/>
            <a:ext cx="889298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246,49 m² ,  78,5 m.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134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" y="177922"/>
            <a:ext cx="119538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22</a:t>
            </a:r>
            <a:r>
              <a:rPr lang="ru-RU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41133" t="43122" r="41190" b="41325"/>
          <a:stretch/>
        </p:blipFill>
        <p:spPr>
          <a:xfrm>
            <a:off x="3240633" y="4392538"/>
            <a:ext cx="4689887" cy="23042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313" y="1296194"/>
            <a:ext cx="115935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Samolyot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1440 km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800 km/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510 km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850 km/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Samolyot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8326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" y="177922"/>
            <a:ext cx="11953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41133" t="43122" r="41190" b="41325"/>
          <a:stretch/>
        </p:blipFill>
        <p:spPr>
          <a:xfrm>
            <a:off x="8229529" y="1296194"/>
            <a:ext cx="3517415" cy="17281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2321" y="1440210"/>
            <a:ext cx="619268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1440 km  -   800 km/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510 km  -   850 km/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Jami - ?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42147" y="3531632"/>
            <a:ext cx="5975350" cy="30931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1440 : 800 = 1,8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510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850 = 0,6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1,8 + 0,6 = 2,4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8345" y="5832698"/>
            <a:ext cx="44644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2,4 </a:t>
            </a:r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7104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594" y="157913"/>
            <a:ext cx="11715587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594" y="172503"/>
            <a:ext cx="11522964" cy="773966"/>
          </a:xfrm>
          <a:prstGeom prst="rect">
            <a:avLst/>
          </a:prstGeom>
        </p:spPr>
        <p:txBody>
          <a:bodyPr vert="horz" wrap="square" lIns="0" tIns="34961" rIns="0" bIns="0" rtlCol="0">
            <a:spAutoFit/>
          </a:bodyPr>
          <a:lstStyle/>
          <a:p>
            <a:pPr marL="26893">
              <a:spcBef>
                <a:spcPts val="275"/>
              </a:spcBef>
            </a:pPr>
            <a:r>
              <a:rPr lang="en-US" sz="4400" dirty="0" smtClean="0"/>
              <a:t>  </a:t>
            </a:r>
            <a:r>
              <a:rPr lang="en-US" sz="4800" dirty="0" err="1" smtClean="0"/>
              <a:t>Mustaqil</a:t>
            </a:r>
            <a:r>
              <a:rPr lang="en-US" sz="4800" dirty="0" smtClean="0"/>
              <a:t>  </a:t>
            </a:r>
            <a:r>
              <a:rPr lang="en-US" sz="4800" dirty="0" err="1" smtClean="0"/>
              <a:t>bajarish</a:t>
            </a:r>
            <a:r>
              <a:rPr lang="en-US" sz="4800" dirty="0" smtClean="0"/>
              <a:t>  </a:t>
            </a:r>
            <a:r>
              <a:rPr lang="en-US" sz="4800" dirty="0" err="1" smtClean="0"/>
              <a:t>uchun</a:t>
            </a:r>
            <a:r>
              <a:rPr lang="en-US" sz="4800" dirty="0" smtClean="0"/>
              <a:t> </a:t>
            </a:r>
            <a:r>
              <a:rPr lang="en-US" sz="4800" dirty="0" err="1" smtClean="0"/>
              <a:t>t</a:t>
            </a:r>
            <a:r>
              <a:rPr sz="4800" dirty="0" err="1" smtClean="0"/>
              <a:t>opshiriqlar</a:t>
            </a:r>
            <a:r>
              <a:rPr lang="en-US" sz="4800" dirty="0" smtClean="0"/>
              <a:t>:</a:t>
            </a:r>
            <a:endParaRPr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775112" y="1812622"/>
            <a:ext cx="111899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5-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betidagi</a:t>
            </a: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23-, 24-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https://i.pinimg.com/736x/88/a1/62/88a162227e686039384b2d0ebd5264eb--software-testing-clipar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65169" y="3744466"/>
            <a:ext cx="2536042" cy="28862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227289" y="1584226"/>
            <a:ext cx="1581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2,65</a:t>
            </a:r>
            <a:endParaRPr lang="ru-RU" sz="48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27289" y="2227168"/>
            <a:ext cx="1581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6,32</a:t>
            </a:r>
            <a:endParaRPr lang="ru-RU" sz="48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227289" y="3011395"/>
            <a:ext cx="1437542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82800" y="3186497"/>
            <a:ext cx="1581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8,97</a:t>
            </a:r>
            <a:endParaRPr lang="ru-RU" sz="48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67905" y="1941416"/>
            <a:ext cx="57501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0587" y="301505"/>
            <a:ext cx="119538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 KASRLARNI QO‘SHISH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  AYIRISH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9606" y="4050168"/>
            <a:ext cx="2156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12,47</a:t>
            </a:r>
            <a:endParaRPr lang="ru-RU" sz="48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92" y="4693110"/>
            <a:ext cx="1581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2,26</a:t>
            </a:r>
            <a:endParaRPr lang="ru-RU" sz="48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295237" y="5477337"/>
            <a:ext cx="1437542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48345" y="5433749"/>
            <a:ext cx="2443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   10,21</a:t>
            </a:r>
            <a:endParaRPr lang="ru-RU" sz="48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0222" y="4121606"/>
            <a:ext cx="575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-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3672681" y="1584226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186,7 + 73,28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32721" y="3970415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32,7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9,56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353201" y="1666497"/>
            <a:ext cx="51845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186,7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73,28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8498526" y="3056577"/>
            <a:ext cx="1798891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721353" y="1680887"/>
            <a:ext cx="369646" cy="76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65169" y="1800250"/>
            <a:ext cx="369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96180" y="3008444"/>
            <a:ext cx="22322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159,98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498526" y="3875385"/>
            <a:ext cx="17988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32,7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9,56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098072" y="4085430"/>
            <a:ext cx="369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8497217" y="5256634"/>
            <a:ext cx="1798891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504837" y="5139386"/>
            <a:ext cx="18202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3,14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582245" y="3884107"/>
            <a:ext cx="369646" cy="76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580839" y="376808"/>
            <a:ext cx="11373038" cy="700792"/>
          </a:xfrm>
        </p:spPr>
        <p:txBody>
          <a:bodyPr>
            <a:noAutofit/>
          </a:bodyPr>
          <a:lstStyle/>
          <a:p>
            <a:endParaRPr lang="ru-RU" sz="3924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-1" y="122869"/>
            <a:ext cx="11953875" cy="11305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KASRLARNI KO‘PAYTIAISH  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916" y="1785866"/>
            <a:ext cx="10932359" cy="4740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316" b="1" dirty="0" err="1">
                <a:latin typeface="Arial" pitchFamily="34" charset="0"/>
                <a:cs typeface="Arial" pitchFamily="34" charset="0"/>
              </a:rPr>
              <a:t>O‘nli</a:t>
            </a:r>
            <a:r>
              <a:rPr lang="en-US" sz="4316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b="1" dirty="0" err="1">
                <a:latin typeface="Arial" pitchFamily="34" charset="0"/>
                <a:cs typeface="Arial" pitchFamily="34" charset="0"/>
              </a:rPr>
              <a:t>kasrlarni</a:t>
            </a:r>
            <a:r>
              <a:rPr lang="en-US" sz="4316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b="1" dirty="0" err="1">
                <a:latin typeface="Arial" pitchFamily="34" charset="0"/>
                <a:cs typeface="Arial" pitchFamily="34" charset="0"/>
              </a:rPr>
              <a:t>ko‘paytirish</a:t>
            </a:r>
            <a:r>
              <a:rPr lang="en-US" sz="4316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316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316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4316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vergullarga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e’tibor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bermasdan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ular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ko‘paytiriladi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hosil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ko‘paytmaning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o‘ng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tomonidan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shu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ikkala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kasrda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birgalikda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verguldan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keyin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nechta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raqam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shuncha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raqam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vergul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ajratiladi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. </a:t>
            </a:r>
            <a:endParaRPr lang="ru-RU" sz="4316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4522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75"/>
          <p:cNvGrpSpPr>
            <a:grpSpLocks/>
          </p:cNvGrpSpPr>
          <p:nvPr/>
        </p:nvGrpSpPr>
        <p:grpSpPr bwMode="auto">
          <a:xfrm>
            <a:off x="4021981" y="1222623"/>
            <a:ext cx="3106763" cy="1339024"/>
            <a:chOff x="3923" y="1003"/>
            <a:chExt cx="1497" cy="840"/>
          </a:xfrm>
        </p:grpSpPr>
        <p:sp>
          <p:nvSpPr>
            <p:cNvPr id="29734" name="Text Box 405"/>
            <p:cNvSpPr txBox="1">
              <a:spLocks noChangeArrowheads="1"/>
            </p:cNvSpPr>
            <p:nvPr/>
          </p:nvSpPr>
          <p:spPr bwMode="auto">
            <a:xfrm>
              <a:off x="5080" y="100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29735" name="Text Box 406"/>
            <p:cNvSpPr txBox="1">
              <a:spLocks noChangeArrowheads="1"/>
            </p:cNvSpPr>
            <p:nvPr/>
          </p:nvSpPr>
          <p:spPr bwMode="auto">
            <a:xfrm>
              <a:off x="4672" y="100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9736" name="Text Box 407"/>
            <p:cNvSpPr txBox="1">
              <a:spLocks noChangeArrowheads="1"/>
            </p:cNvSpPr>
            <p:nvPr/>
          </p:nvSpPr>
          <p:spPr bwMode="auto">
            <a:xfrm>
              <a:off x="4309" y="100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29737" name="Text Box 408"/>
            <p:cNvSpPr txBox="1">
              <a:spLocks noChangeArrowheads="1"/>
            </p:cNvSpPr>
            <p:nvPr/>
          </p:nvSpPr>
          <p:spPr bwMode="auto">
            <a:xfrm>
              <a:off x="3923" y="100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9738" name="Text Box 423"/>
            <p:cNvSpPr txBox="1">
              <a:spLocks noChangeArrowheads="1"/>
            </p:cNvSpPr>
            <p:nvPr/>
          </p:nvSpPr>
          <p:spPr bwMode="auto">
            <a:xfrm>
              <a:off x="4185" y="1218"/>
              <a:ext cx="340" cy="6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6475" dirty="0">
                  <a:solidFill>
                    <a:srgbClr val="002060"/>
                  </a:solidFill>
                  <a:latin typeface="Times New Roman" pitchFamily="18" charset="0"/>
                </a:rPr>
                <a:t>,</a:t>
              </a:r>
            </a:p>
          </p:txBody>
        </p:sp>
      </p:grpSp>
      <p:grpSp>
        <p:nvGrpSpPr>
          <p:cNvPr id="3" name="Group 657"/>
          <p:cNvGrpSpPr>
            <a:grpSpLocks/>
          </p:cNvGrpSpPr>
          <p:nvPr/>
        </p:nvGrpSpPr>
        <p:grpSpPr bwMode="auto">
          <a:xfrm>
            <a:off x="5622057" y="2234861"/>
            <a:ext cx="1458953" cy="1358152"/>
            <a:chOff x="4309" y="1207"/>
            <a:chExt cx="703" cy="852"/>
          </a:xfrm>
        </p:grpSpPr>
        <p:sp>
          <p:nvSpPr>
            <p:cNvPr id="29731" name="Text Box 410"/>
            <p:cNvSpPr txBox="1">
              <a:spLocks noChangeArrowheads="1"/>
            </p:cNvSpPr>
            <p:nvPr/>
          </p:nvSpPr>
          <p:spPr bwMode="auto">
            <a:xfrm>
              <a:off x="4672" y="1207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29732" name="Text Box 415"/>
            <p:cNvSpPr txBox="1">
              <a:spLocks noChangeArrowheads="1"/>
            </p:cNvSpPr>
            <p:nvPr/>
          </p:nvSpPr>
          <p:spPr bwMode="auto">
            <a:xfrm>
              <a:off x="4309" y="1207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29733" name="Text Box 424"/>
            <p:cNvSpPr txBox="1">
              <a:spLocks noChangeArrowheads="1"/>
            </p:cNvSpPr>
            <p:nvPr/>
          </p:nvSpPr>
          <p:spPr bwMode="auto">
            <a:xfrm>
              <a:off x="4490" y="1434"/>
              <a:ext cx="340" cy="6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6475" dirty="0">
                  <a:solidFill>
                    <a:srgbClr val="002060"/>
                  </a:solidFill>
                  <a:latin typeface="Times New Roman" pitchFamily="18" charset="0"/>
                </a:rPr>
                <a:t>,</a:t>
              </a:r>
            </a:p>
          </p:txBody>
        </p:sp>
      </p:grpSp>
      <p:grpSp>
        <p:nvGrpSpPr>
          <p:cNvPr id="4" name="Group 673"/>
          <p:cNvGrpSpPr>
            <a:grpSpLocks/>
          </p:cNvGrpSpPr>
          <p:nvPr/>
        </p:nvGrpSpPr>
        <p:grpSpPr bwMode="auto">
          <a:xfrm>
            <a:off x="3270714" y="5451701"/>
            <a:ext cx="3858031" cy="1208308"/>
            <a:chOff x="3561" y="3203"/>
            <a:chExt cx="1859" cy="758"/>
          </a:xfrm>
        </p:grpSpPr>
        <p:sp>
          <p:nvSpPr>
            <p:cNvPr id="29726" name="Text Box 416"/>
            <p:cNvSpPr txBox="1">
              <a:spLocks noChangeArrowheads="1"/>
            </p:cNvSpPr>
            <p:nvPr/>
          </p:nvSpPr>
          <p:spPr bwMode="auto">
            <a:xfrm>
              <a:off x="5080" y="320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9727" name="Text Box 417"/>
            <p:cNvSpPr txBox="1">
              <a:spLocks noChangeArrowheads="1"/>
            </p:cNvSpPr>
            <p:nvPr/>
          </p:nvSpPr>
          <p:spPr bwMode="auto">
            <a:xfrm>
              <a:off x="4695" y="320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29728" name="Text Box 418"/>
            <p:cNvSpPr txBox="1">
              <a:spLocks noChangeArrowheads="1"/>
            </p:cNvSpPr>
            <p:nvPr/>
          </p:nvSpPr>
          <p:spPr bwMode="auto">
            <a:xfrm>
              <a:off x="4332" y="320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29729" name="Text Box 419"/>
            <p:cNvSpPr txBox="1">
              <a:spLocks noChangeArrowheads="1"/>
            </p:cNvSpPr>
            <p:nvPr/>
          </p:nvSpPr>
          <p:spPr bwMode="auto">
            <a:xfrm>
              <a:off x="3946" y="320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9730" name="Text Box 420"/>
            <p:cNvSpPr txBox="1">
              <a:spLocks noChangeArrowheads="1"/>
            </p:cNvSpPr>
            <p:nvPr/>
          </p:nvSpPr>
          <p:spPr bwMode="auto">
            <a:xfrm>
              <a:off x="3561" y="320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5</a:t>
              </a:r>
            </a:p>
          </p:txBody>
        </p:sp>
      </p:grpSp>
      <p:sp>
        <p:nvSpPr>
          <p:cNvPr id="7593" name="Text Box 425"/>
          <p:cNvSpPr txBox="1">
            <a:spLocks noChangeArrowheads="1"/>
          </p:cNvSpPr>
          <p:nvPr/>
        </p:nvSpPr>
        <p:spPr bwMode="auto">
          <a:xfrm>
            <a:off x="3642197" y="5819936"/>
            <a:ext cx="560338" cy="99634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Ctr="1">
            <a:spAutoFit/>
          </a:bodyPr>
          <a:lstStyle/>
          <a:p>
            <a:r>
              <a:rPr lang="ru-RU" sz="6475" b="1" dirty="0">
                <a:solidFill>
                  <a:srgbClr val="002060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7594" name="Text Box 426"/>
          <p:cNvSpPr txBox="1">
            <a:spLocks noChangeArrowheads="1"/>
          </p:cNvSpPr>
          <p:nvPr/>
        </p:nvSpPr>
        <p:spPr bwMode="auto">
          <a:xfrm>
            <a:off x="3268637" y="2018066"/>
            <a:ext cx="705611" cy="6642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Ctr="1">
            <a:spAutoFit/>
          </a:bodyPr>
          <a:lstStyle/>
          <a:p>
            <a:r>
              <a:rPr lang="ru-RU" sz="4316" dirty="0" err="1">
                <a:solidFill>
                  <a:srgbClr val="002060"/>
                </a:solidFill>
                <a:latin typeface="Tahoma" pitchFamily="34" charset="0"/>
              </a:rPr>
              <a:t>х</a:t>
            </a:r>
            <a:endParaRPr lang="ru-RU" sz="4316" dirty="0">
              <a:solidFill>
                <a:srgbClr val="002060"/>
              </a:solidFill>
              <a:latin typeface="Tahoma" pitchFamily="34" charset="0"/>
            </a:endParaRPr>
          </a:p>
        </p:txBody>
      </p:sp>
      <p:sp>
        <p:nvSpPr>
          <p:cNvPr id="7596" name="Arc 428"/>
          <p:cNvSpPr>
            <a:spLocks/>
          </p:cNvSpPr>
          <p:nvPr/>
        </p:nvSpPr>
        <p:spPr bwMode="auto">
          <a:xfrm flipV="1">
            <a:off x="5135986" y="2058708"/>
            <a:ext cx="1751981" cy="422691"/>
          </a:xfrm>
          <a:custGeom>
            <a:avLst/>
            <a:gdLst>
              <a:gd name="T0" fmla="*/ 2147483647 w 43200"/>
              <a:gd name="T1" fmla="*/ 2147483647 h 22436"/>
              <a:gd name="T2" fmla="*/ 2147483647 w 43200"/>
              <a:gd name="T3" fmla="*/ 2147483647 h 22436"/>
              <a:gd name="T4" fmla="*/ 2147483647 w 43200"/>
              <a:gd name="T5" fmla="*/ 2147483647 h 22436"/>
              <a:gd name="T6" fmla="*/ 0 60000 65536"/>
              <a:gd name="T7" fmla="*/ 0 60000 65536"/>
              <a:gd name="T8" fmla="*/ 0 60000 65536"/>
              <a:gd name="T9" fmla="*/ 0 w 43200"/>
              <a:gd name="T10" fmla="*/ 0 h 22436"/>
              <a:gd name="T11" fmla="*/ 43200 w 43200"/>
              <a:gd name="T12" fmla="*/ 22436 h 224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2436" fill="none" extrusionOk="0">
                <a:moveTo>
                  <a:pt x="16" y="22435"/>
                </a:moveTo>
                <a:cubicBezTo>
                  <a:pt x="5" y="22157"/>
                  <a:pt x="0" y="2187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2436" stroke="0" extrusionOk="0">
                <a:moveTo>
                  <a:pt x="16" y="22435"/>
                </a:moveTo>
                <a:cubicBezTo>
                  <a:pt x="5" y="22157"/>
                  <a:pt x="0" y="2187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endParaRPr lang="ru-RU" sz="2747">
              <a:solidFill>
                <a:srgbClr val="002060"/>
              </a:solidFill>
              <a:latin typeface="Verdana" pitchFamily="34" charset="0"/>
            </a:endParaRPr>
          </a:p>
        </p:txBody>
      </p:sp>
      <p:sp>
        <p:nvSpPr>
          <p:cNvPr id="7646" name="Line 478"/>
          <p:cNvSpPr>
            <a:spLocks noChangeShapeType="1"/>
          </p:cNvSpPr>
          <p:nvPr/>
        </p:nvSpPr>
        <p:spPr bwMode="auto">
          <a:xfrm>
            <a:off x="4109145" y="3596200"/>
            <a:ext cx="320015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ru-RU" sz="2747">
              <a:solidFill>
                <a:srgbClr val="002060"/>
              </a:solidFill>
            </a:endParaRPr>
          </a:p>
        </p:txBody>
      </p:sp>
      <p:grpSp>
        <p:nvGrpSpPr>
          <p:cNvPr id="5" name="Group 656"/>
          <p:cNvGrpSpPr>
            <a:grpSpLocks/>
          </p:cNvGrpSpPr>
          <p:nvPr/>
        </p:nvGrpSpPr>
        <p:grpSpPr bwMode="auto">
          <a:xfrm>
            <a:off x="1128976" y="5408131"/>
            <a:ext cx="3106763" cy="1630738"/>
            <a:chOff x="544" y="3294"/>
            <a:chExt cx="1497" cy="1023"/>
          </a:xfrm>
        </p:grpSpPr>
        <p:sp>
          <p:nvSpPr>
            <p:cNvPr id="29722" name="Text Box 545"/>
            <p:cNvSpPr txBox="1">
              <a:spLocks noChangeArrowheads="1"/>
            </p:cNvSpPr>
            <p:nvPr/>
          </p:nvSpPr>
          <p:spPr bwMode="auto">
            <a:xfrm>
              <a:off x="1701" y="3294"/>
              <a:ext cx="340" cy="10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endParaRPr lang="ru-RU" sz="10595" dirty="0">
                <a:latin typeface="Times New Roman" pitchFamily="18" charset="0"/>
              </a:endParaRPr>
            </a:p>
          </p:txBody>
        </p:sp>
        <p:sp>
          <p:nvSpPr>
            <p:cNvPr id="29723" name="Text Box 546"/>
            <p:cNvSpPr txBox="1">
              <a:spLocks noChangeArrowheads="1"/>
            </p:cNvSpPr>
            <p:nvPr/>
          </p:nvSpPr>
          <p:spPr bwMode="auto">
            <a:xfrm>
              <a:off x="1338" y="3294"/>
              <a:ext cx="340" cy="10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endParaRPr lang="ru-RU" sz="10595" dirty="0">
                <a:latin typeface="Times New Roman" pitchFamily="18" charset="0"/>
              </a:endParaRPr>
            </a:p>
          </p:txBody>
        </p:sp>
        <p:sp>
          <p:nvSpPr>
            <p:cNvPr id="29724" name="Text Box 547"/>
            <p:cNvSpPr txBox="1">
              <a:spLocks noChangeArrowheads="1"/>
            </p:cNvSpPr>
            <p:nvPr/>
          </p:nvSpPr>
          <p:spPr bwMode="auto">
            <a:xfrm>
              <a:off x="907" y="3294"/>
              <a:ext cx="340" cy="10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endParaRPr lang="ru-RU" sz="10595" dirty="0">
                <a:latin typeface="Times New Roman" pitchFamily="18" charset="0"/>
              </a:endParaRPr>
            </a:p>
          </p:txBody>
        </p:sp>
        <p:sp>
          <p:nvSpPr>
            <p:cNvPr id="29725" name="Text Box 548"/>
            <p:cNvSpPr txBox="1">
              <a:spLocks noChangeArrowheads="1"/>
            </p:cNvSpPr>
            <p:nvPr/>
          </p:nvSpPr>
          <p:spPr bwMode="auto">
            <a:xfrm>
              <a:off x="544" y="3294"/>
              <a:ext cx="340" cy="10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endParaRPr lang="ru-RU" sz="10595" dirty="0">
                <a:latin typeface="Times New Roman" pitchFamily="18" charset="0"/>
              </a:endParaRPr>
            </a:p>
          </p:txBody>
        </p:sp>
      </p:grpSp>
      <p:sp>
        <p:nvSpPr>
          <p:cNvPr id="7826" name="Arc 658"/>
          <p:cNvSpPr>
            <a:spLocks/>
          </p:cNvSpPr>
          <p:nvPr/>
        </p:nvSpPr>
        <p:spPr bwMode="auto">
          <a:xfrm flipV="1">
            <a:off x="6397412" y="2969738"/>
            <a:ext cx="700792" cy="422691"/>
          </a:xfrm>
          <a:custGeom>
            <a:avLst/>
            <a:gdLst>
              <a:gd name="T0" fmla="*/ 2147483647 w 43200"/>
              <a:gd name="T1" fmla="*/ 2147483647 h 22436"/>
              <a:gd name="T2" fmla="*/ 2147483647 w 43200"/>
              <a:gd name="T3" fmla="*/ 2147483647 h 22436"/>
              <a:gd name="T4" fmla="*/ 2147483647 w 43200"/>
              <a:gd name="T5" fmla="*/ 2147483647 h 22436"/>
              <a:gd name="T6" fmla="*/ 0 60000 65536"/>
              <a:gd name="T7" fmla="*/ 0 60000 65536"/>
              <a:gd name="T8" fmla="*/ 0 60000 65536"/>
              <a:gd name="T9" fmla="*/ 0 w 43200"/>
              <a:gd name="T10" fmla="*/ 0 h 22436"/>
              <a:gd name="T11" fmla="*/ 43200 w 43200"/>
              <a:gd name="T12" fmla="*/ 22436 h 224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2436" fill="none" extrusionOk="0">
                <a:moveTo>
                  <a:pt x="16" y="22435"/>
                </a:moveTo>
                <a:cubicBezTo>
                  <a:pt x="5" y="22157"/>
                  <a:pt x="0" y="2187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2436" stroke="0" extrusionOk="0">
                <a:moveTo>
                  <a:pt x="16" y="22435"/>
                </a:moveTo>
                <a:cubicBezTo>
                  <a:pt x="5" y="22157"/>
                  <a:pt x="0" y="2187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101600" cmpd="tri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endParaRPr lang="ru-RU" sz="2747">
              <a:solidFill>
                <a:srgbClr val="002060"/>
              </a:solidFill>
              <a:latin typeface="Verdana" pitchFamily="34" charset="0"/>
            </a:endParaRPr>
          </a:p>
        </p:txBody>
      </p:sp>
      <p:sp>
        <p:nvSpPr>
          <p:cNvPr id="7827" name="Line 659"/>
          <p:cNvSpPr>
            <a:spLocks noChangeShapeType="1"/>
          </p:cNvSpPr>
          <p:nvPr/>
        </p:nvSpPr>
        <p:spPr bwMode="auto">
          <a:xfrm>
            <a:off x="3175247" y="5676468"/>
            <a:ext cx="41423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ru-RU" sz="2747">
              <a:solidFill>
                <a:srgbClr val="002060"/>
              </a:solidFill>
            </a:endParaRPr>
          </a:p>
        </p:txBody>
      </p:sp>
      <p:grpSp>
        <p:nvGrpSpPr>
          <p:cNvPr id="6" name="Group 666"/>
          <p:cNvGrpSpPr>
            <a:grpSpLocks/>
          </p:cNvGrpSpPr>
          <p:nvPr/>
        </p:nvGrpSpPr>
        <p:grpSpPr bwMode="auto">
          <a:xfrm>
            <a:off x="4014718" y="3530371"/>
            <a:ext cx="3106763" cy="1208308"/>
            <a:chOff x="3923" y="1933"/>
            <a:chExt cx="1497" cy="758"/>
          </a:xfrm>
        </p:grpSpPr>
        <p:sp>
          <p:nvSpPr>
            <p:cNvPr id="29718" name="Text Box 661"/>
            <p:cNvSpPr txBox="1">
              <a:spLocks noChangeArrowheads="1"/>
            </p:cNvSpPr>
            <p:nvPr/>
          </p:nvSpPr>
          <p:spPr bwMode="auto">
            <a:xfrm>
              <a:off x="5080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9719" name="Text Box 662"/>
            <p:cNvSpPr txBox="1">
              <a:spLocks noChangeArrowheads="1"/>
            </p:cNvSpPr>
            <p:nvPr/>
          </p:nvSpPr>
          <p:spPr bwMode="auto">
            <a:xfrm>
              <a:off x="4672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29720" name="Text Box 663"/>
            <p:cNvSpPr txBox="1">
              <a:spLocks noChangeArrowheads="1"/>
            </p:cNvSpPr>
            <p:nvPr/>
          </p:nvSpPr>
          <p:spPr bwMode="auto">
            <a:xfrm>
              <a:off x="4309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29721" name="Text Box 664"/>
            <p:cNvSpPr txBox="1">
              <a:spLocks noChangeArrowheads="1"/>
            </p:cNvSpPr>
            <p:nvPr/>
          </p:nvSpPr>
          <p:spPr bwMode="auto">
            <a:xfrm>
              <a:off x="3923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8</a:t>
              </a:r>
            </a:p>
          </p:txBody>
        </p:sp>
      </p:grpSp>
      <p:grpSp>
        <p:nvGrpSpPr>
          <p:cNvPr id="7" name="Group 667"/>
          <p:cNvGrpSpPr>
            <a:grpSpLocks/>
          </p:cNvGrpSpPr>
          <p:nvPr/>
        </p:nvGrpSpPr>
        <p:grpSpPr bwMode="auto">
          <a:xfrm>
            <a:off x="3268639" y="4385265"/>
            <a:ext cx="2895078" cy="1249754"/>
            <a:chOff x="3923" y="1907"/>
            <a:chExt cx="1497" cy="784"/>
          </a:xfrm>
        </p:grpSpPr>
        <p:sp>
          <p:nvSpPr>
            <p:cNvPr id="29714" name="Text Box 668"/>
            <p:cNvSpPr txBox="1">
              <a:spLocks noChangeArrowheads="1"/>
            </p:cNvSpPr>
            <p:nvPr/>
          </p:nvSpPr>
          <p:spPr bwMode="auto">
            <a:xfrm>
              <a:off x="5080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29715" name="Text Box 669"/>
            <p:cNvSpPr txBox="1">
              <a:spLocks noChangeArrowheads="1"/>
            </p:cNvSpPr>
            <p:nvPr/>
          </p:nvSpPr>
          <p:spPr bwMode="auto">
            <a:xfrm>
              <a:off x="4672" y="1933"/>
              <a:ext cx="41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29716" name="Text Box 670"/>
            <p:cNvSpPr txBox="1">
              <a:spLocks noChangeArrowheads="1"/>
            </p:cNvSpPr>
            <p:nvPr/>
          </p:nvSpPr>
          <p:spPr bwMode="auto">
            <a:xfrm>
              <a:off x="4261" y="1907"/>
              <a:ext cx="435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9717" name="Text Box 671"/>
            <p:cNvSpPr txBox="1">
              <a:spLocks noChangeArrowheads="1"/>
            </p:cNvSpPr>
            <p:nvPr/>
          </p:nvSpPr>
          <p:spPr bwMode="auto">
            <a:xfrm>
              <a:off x="3923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7848" dirty="0">
                  <a:solidFill>
                    <a:srgbClr val="002060"/>
                  </a:solidFill>
                  <a:latin typeface="Times New Roman" pitchFamily="18" charset="0"/>
                </a:rPr>
                <a:t>4</a:t>
              </a:r>
            </a:p>
          </p:txBody>
        </p:sp>
      </p:grpSp>
      <p:sp>
        <p:nvSpPr>
          <p:cNvPr id="7840" name="Text Box 672"/>
          <p:cNvSpPr txBox="1">
            <a:spLocks noChangeArrowheads="1"/>
          </p:cNvSpPr>
          <p:nvPr/>
        </p:nvSpPr>
        <p:spPr bwMode="auto">
          <a:xfrm>
            <a:off x="2801691" y="3939989"/>
            <a:ext cx="653728" cy="9057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Ctr="1">
            <a:spAutoFit/>
          </a:bodyPr>
          <a:lstStyle/>
          <a:p>
            <a:r>
              <a:rPr lang="en-US" sz="5886" dirty="0">
                <a:solidFill>
                  <a:srgbClr val="002060"/>
                </a:solidFill>
                <a:latin typeface="Tahoma" pitchFamily="34" charset="0"/>
              </a:rPr>
              <a:t>+</a:t>
            </a:r>
          </a:p>
        </p:txBody>
      </p:sp>
      <p:grpSp>
        <p:nvGrpSpPr>
          <p:cNvPr id="8" name="Group 679"/>
          <p:cNvGrpSpPr>
            <a:grpSpLocks/>
          </p:cNvGrpSpPr>
          <p:nvPr/>
        </p:nvGrpSpPr>
        <p:grpSpPr bwMode="auto">
          <a:xfrm>
            <a:off x="4084799" y="6333540"/>
            <a:ext cx="2988469" cy="423687"/>
            <a:chOff x="3969" y="3906"/>
            <a:chExt cx="1474" cy="202"/>
          </a:xfrm>
        </p:grpSpPr>
        <p:sp>
          <p:nvSpPr>
            <p:cNvPr id="29712" name="Arc 677"/>
            <p:cNvSpPr>
              <a:spLocks/>
            </p:cNvSpPr>
            <p:nvPr/>
          </p:nvSpPr>
          <p:spPr bwMode="auto">
            <a:xfrm flipV="1">
              <a:off x="3969" y="3906"/>
              <a:ext cx="317" cy="202"/>
            </a:xfrm>
            <a:custGeom>
              <a:avLst/>
              <a:gdLst>
                <a:gd name="T0" fmla="*/ 0 w 43200"/>
                <a:gd name="T1" fmla="*/ 0 h 22436"/>
                <a:gd name="T2" fmla="*/ 0 w 43200"/>
                <a:gd name="T3" fmla="*/ 0 h 22436"/>
                <a:gd name="T4" fmla="*/ 0 w 43200"/>
                <a:gd name="T5" fmla="*/ 0 h 22436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436"/>
                <a:gd name="T11" fmla="*/ 43200 w 43200"/>
                <a:gd name="T12" fmla="*/ 22436 h 224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436" fill="none" extrusionOk="0">
                  <a:moveTo>
                    <a:pt x="16" y="22435"/>
                  </a:moveTo>
                  <a:cubicBezTo>
                    <a:pt x="5" y="22157"/>
                    <a:pt x="0" y="2187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2436" stroke="0" extrusionOk="0">
                  <a:moveTo>
                    <a:pt x="16" y="22435"/>
                  </a:moveTo>
                  <a:cubicBezTo>
                    <a:pt x="5" y="22157"/>
                    <a:pt x="0" y="2187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01600" cmpd="tri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endParaRPr lang="ru-RU" sz="2747">
                <a:solidFill>
                  <a:srgbClr val="002060"/>
                </a:solidFill>
                <a:latin typeface="Verdana" pitchFamily="34" charset="0"/>
              </a:endParaRPr>
            </a:p>
          </p:txBody>
        </p:sp>
        <p:sp>
          <p:nvSpPr>
            <p:cNvPr id="29713" name="Arc 678"/>
            <p:cNvSpPr>
              <a:spLocks/>
            </p:cNvSpPr>
            <p:nvPr/>
          </p:nvSpPr>
          <p:spPr bwMode="auto">
            <a:xfrm flipV="1">
              <a:off x="4332" y="3906"/>
              <a:ext cx="1111" cy="202"/>
            </a:xfrm>
            <a:custGeom>
              <a:avLst/>
              <a:gdLst>
                <a:gd name="T0" fmla="*/ 0 w 43200"/>
                <a:gd name="T1" fmla="*/ 0 h 22436"/>
                <a:gd name="T2" fmla="*/ 0 w 43200"/>
                <a:gd name="T3" fmla="*/ 0 h 22436"/>
                <a:gd name="T4" fmla="*/ 0 w 43200"/>
                <a:gd name="T5" fmla="*/ 0 h 22436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436"/>
                <a:gd name="T11" fmla="*/ 43200 w 43200"/>
                <a:gd name="T12" fmla="*/ 22436 h 224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436" fill="none" extrusionOk="0">
                  <a:moveTo>
                    <a:pt x="16" y="22435"/>
                  </a:moveTo>
                  <a:cubicBezTo>
                    <a:pt x="5" y="22157"/>
                    <a:pt x="0" y="2187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2436" stroke="0" extrusionOk="0">
                  <a:moveTo>
                    <a:pt x="16" y="22435"/>
                  </a:moveTo>
                  <a:cubicBezTo>
                    <a:pt x="5" y="22157"/>
                    <a:pt x="0" y="2187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endParaRPr lang="ru-RU" sz="2747">
                <a:solidFill>
                  <a:srgbClr val="002060"/>
                </a:solidFill>
                <a:latin typeface="Verdana" pitchFamily="34" charset="0"/>
              </a:endParaRPr>
            </a:p>
          </p:txBody>
        </p:sp>
      </p:grpSp>
      <p:sp>
        <p:nvSpPr>
          <p:cNvPr id="47" name="Прямоугольник 46"/>
          <p:cNvSpPr/>
          <p:nvPr/>
        </p:nvSpPr>
        <p:spPr>
          <a:xfrm>
            <a:off x="4318165" y="236648"/>
            <a:ext cx="2569802" cy="9963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886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886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6016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0"/>
                                        <p:tgtEl>
                                          <p:spTgt spid="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8.34106E-8 C -0.02413 0.00602 -0.04826 0.01228 -0.07135 0.02618 C -0.09444 0.04008 -0.12031 0.06487 -0.13888 0.08341 C -0.15746 0.10195 -0.16649 0.1133 -0.18316 0.13693 C -0.19982 0.16057 -0.22517 0.19532 -0.23888 0.22544 C -0.2526 0.25556 -0.26041 0.28568 -0.26493 0.31719 C -0.26944 0.3487 -0.26892 0.38299 -0.26614 0.41427 C -0.26336 0.44555 -0.25729 0.47637 -0.24809 0.5044 C -0.23888 0.53244 -0.22343 0.56024 -0.21041 0.58248 C -0.19739 0.60473 -0.19218 0.62419 -0.17013 0.63786 C -0.14809 0.65153 -0.10642 0.66798 -0.07795 0.66404 C -0.04947 0.6601 -0.01545 0.62419 0.00105 0.61353 " pathEditMode="relative" rAng="0" ptsTypes="aaaaaaaaaaaa">
                                      <p:cBhvr>
                                        <p:cTn id="53" dur="3000" fill="hold"/>
                                        <p:tgtEl>
                                          <p:spTgt spid="75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334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2"/>
                                            </p:cond>
                                          </p:stCondLst>
                                        </p:cTn>
                                        <p:tgtEl>
                                          <p:spTgt spid="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1574 C -0.01858 0.01967 -0.03872 0.02361 -0.06719 0.02963 C -0.09566 0.03565 -0.13889 0.04236 -0.16979 0.05208 C -0.2007 0.0618 -0.22726 0.07153 -0.25295 0.08842 C -0.27865 0.10532 -0.30608 0.13541 -0.32431 0.1544 C -0.34254 0.17338 -0.34879 0.18055 -0.36268 0.20301 C -0.37656 0.22546 -0.39792 0.25787 -0.40816 0.28958 C -0.4184 0.32129 -0.42535 0.36157 -0.42379 0.39375 C -0.42222 0.42569 -0.41198 0.45926 -0.39844 0.48194 C -0.3849 0.50463 -0.36198 0.52083 -0.34254 0.53055 C -0.32309 0.54028 -0.30226 0.54143 -0.28212 0.54074 C -0.26198 0.54004 -0.23611 0.53773 -0.2217 0.52639 C -0.20729 0.51504 -0.20087 0.48379 -0.19531 0.47268 " pathEditMode="relative" rAng="0" ptsTypes="aaaaaaaaaaaaa">
                                      <p:cBhvr>
                                        <p:cTn id="62" dur="30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00" y="263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5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3" presetClass="entr" presetSubtype="32" repeatCount="3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3" grpId="0"/>
      <p:bldP spid="7593" grpId="1"/>
      <p:bldP spid="7594" grpId="0"/>
      <p:bldP spid="7596" grpId="0" animBg="1"/>
      <p:bldP spid="7596" grpId="1" animBg="1"/>
      <p:bldP spid="7646" grpId="0" animBg="1"/>
      <p:bldP spid="7826" grpId="0" animBg="1"/>
      <p:bldP spid="7826" grpId="1" animBg="1"/>
      <p:bldP spid="7827" grpId="0" animBg="1"/>
      <p:bldP spid="78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580839" y="229588"/>
            <a:ext cx="11373038" cy="732797"/>
          </a:xfrm>
        </p:spPr>
        <p:txBody>
          <a:bodyPr>
            <a:noAutofit/>
          </a:bodyPr>
          <a:lstStyle/>
          <a:p>
            <a:endParaRPr lang="ru-RU" sz="4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" y="-35950"/>
            <a:ext cx="11953875" cy="1182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 KASRLARNI BO‘LISH  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916" y="1475339"/>
            <a:ext cx="1093235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b="1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latin typeface="Arial" pitchFamily="34" charset="0"/>
                <a:cs typeface="Arial" pitchFamily="34" charset="0"/>
              </a:rPr>
              <a:t>kasrlarga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b="1" dirty="0" err="1" smtClean="0">
                <a:latin typeface="Arial" pitchFamily="34" charset="0"/>
                <a:cs typeface="Arial" pitchFamily="34" charset="0"/>
              </a:rPr>
              <a:t>bo‘lish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Wingdings" pitchFamily="2" charset="2"/>
              <a:buChar char="§"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bo‘luvchida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verguldan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keyin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raqam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bo‘linuvchida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ham,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bo‘luvchida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ham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vergul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o‘shancha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xona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o‘ngga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suriladi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so‘ng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bo‘lish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natural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songa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kabi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amalga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oshiriladi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914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7251" y="149995"/>
            <a:ext cx="10160794" cy="73842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6500" dirty="0" smtClean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         MISOL</a:t>
            </a:r>
            <a:endParaRPr lang="ru-RU" sz="6500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267" name="Содержимое 1"/>
          <p:cNvSpPr>
            <a:spLocks noGrp="1"/>
          </p:cNvSpPr>
          <p:nvPr>
            <p:ph sz="quarter" idx="4294967295"/>
          </p:nvPr>
        </p:nvSpPr>
        <p:spPr>
          <a:xfrm>
            <a:off x="976277" y="1457310"/>
            <a:ext cx="4364406" cy="580073"/>
          </a:xfrm>
          <a:prstGeom prst="rect">
            <a:avLst/>
          </a:prstGeom>
        </p:spPr>
        <p:txBody>
          <a:bodyPr lIns="109454" tIns="54727" rIns="109454" bIns="54727"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ru-RU" altLang="ru-RU" sz="4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12,096</a:t>
            </a:r>
            <a:r>
              <a:rPr lang="ru-RU" altLang="ru-RU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ru-RU" altLang="ru-RU" sz="4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2,24</a:t>
            </a:r>
            <a:r>
              <a:rPr lang="ru-RU" altLang="ru-RU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800" dirty="0" smtClean="0"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4" name="Выгнутая вниз стрелка 3"/>
          <p:cNvSpPr/>
          <p:nvPr/>
        </p:nvSpPr>
        <p:spPr>
          <a:xfrm>
            <a:off x="3922357" y="2025247"/>
            <a:ext cx="640302" cy="225028"/>
          </a:xfrm>
          <a:prstGeom prst="curvedUp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109454" tIns="54727" rIns="109454" bIns="54727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19483" y="2171690"/>
            <a:ext cx="2334758" cy="571153"/>
          </a:xfrm>
          <a:prstGeom prst="rect">
            <a:avLst/>
          </a:prstGeom>
          <a:noFill/>
        </p:spPr>
        <p:txBody>
          <a:bodyPr wrap="square" lIns="109454" tIns="54727" rIns="109454" bIns="54727">
            <a:spAutoFit/>
          </a:bodyPr>
          <a:lstStyle/>
          <a:p>
            <a:pPr>
              <a:defRPr/>
            </a:pPr>
            <a:r>
              <a:rPr lang="ru-RU" sz="2900" b="1" dirty="0">
                <a:solidFill>
                  <a:srgbClr val="FF0000"/>
                </a:solidFill>
                <a:latin typeface="Cambria" pitchFamily="18" charset="0"/>
              </a:rPr>
              <a:t> 2 </a:t>
            </a:r>
            <a:r>
              <a:rPr lang="en-US" sz="2900" b="1" dirty="0" err="1" smtClean="0">
                <a:solidFill>
                  <a:srgbClr val="FF0000"/>
                </a:solidFill>
                <a:latin typeface="Cambria" pitchFamily="18" charset="0"/>
              </a:rPr>
              <a:t>ta</a:t>
            </a:r>
            <a:r>
              <a:rPr lang="en-US" sz="29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Cambria" pitchFamily="18" charset="0"/>
              </a:rPr>
              <a:t>raqam</a:t>
            </a:r>
            <a:endParaRPr lang="ru-RU" sz="29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6" name="Выгнутая вниз стрелка 5"/>
          <p:cNvSpPr/>
          <p:nvPr/>
        </p:nvSpPr>
        <p:spPr>
          <a:xfrm>
            <a:off x="1944489" y="2025242"/>
            <a:ext cx="653727" cy="225030"/>
          </a:xfrm>
          <a:prstGeom prst="curvedUp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109454" tIns="54727" rIns="109454" bIns="54727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3467" y="2172041"/>
            <a:ext cx="2300469" cy="571153"/>
          </a:xfrm>
          <a:prstGeom prst="rect">
            <a:avLst/>
          </a:prstGeom>
          <a:noFill/>
        </p:spPr>
        <p:txBody>
          <a:bodyPr wrap="square" lIns="109454" tIns="54727" rIns="109454" bIns="54727">
            <a:spAutoFit/>
          </a:bodyPr>
          <a:lstStyle/>
          <a:p>
            <a:pPr>
              <a:defRPr/>
            </a:pPr>
            <a:r>
              <a:rPr lang="ru-RU" sz="2900" b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900" b="1" dirty="0">
                <a:solidFill>
                  <a:srgbClr val="FF0000"/>
                </a:solidFill>
                <a:latin typeface="Cambria" pitchFamily="18" charset="0"/>
              </a:rPr>
              <a:t>2 </a:t>
            </a:r>
            <a:r>
              <a:rPr lang="en-US" sz="2900" b="1" dirty="0" err="1" smtClean="0">
                <a:solidFill>
                  <a:srgbClr val="FF0000"/>
                </a:solidFill>
                <a:latin typeface="Cambria" pitchFamily="18" charset="0"/>
              </a:rPr>
              <a:t>ta</a:t>
            </a:r>
            <a:r>
              <a:rPr lang="en-US" sz="29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Cambria" pitchFamily="18" charset="0"/>
              </a:rPr>
              <a:t>raqam</a:t>
            </a:r>
            <a:endParaRPr lang="ru-RU" sz="29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8" name="Содержимое 1"/>
          <p:cNvSpPr txBox="1">
            <a:spLocks/>
          </p:cNvSpPr>
          <p:nvPr/>
        </p:nvSpPr>
        <p:spPr bwMode="auto">
          <a:xfrm>
            <a:off x="5229820" y="1500178"/>
            <a:ext cx="4127823" cy="580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/>
          <a:lstStyle>
            <a:lvl1pPr marL="273050" indent="-273050"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ts val="688"/>
              </a:spcBef>
              <a:buClr>
                <a:schemeClr val="accent1"/>
              </a:buClr>
              <a:buSzPct val="85000"/>
            </a:pPr>
            <a:r>
              <a:rPr lang="ru-RU" altLang="ru-RU" sz="4800" dirty="0">
                <a:latin typeface="Arial" pitchFamily="34" charset="0"/>
                <a:cs typeface="Arial" pitchFamily="34" charset="0"/>
              </a:rPr>
              <a:t>12096 : 224 =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54006" y="1527547"/>
            <a:ext cx="653727" cy="87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4800" dirty="0">
                <a:latin typeface="Bookman Old Style" pitchFamily="18" charset="0"/>
              </a:rPr>
              <a:t>,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414223" y="1500178"/>
            <a:ext cx="653727" cy="87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4800" dirty="0">
                <a:latin typeface="Bookman Old Style" pitchFamily="18" charset="0"/>
              </a:rPr>
              <a:t>,</a:t>
            </a: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>
            <a:off x="5688201" y="3055685"/>
            <a:ext cx="3081859" cy="1725216"/>
            <a:chOff x="2142314" y="1500968"/>
            <a:chExt cx="1143802" cy="857256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968372" y="3055680"/>
            <a:ext cx="2241352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dirty="0"/>
              <a:t>224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968377" y="4030808"/>
            <a:ext cx="1214065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979903" y="3805786"/>
            <a:ext cx="2241352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u="sng" dirty="0">
                <a:solidFill>
                  <a:srgbClr val="FF0000"/>
                </a:solidFill>
              </a:rPr>
              <a:t>1120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622104" y="4030808"/>
            <a:ext cx="1214066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913805" y="4555876"/>
            <a:ext cx="1867793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dirty="0">
                <a:solidFill>
                  <a:srgbClr val="00B050"/>
                </a:solidFill>
              </a:rPr>
              <a:t>896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913805" y="5155955"/>
            <a:ext cx="1867793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u="sng" dirty="0">
                <a:solidFill>
                  <a:srgbClr val="00B050"/>
                </a:solidFill>
              </a:rPr>
              <a:t>896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432325" y="4809241"/>
            <a:ext cx="1321982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dirty="0">
                <a:solidFill>
                  <a:srgbClr val="00B050"/>
                </a:solidFill>
                <a:latin typeface="Lucida Sans Unicode" pitchFamily="34" charset="0"/>
              </a:rPr>
              <a:t>-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847693" y="5756036"/>
            <a:ext cx="1344811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dirty="0"/>
              <a:t>0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435328" y="4105819"/>
            <a:ext cx="1344811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dirty="0">
                <a:latin typeface="Bookman Old Style" pitchFamily="18" charset="0"/>
              </a:rPr>
              <a:t>,</a:t>
            </a: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2952373" y="2957512"/>
            <a:ext cx="2708299" cy="10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5700" dirty="0"/>
              <a:t>1209</a:t>
            </a:r>
            <a:r>
              <a:rPr lang="ru-RU" altLang="ru-RU" sz="5700" dirty="0">
                <a:latin typeface="Bookman Old Style" pitchFamily="18" charset="0"/>
              </a:rPr>
              <a:t>,</a:t>
            </a:r>
            <a:r>
              <a:rPr lang="ru-RU" altLang="ru-RU" sz="5700" dirty="0"/>
              <a:t>6</a:t>
            </a:r>
          </a:p>
        </p:txBody>
      </p:sp>
      <p:sp>
        <p:nvSpPr>
          <p:cNvPr id="28" name="Содержимое 1"/>
          <p:cNvSpPr txBox="1">
            <a:spLocks/>
          </p:cNvSpPr>
          <p:nvPr/>
        </p:nvSpPr>
        <p:spPr bwMode="auto">
          <a:xfrm>
            <a:off x="9058797" y="1500191"/>
            <a:ext cx="1249346" cy="580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/>
          <a:lstStyle>
            <a:lvl1pPr marL="273050" indent="-273050"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ts val="688"/>
              </a:spcBef>
              <a:buClr>
                <a:schemeClr val="accent1"/>
              </a:buClr>
              <a:buSzPct val="85000"/>
            </a:pPr>
            <a:r>
              <a:rPr lang="ru-RU" altLang="ru-RU" sz="4800" dirty="0">
                <a:latin typeface="Arial" pitchFamily="34" charset="0"/>
                <a:cs typeface="Arial" pitchFamily="34" charset="0"/>
              </a:rPr>
              <a:t>5,4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405042" y="3242377"/>
            <a:ext cx="1321983" cy="1360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ru-RU" altLang="ru-RU" sz="7900" dirty="0">
                <a:solidFill>
                  <a:srgbClr val="FF0000"/>
                </a:solidFill>
                <a:latin typeface="Lucida Sans Unicode" pitchFamily="34" charset="0"/>
              </a:rPr>
              <a:t>-</a:t>
            </a:r>
          </a:p>
        </p:txBody>
      </p:sp>
      <p:sp>
        <p:nvSpPr>
          <p:cNvPr id="32" name="Выгнутая вниз стрелка 31"/>
          <p:cNvSpPr/>
          <p:nvPr/>
        </p:nvSpPr>
        <p:spPr>
          <a:xfrm rot="2153393">
            <a:off x="4458519" y="4343852"/>
            <a:ext cx="2299654" cy="481235"/>
          </a:xfrm>
          <a:prstGeom prst="curvedUpArrow">
            <a:avLst>
              <a:gd name="adj1" fmla="val 13496"/>
              <a:gd name="adj2" fmla="val 41931"/>
              <a:gd name="adj3" fmla="val 32264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109454" tIns="54727" rIns="109454" bIns="54727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ru-RU" b="1" spc="6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794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4" grpId="0" animBg="1"/>
      <p:bldP spid="5" grpId="0"/>
      <p:bldP spid="6" grpId="0" animBg="1"/>
      <p:bldP spid="7" grpId="0"/>
      <p:bldP spid="8" grpId="0"/>
      <p:bldP spid="9" grpId="0"/>
      <p:bldP spid="10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0837" y="376806"/>
            <a:ext cx="10862280" cy="724614"/>
          </a:xfrm>
        </p:spPr>
        <p:txBody>
          <a:bodyPr/>
          <a:lstStyle/>
          <a:p>
            <a:r>
              <a:rPr lang="en-US" sz="4709" dirty="0"/>
              <a:t>10 </a:t>
            </a:r>
            <a:r>
              <a:rPr lang="en-US" sz="4709" dirty="0" err="1"/>
              <a:t>ga</a:t>
            </a:r>
            <a:r>
              <a:rPr lang="en-US" sz="4709" dirty="0"/>
              <a:t>,  100ga,  1000 </a:t>
            </a:r>
            <a:r>
              <a:rPr lang="en-US" sz="4709" dirty="0" err="1"/>
              <a:t>ga</a:t>
            </a:r>
            <a:r>
              <a:rPr lang="en-US" sz="4709" dirty="0"/>
              <a:t>… </a:t>
            </a:r>
            <a:r>
              <a:rPr lang="en-US" sz="4709" dirty="0" err="1"/>
              <a:t>ko‘paytirish</a:t>
            </a:r>
            <a:r>
              <a:rPr lang="en-US" sz="4709" dirty="0"/>
              <a:t> </a:t>
            </a:r>
            <a:endParaRPr lang="ru-RU" sz="4709" dirty="0"/>
          </a:p>
        </p:txBody>
      </p:sp>
      <p:sp>
        <p:nvSpPr>
          <p:cNvPr id="5" name="TextBox 4"/>
          <p:cNvSpPr txBox="1"/>
          <p:nvPr/>
        </p:nvSpPr>
        <p:spPr>
          <a:xfrm>
            <a:off x="510757" y="1568153"/>
            <a:ext cx="10792201" cy="3411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924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O‘nli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kasr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hamda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10, 100, 1000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 smtClean="0">
                <a:latin typeface="Arial" pitchFamily="34" charset="0"/>
                <a:cs typeface="Arial" pitchFamily="34" charset="0"/>
              </a:rPr>
              <a:t>hokazo</a:t>
            </a:r>
            <a:r>
              <a:rPr lang="en-US" sz="4316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sonlarning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ko‘paytmasini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topish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bu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sonlarda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nechta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nol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o‘nli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kasrdagi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vergulni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o‘shancha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xona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o‘ngga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surish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6" dirty="0" err="1">
                <a:latin typeface="Arial" pitchFamily="34" charset="0"/>
                <a:cs typeface="Arial" pitchFamily="34" charset="0"/>
              </a:rPr>
              <a:t>kifoya</a:t>
            </a:r>
            <a:r>
              <a:rPr lang="en-US" sz="4316" dirty="0">
                <a:latin typeface="Arial" pitchFamily="34" charset="0"/>
                <a:cs typeface="Arial" pitchFamily="34" charset="0"/>
              </a:rPr>
              <a:t>.</a:t>
            </a:r>
            <a:endParaRPr lang="ru-RU" sz="3924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58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0837" y="229587"/>
            <a:ext cx="10862280" cy="757707"/>
          </a:xfrm>
        </p:spPr>
        <p:txBody>
          <a:bodyPr/>
          <a:lstStyle/>
          <a:p>
            <a:r>
              <a:rPr lang="en-US" sz="4800" dirty="0" smtClean="0"/>
              <a:t>10 </a:t>
            </a:r>
            <a:r>
              <a:rPr lang="en-US" sz="4800" dirty="0" err="1" smtClean="0"/>
              <a:t>ga</a:t>
            </a:r>
            <a:r>
              <a:rPr lang="en-US" sz="4800" dirty="0" smtClean="0"/>
              <a:t>,  100ga,  1000 </a:t>
            </a:r>
            <a:r>
              <a:rPr lang="en-US" sz="4800" dirty="0" err="1" smtClean="0"/>
              <a:t>ga</a:t>
            </a:r>
            <a:r>
              <a:rPr lang="en-US" sz="4800" dirty="0" smtClean="0"/>
              <a:t>… </a:t>
            </a:r>
            <a:r>
              <a:rPr lang="en-US" sz="4800" dirty="0" err="1" smtClean="0"/>
              <a:t>bo‘lish</a:t>
            </a:r>
            <a:r>
              <a:rPr lang="en-US" sz="4800" dirty="0" smtClean="0"/>
              <a:t> 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10762" y="1475343"/>
            <a:ext cx="10792201" cy="356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10, 100, 1000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hokazoga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bo‘lish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bo‘luvchida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birdan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keyin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nol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kasrdagi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vergulni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shuncha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xona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chapga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surish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kifoya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4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33402" y="1463238"/>
            <a:ext cx="7516887" cy="4830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US" sz="4400" b="1" dirty="0" smtClean="0">
                <a:solidFill>
                  <a:srgbClr val="0070C0"/>
                </a:solidFill>
              </a:rPr>
              <a:t>1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 17,86 : 10 =  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,786</a:t>
            </a:r>
          </a:p>
          <a:p>
            <a:pPr marL="742950" indent="-742950">
              <a:lnSpc>
                <a:spcPts val="6000"/>
              </a:lnSpc>
              <a:buAutoNum type="arabicParenR" startAt="2"/>
            </a:pP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552,4 ∙ 100 = 55240</a:t>
            </a:r>
          </a:p>
          <a:p>
            <a:pPr marL="742950" indent="-742950">
              <a:lnSpc>
                <a:spcPts val="6000"/>
              </a:lnSpc>
              <a:buAutoNum type="arabicParenR" startAt="2"/>
            </a:pP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3,48 : 1000 = 0,00348</a:t>
            </a:r>
          </a:p>
          <a:p>
            <a:pPr marL="742950" indent="-742950">
              <a:lnSpc>
                <a:spcPts val="6000"/>
              </a:lnSpc>
              <a:buAutoNum type="arabicParenR" startAt="3"/>
            </a:pP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90,7 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∙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10000 = 907000</a:t>
            </a:r>
          </a:p>
          <a:p>
            <a:pPr marL="742950" indent="-742950">
              <a:lnSpc>
                <a:spcPts val="6000"/>
              </a:lnSpc>
              <a:buAutoNum type="arabicParenR" startAt="3"/>
            </a:pP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159 : 1000 = 0,159</a:t>
            </a:r>
          </a:p>
          <a:p>
            <a:pPr marL="742950" indent="-742950">
              <a:lnSpc>
                <a:spcPts val="6000"/>
              </a:lnSpc>
              <a:buAutoNum type="arabicParenR" startAt="3"/>
            </a:pP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0,136 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∙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10000 = 1360</a:t>
            </a:r>
            <a:endParaRPr lang="ru-RU" sz="4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64323" y="229584"/>
            <a:ext cx="5255942" cy="947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HISOBLANG</a:t>
            </a:r>
            <a:endParaRPr lang="ru-RU" sz="5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2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59631" y="1768457"/>
            <a:ext cx="2896588" cy="375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Овал 8"/>
          <p:cNvSpPr/>
          <p:nvPr/>
        </p:nvSpPr>
        <p:spPr>
          <a:xfrm>
            <a:off x="4666968" y="1488059"/>
            <a:ext cx="2032298" cy="80607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010053" y="2238244"/>
            <a:ext cx="2032298" cy="80607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067945" y="2988428"/>
            <a:ext cx="2214578" cy="80607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240834" y="3761718"/>
            <a:ext cx="2428892" cy="80607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929281" y="4523043"/>
            <a:ext cx="2032298" cy="80607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674264" y="5157586"/>
            <a:ext cx="2857520" cy="103105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0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4207</TotalTime>
  <Words>664</Words>
  <Application>Microsoft Office PowerPoint</Application>
  <PresentationFormat>Произвольный</PresentationFormat>
  <Paragraphs>152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1" baseType="lpstr">
      <vt:lpstr>Arial</vt:lpstr>
      <vt:lpstr>Bookman Old Style</vt:lpstr>
      <vt:lpstr>Calibri</vt:lpstr>
      <vt:lpstr>Cambria</vt:lpstr>
      <vt:lpstr>Cambria Math</vt:lpstr>
      <vt:lpstr>Lucida Sans Unicode</vt:lpstr>
      <vt:lpstr>Tahoma</vt:lpstr>
      <vt:lpstr>Times New Roman</vt:lpstr>
      <vt:lpstr>Verdana</vt:lpstr>
      <vt:lpstr>Wingdings</vt:lpstr>
      <vt:lpstr>Wingdings 2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MISOL</vt:lpstr>
      <vt:lpstr>10 ga,  100ga,  1000 ga… ko‘paytirish </vt:lpstr>
      <vt:lpstr>10 ga,  100ga,  1000 ga… bo‘lish </vt:lpstr>
      <vt:lpstr>Презентация PowerPoint</vt:lpstr>
      <vt:lpstr>0,1 ga,  0,01ga,  0,001 ga… ko‘paytirish </vt:lpstr>
      <vt:lpstr>   0,1 ga,  0,01ga,  0,001 ga… bo‘lish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Учетная запись Майкрософт</cp:lastModifiedBy>
  <cp:revision>413</cp:revision>
  <dcterms:created xsi:type="dcterms:W3CDTF">2020-04-09T07:32:19Z</dcterms:created>
  <dcterms:modified xsi:type="dcterms:W3CDTF">2020-08-25T10:37:23Z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