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slideLayouts/slideLayout1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  <p:sldMasterId id="2147483702" r:id="rId3"/>
    <p:sldMasterId id="2147483704" r:id="rId4"/>
    <p:sldMasterId id="2147483719" r:id="rId5"/>
    <p:sldMasterId id="2147483721" r:id="rId6"/>
  </p:sldMasterIdLst>
  <p:notesMasterIdLst>
    <p:notesMasterId r:id="rId23"/>
  </p:notesMasterIdLst>
  <p:handoutMasterIdLst>
    <p:handoutMasterId r:id="rId24"/>
  </p:handoutMasterIdLst>
  <p:sldIdLst>
    <p:sldId id="496" r:id="rId7"/>
    <p:sldId id="525" r:id="rId8"/>
    <p:sldId id="520" r:id="rId9"/>
    <p:sldId id="334" r:id="rId10"/>
    <p:sldId id="516" r:id="rId11"/>
    <p:sldId id="517" r:id="rId12"/>
    <p:sldId id="519" r:id="rId13"/>
    <p:sldId id="522" r:id="rId14"/>
    <p:sldId id="526" r:id="rId15"/>
    <p:sldId id="524" r:id="rId16"/>
    <p:sldId id="518" r:id="rId17"/>
    <p:sldId id="527" r:id="rId18"/>
    <p:sldId id="508" r:id="rId19"/>
    <p:sldId id="509" r:id="rId20"/>
    <p:sldId id="528" r:id="rId21"/>
    <p:sldId id="464" r:id="rId22"/>
  </p:sldIdLst>
  <p:sldSz cx="12192000" cy="6858000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D69B"/>
    <a:srgbClr val="EA0404"/>
    <a:srgbClr val="2365C7"/>
    <a:srgbClr val="F2F6F9"/>
    <a:srgbClr val="F4F8FB"/>
    <a:srgbClr val="F8FAFC"/>
    <a:srgbClr val="FAC090"/>
    <a:srgbClr val="00B0F0"/>
    <a:srgbClr val="00B050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74" autoAdjust="0"/>
    <p:restoredTop sz="94182" autoAdjust="0"/>
  </p:normalViewPr>
  <p:slideViewPr>
    <p:cSldViewPr snapToGrid="0">
      <p:cViewPr varScale="1">
        <p:scale>
          <a:sx n="61" d="100"/>
          <a:sy n="61" d="100"/>
        </p:scale>
        <p:origin x="90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C77859-D999-4131-A04F-F6EDD4C4677E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0810E-6B30-46D4-A0E0-D3FCECB9F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3864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D5B0B9-4B28-45B8-844F-BFF3D7C7C3B5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9691"/>
            <a:ext cx="5388610" cy="38861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27B7-2F03-4CC5-ABF7-01E958571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631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79"/>
            <a:ext cx="1036320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10/16/2020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325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3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2" y="1523336"/>
            <a:ext cx="3857667" cy="451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10/16/2020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3533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4181" y="2232515"/>
            <a:ext cx="5544137" cy="218623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10/16/2020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15782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10/16/2020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99461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2" y="227013"/>
            <a:ext cx="996950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1369" y="1598614"/>
            <a:ext cx="4821767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6334" y="1598614"/>
            <a:ext cx="4823884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659A22-F514-4D5A-8495-8ED58DC7B761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1421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objects" type="fourObj">
  <p:cSld name="Title and four 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34573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26D102F-F220-4E57-BDD6-CCEBB93D58AF}"/>
              </a:ext>
            </a:extLst>
          </p:cNvPr>
          <p:cNvGrpSpPr/>
          <p:nvPr userDrawn="1"/>
        </p:nvGrpSpPr>
        <p:grpSpPr>
          <a:xfrm>
            <a:off x="12558029" y="1"/>
            <a:ext cx="1644047" cy="1816099"/>
            <a:chOff x="9433981" y="1"/>
            <a:chExt cx="1644047" cy="1816099"/>
          </a:xfrm>
        </p:grpSpPr>
        <p:sp>
          <p:nvSpPr>
            <p:cNvPr id="13" name="Rectangle: Folded Corner 12">
              <a:extLst>
                <a:ext uri="{FF2B5EF4-FFF2-40B4-BE49-F238E27FC236}">
                  <a16:creationId xmlns:a16="http://schemas.microsoft.com/office/drawing/2014/main" id="{8C7E1A5C-1B15-4E0A-8682-D203C7DE6B6B}"/>
                </a:ext>
              </a:extLst>
            </p:cNvPr>
            <p:cNvSpPr/>
            <p:nvPr userDrawn="1"/>
          </p:nvSpPr>
          <p:spPr>
            <a:xfrm>
              <a:off x="9433981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Microsoft 365 subscribers)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830CBBC-4DBF-48F3-A80A-5B9A5231588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" b="5479"/>
            <a:stretch/>
          </p:blipFill>
          <p:spPr>
            <a:xfrm>
              <a:off x="10677978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44767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5930DF0-104B-4293-A7F6-66AEFF3E6AF8}"/>
              </a:ext>
            </a:extLst>
          </p:cNvPr>
          <p:cNvGrpSpPr/>
          <p:nvPr userDrawn="1"/>
        </p:nvGrpSpPr>
        <p:grpSpPr>
          <a:xfrm>
            <a:off x="12554553" y="1"/>
            <a:ext cx="1647523" cy="1816099"/>
            <a:chOff x="12554553" y="1"/>
            <a:chExt cx="1647523" cy="1816099"/>
          </a:xfrm>
          <a:solidFill>
            <a:schemeClr val="accent6"/>
          </a:solidFill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9FDF5E90-AE29-4303-979F-161F791D98BB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grpFill/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E2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E2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C25032D-D31A-446E-BBAA-A896C50E8C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4980408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26D102F-F220-4E57-BDD6-CCEBB93D58AF}"/>
              </a:ext>
            </a:extLst>
          </p:cNvPr>
          <p:cNvGrpSpPr/>
          <p:nvPr userDrawn="1"/>
        </p:nvGrpSpPr>
        <p:grpSpPr>
          <a:xfrm>
            <a:off x="12558029" y="1"/>
            <a:ext cx="1644047" cy="1816099"/>
            <a:chOff x="9433981" y="1"/>
            <a:chExt cx="1644047" cy="1816099"/>
          </a:xfrm>
        </p:grpSpPr>
        <p:sp>
          <p:nvSpPr>
            <p:cNvPr id="13" name="Rectangle: Folded Corner 12">
              <a:extLst>
                <a:ext uri="{FF2B5EF4-FFF2-40B4-BE49-F238E27FC236}">
                  <a16:creationId xmlns:a16="http://schemas.microsoft.com/office/drawing/2014/main" id="{8C7E1A5C-1B15-4E0A-8682-D203C7DE6B6B}"/>
                </a:ext>
              </a:extLst>
            </p:cNvPr>
            <p:cNvSpPr/>
            <p:nvPr userDrawn="1"/>
          </p:nvSpPr>
          <p:spPr>
            <a:xfrm>
              <a:off x="9433981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Microsoft 365 subscribers)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830CBBC-4DBF-48F3-A80A-5B9A5231588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" b="5479"/>
            <a:stretch/>
          </p:blipFill>
          <p:spPr>
            <a:xfrm>
              <a:off x="10677978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77681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7114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4"/>
            <a:ext cx="3406669" cy="799785"/>
          </a:xfrm>
        </p:spPr>
        <p:txBody>
          <a:bodyPr lIns="0" tIns="0" rIns="0" bIns="0"/>
          <a:lstStyle>
            <a:lvl1pPr>
              <a:defRPr sz="51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5"/>
            <a:ext cx="8413371" cy="666569"/>
          </a:xfrm>
        </p:spPr>
        <p:txBody>
          <a:bodyPr lIns="0" tIns="0" rIns="0" bIns="0"/>
          <a:lstStyle>
            <a:lvl1pPr>
              <a:defRPr sz="4331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10/16/2020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37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393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4"/>
            <a:ext cx="3406669" cy="799785"/>
          </a:xfrm>
        </p:spPr>
        <p:txBody>
          <a:bodyPr lIns="0" tIns="0" rIns="0" bIns="0"/>
          <a:lstStyle>
            <a:lvl1pPr>
              <a:defRPr sz="51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7"/>
            <a:ext cx="3857667" cy="4189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2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10/16/2020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066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4181" y="2232516"/>
            <a:ext cx="5544137" cy="218623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4"/>
            <a:ext cx="3406669" cy="799785"/>
          </a:xfrm>
        </p:spPr>
        <p:txBody>
          <a:bodyPr lIns="0" tIns="0" rIns="0" bIns="0"/>
          <a:lstStyle>
            <a:lvl1pPr>
              <a:defRPr sz="51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10/16/2020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269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10/16/2020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101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2" y="227013"/>
            <a:ext cx="996950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1369" y="1598614"/>
            <a:ext cx="4821767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6334" y="1598614"/>
            <a:ext cx="4823884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794231">
              <a:defRPr/>
            </a:pPr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794231">
              <a:defRPr/>
            </a:pPr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794231">
              <a:defRPr/>
            </a:pPr>
            <a:fld id="{1C659A22-F514-4D5A-8495-8ED58DC7B761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>
                <a:defRPr/>
              </a:pPr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756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objects" type="fourObj">
  <p:cSld name="Title and four 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29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848671">
              <a:buClr>
                <a:srgbClr val="000000"/>
              </a:buClr>
            </a:pPr>
            <a:endParaRPr lang="ru-RU" kern="0">
              <a:solidFill>
                <a:srgbClr val="000000"/>
              </a:solidFill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165601" y="6245225"/>
            <a:ext cx="3860800" cy="29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848671">
              <a:buClr>
                <a:srgbClr val="000000"/>
              </a:buClr>
            </a:pPr>
            <a:endParaRPr lang="ru-RU" kern="0">
              <a:solidFill>
                <a:srgbClr val="000000"/>
              </a:solidFill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848671">
              <a:buClr>
                <a:srgbClr val="000000"/>
              </a:buClr>
            </a:pPr>
            <a:fld id="{00000000-1234-1234-1234-123412341234}" type="slidenum">
              <a:rPr lang="en-US" kern="0" smtClean="0">
                <a:solidFill>
                  <a:srgbClr val="000000"/>
                </a:solidFill>
              </a:rPr>
              <a:pPr defTabSz="848671">
                <a:buClr>
                  <a:srgbClr val="000000"/>
                </a:buClr>
              </a:pPr>
              <a:t>‹#›</a:t>
            </a:fld>
            <a:endParaRPr lang="en-US" ker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747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79"/>
            <a:ext cx="1036320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10/16/2020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5619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718145"/>
          </a:xfrm>
        </p:spPr>
        <p:txBody>
          <a:bodyPr lIns="0" tIns="0" rIns="0" bIns="0"/>
          <a:lstStyle>
            <a:lvl1pPr>
              <a:defRPr sz="4667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10/16/2020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6687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8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3"/>
            <a:ext cx="3406669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552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59" cy="552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10/16/2020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2" y="6377941"/>
            <a:ext cx="2804159" cy="552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687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897115">
        <a:defRPr>
          <a:latin typeface="+mn-lt"/>
          <a:ea typeface="+mn-ea"/>
          <a:cs typeface="+mn-cs"/>
        </a:defRPr>
      </a:lvl2pPr>
      <a:lvl3pPr marL="1794231">
        <a:defRPr>
          <a:latin typeface="+mn-lt"/>
          <a:ea typeface="+mn-ea"/>
          <a:cs typeface="+mn-cs"/>
        </a:defRPr>
      </a:lvl3pPr>
      <a:lvl4pPr marL="2691346">
        <a:defRPr>
          <a:latin typeface="+mn-lt"/>
          <a:ea typeface="+mn-ea"/>
          <a:cs typeface="+mn-cs"/>
        </a:defRPr>
      </a:lvl4pPr>
      <a:lvl5pPr marL="3588459">
        <a:defRPr>
          <a:latin typeface="+mn-lt"/>
          <a:ea typeface="+mn-ea"/>
          <a:cs typeface="+mn-cs"/>
        </a:defRPr>
      </a:lvl5pPr>
      <a:lvl6pPr marL="4485576">
        <a:defRPr>
          <a:latin typeface="+mn-lt"/>
          <a:ea typeface="+mn-ea"/>
          <a:cs typeface="+mn-cs"/>
        </a:defRPr>
      </a:lvl6pPr>
      <a:lvl7pPr marL="5382691">
        <a:defRPr>
          <a:latin typeface="+mn-lt"/>
          <a:ea typeface="+mn-ea"/>
          <a:cs typeface="+mn-cs"/>
        </a:defRPr>
      </a:lvl7pPr>
      <a:lvl8pPr marL="6279805">
        <a:defRPr>
          <a:latin typeface="+mn-lt"/>
          <a:ea typeface="+mn-ea"/>
          <a:cs typeface="+mn-cs"/>
        </a:defRPr>
      </a:lvl8pPr>
      <a:lvl9pPr marL="717692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897115">
        <a:defRPr>
          <a:latin typeface="+mn-lt"/>
          <a:ea typeface="+mn-ea"/>
          <a:cs typeface="+mn-cs"/>
        </a:defRPr>
      </a:lvl2pPr>
      <a:lvl3pPr marL="1794231">
        <a:defRPr>
          <a:latin typeface="+mn-lt"/>
          <a:ea typeface="+mn-ea"/>
          <a:cs typeface="+mn-cs"/>
        </a:defRPr>
      </a:lvl3pPr>
      <a:lvl4pPr marL="2691346">
        <a:defRPr>
          <a:latin typeface="+mn-lt"/>
          <a:ea typeface="+mn-ea"/>
          <a:cs typeface="+mn-cs"/>
        </a:defRPr>
      </a:lvl4pPr>
      <a:lvl5pPr marL="3588459">
        <a:defRPr>
          <a:latin typeface="+mn-lt"/>
          <a:ea typeface="+mn-ea"/>
          <a:cs typeface="+mn-cs"/>
        </a:defRPr>
      </a:lvl5pPr>
      <a:lvl6pPr marL="4485576">
        <a:defRPr>
          <a:latin typeface="+mn-lt"/>
          <a:ea typeface="+mn-ea"/>
          <a:cs typeface="+mn-cs"/>
        </a:defRPr>
      </a:lvl6pPr>
      <a:lvl7pPr marL="5382691">
        <a:defRPr>
          <a:latin typeface="+mn-lt"/>
          <a:ea typeface="+mn-ea"/>
          <a:cs typeface="+mn-cs"/>
        </a:defRPr>
      </a:lvl7pPr>
      <a:lvl8pPr marL="6279805">
        <a:defRPr>
          <a:latin typeface="+mn-lt"/>
          <a:ea typeface="+mn-ea"/>
          <a:cs typeface="+mn-cs"/>
        </a:defRPr>
      </a:lvl8pPr>
      <a:lvl9pPr marL="7176922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0"/>
            <a:ext cx="3901440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39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10/16/2020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40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6097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6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950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1959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88218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6024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12191999" cy="16575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1168686" y="64020"/>
            <a:ext cx="8288211" cy="1508504"/>
          </a:xfrm>
          <a:prstGeom prst="rect">
            <a:avLst/>
          </a:prstGeom>
        </p:spPr>
        <p:txBody>
          <a:bodyPr vert="horz" wrap="square" lIns="0" tIns="3087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850" algn="ctr">
              <a:spcBef>
                <a:spcPts val="241"/>
              </a:spcBef>
            </a:pP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Informatika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va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axborot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texnologiyalari</a:t>
            </a:r>
            <a:endParaRPr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5723" y="2381244"/>
            <a:ext cx="693497" cy="170188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35420" y="4225160"/>
            <a:ext cx="651641" cy="16921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9695543" y="117868"/>
            <a:ext cx="2281932" cy="1284316"/>
            <a:chOff x="9901419" y="579022"/>
            <a:chExt cx="1340489" cy="1349829"/>
          </a:xfrm>
        </p:grpSpPr>
        <p:grpSp>
          <p:nvGrpSpPr>
            <p:cNvPr id="7" name="object 7"/>
            <p:cNvGrpSpPr/>
            <p:nvPr/>
          </p:nvGrpSpPr>
          <p:grpSpPr>
            <a:xfrm>
              <a:off x="9901419" y="579022"/>
              <a:ext cx="1340489" cy="1349829"/>
              <a:chOff x="4656695" y="224817"/>
              <a:chExt cx="603885" cy="608391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656695" y="229323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5" y="0"/>
                    </a:moveTo>
                    <a:lnTo>
                      <a:pt x="0" y="0"/>
                    </a:lnTo>
                    <a:lnTo>
                      <a:pt x="0" y="603618"/>
                    </a:lnTo>
                    <a:lnTo>
                      <a:pt x="603605" y="603618"/>
                    </a:lnTo>
                    <a:lnTo>
                      <a:pt x="603605" y="0"/>
                    </a:lnTo>
                    <a:close/>
                  </a:path>
                </a:pathLst>
              </a:custGeom>
              <a:solidFill>
                <a:srgbClr val="00A859"/>
              </a:solidFill>
            </p:spPr>
            <p:txBody>
              <a:bodyPr wrap="square" lIns="0" tIns="0" rIns="0" bIns="0" rtlCol="0"/>
              <a:lstStyle/>
              <a:p>
                <a:pPr marL="0" marR="0" lvl="0" indent="0" algn="ctr" defTabSz="87105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656695" y="224817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5" y="0"/>
                    </a:lnTo>
                    <a:lnTo>
                      <a:pt x="603605" y="603618"/>
                    </a:lnTo>
                    <a:lnTo>
                      <a:pt x="0" y="603618"/>
                    </a:lnTo>
                    <a:lnTo>
                      <a:pt x="0" y="0"/>
                    </a:lnTo>
                    <a:close/>
                  </a:path>
                </a:pathLst>
              </a:custGeom>
              <a:ln w="30481">
                <a:solidFill>
                  <a:srgbClr val="FEFEFE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ctr" defTabSz="87105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2" name="object 12"/>
            <p:cNvSpPr txBox="1"/>
            <p:nvPr/>
          </p:nvSpPr>
          <p:spPr>
            <a:xfrm>
              <a:off x="10042969" y="761050"/>
              <a:ext cx="1085680" cy="775098"/>
            </a:xfrm>
            <a:prstGeom prst="rect">
              <a:avLst/>
            </a:prstGeom>
          </p:spPr>
          <p:txBody>
            <a:bodyPr vert="horz" wrap="square" lIns="0" tIns="33561" rIns="0" bIns="0" rtlCol="0">
              <a:spAutoFit/>
            </a:bodyPr>
            <a:lstStyle/>
            <a:p>
              <a:pPr marL="0" marR="0" lvl="0" indent="0" algn="ctr" defTabSz="871057" rtl="0" eaLnBrk="1" fontAlgn="auto" latinLnBrk="0" hangingPunct="1">
                <a:lnSpc>
                  <a:spcPct val="100000"/>
                </a:lnSpc>
                <a:spcBef>
                  <a:spcPts val="264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72" b="1" i="0" u="none" strike="noStrike" kern="1200" cap="none" spc="21" normalizeH="0" baseline="0" noProof="0" dirty="0" smtClean="0">
                  <a:ln>
                    <a:noFill/>
                  </a:ln>
                  <a:solidFill>
                    <a:srgbClr val="FEFEF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6-sinf</a:t>
              </a:r>
              <a:endParaRPr kumimoji="0" sz="457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1" name="Picture 6" descr="Контактная информация Dell • Сервис центр в Краснода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02155" y="1894548"/>
            <a:ext cx="5787690" cy="416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496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78B853F-3178-49E3-A8F9-75A8E391AA2E}"/>
              </a:ext>
            </a:extLst>
          </p:cNvPr>
          <p:cNvSpPr txBox="1"/>
          <p:nvPr/>
        </p:nvSpPr>
        <p:spPr>
          <a:xfrm>
            <a:off x="2278882" y="1283890"/>
            <a:ext cx="9387091" cy="769441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44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Vaqting ketdi- naqding ketdi. </a:t>
            </a:r>
            <a:endParaRPr lang="en-US" sz="44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8B853F-3178-49E3-A8F9-75A8E391AA2E}"/>
              </a:ext>
            </a:extLst>
          </p:cNvPr>
          <p:cNvSpPr txBox="1"/>
          <p:nvPr/>
        </p:nvSpPr>
        <p:spPr>
          <a:xfrm>
            <a:off x="2278882" y="2516160"/>
            <a:ext cx="9387091" cy="769441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44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Vaqting ketdi – naqding ketdi . </a:t>
            </a:r>
            <a:endParaRPr lang="en-US" sz="44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8B853F-3178-49E3-A8F9-75A8E391AA2E}"/>
              </a:ext>
            </a:extLst>
          </p:cNvPr>
          <p:cNvSpPr txBox="1"/>
          <p:nvPr/>
        </p:nvSpPr>
        <p:spPr>
          <a:xfrm>
            <a:off x="2278882" y="3768035"/>
            <a:ext cx="9387091" cy="769441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44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Vaqting ketdi – naqding    ketdi. </a:t>
            </a:r>
            <a:endParaRPr lang="en-US" sz="44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8B853F-3178-49E3-A8F9-75A8E391AA2E}"/>
              </a:ext>
            </a:extLst>
          </p:cNvPr>
          <p:cNvSpPr txBox="1"/>
          <p:nvPr/>
        </p:nvSpPr>
        <p:spPr>
          <a:xfrm>
            <a:off x="2278882" y="5019910"/>
            <a:ext cx="9387091" cy="769441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44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Vaqting ketdi – naqding ketdi. </a:t>
            </a:r>
            <a:endParaRPr lang="en-US" sz="44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Да, нет и осторожность, тик и перекрестные знаки, отметка | Премиум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8" t="22254" r="66744" b="23239"/>
          <a:stretch/>
        </p:blipFill>
        <p:spPr bwMode="auto">
          <a:xfrm>
            <a:off x="700805" y="1239646"/>
            <a:ext cx="1127995" cy="101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Да, нет и осторожность, тик и перекрестные знаки, отметка | Премиум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90" t="21747" r="3176" b="20852"/>
          <a:stretch/>
        </p:blipFill>
        <p:spPr bwMode="auto">
          <a:xfrm>
            <a:off x="738071" y="5019910"/>
            <a:ext cx="1090728" cy="1090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Да, нет и осторожность, тик и перекрестные знаки, отметка | Премиум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8" t="22254" r="66744" b="23239"/>
          <a:stretch/>
        </p:blipFill>
        <p:spPr bwMode="auto">
          <a:xfrm>
            <a:off x="700805" y="2486664"/>
            <a:ext cx="1127995" cy="101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Да, нет и осторожность, тик и перекрестные знаки, отметка | Премиум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8" t="22254" r="66744" b="23239"/>
          <a:stretch/>
        </p:blipFill>
        <p:spPr bwMode="auto">
          <a:xfrm>
            <a:off x="700804" y="3768035"/>
            <a:ext cx="1127995" cy="101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5678129" y="2033726"/>
            <a:ext cx="427703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9925665" y="3285601"/>
            <a:ext cx="427703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8554065" y="4537476"/>
            <a:ext cx="695443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01600" y="245145"/>
            <a:ext cx="1196340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To‘g‘ri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yozilgan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gapni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aniqlang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629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6-sinf 2-mashq 11-dra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3855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19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5334000" y="1409700"/>
            <a:ext cx="6705600" cy="4895850"/>
            <a:chOff x="5334000" y="1409700"/>
            <a:chExt cx="6705600" cy="4895850"/>
          </a:xfrm>
        </p:grpSpPr>
        <p:pic>
          <p:nvPicPr>
            <p:cNvPr id="2056" name="Picture 8" descr="Дисплей монитора компьютера, вектор Иллюстрация вектора - иллюстрации  насчитывающей дисплей, компьютера: 81123324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47" t="13250" r="2147" b="17750"/>
            <a:stretch/>
          </p:blipFill>
          <p:spPr bwMode="auto">
            <a:xfrm>
              <a:off x="5334000" y="1409700"/>
              <a:ext cx="6705600" cy="48958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0" name="Picture 2" descr="Wannabe Data Rock Star: Using Parameters to search a free text fiel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86600" y="1607472"/>
              <a:ext cx="3174616" cy="3174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Прямоугольник 8"/>
          <p:cNvSpPr/>
          <p:nvPr/>
        </p:nvSpPr>
        <p:spPr>
          <a:xfrm>
            <a:off x="476250" y="260001"/>
            <a:ext cx="1135380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Hujjatda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izlash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almashtirish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1961" y="1981200"/>
            <a:ext cx="468294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Izlash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almashtirish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muloqot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oynasi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oshiriladi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82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218" y="2818561"/>
            <a:ext cx="3814732" cy="358117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236852"/>
            <a:ext cx="1196340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Hujjatda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izlash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almashtirish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9293263" y="2623661"/>
            <a:ext cx="1614156" cy="1451898"/>
            <a:chOff x="6677010" y="2156705"/>
            <a:chExt cx="1857391" cy="1803362"/>
          </a:xfrm>
        </p:grpSpPr>
        <p:pic>
          <p:nvPicPr>
            <p:cNvPr id="9" name="Picture 2" descr="Значение клавиш F1 - F12 на клавиатуре компьютера | Как настроить?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7010" y="2156705"/>
              <a:ext cx="1857391" cy="18033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Прямоугольник 9"/>
            <p:cNvSpPr/>
            <p:nvPr/>
          </p:nvSpPr>
          <p:spPr>
            <a:xfrm>
              <a:off x="7133034" y="2495685"/>
              <a:ext cx="945344" cy="9376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endParaRPr lang="ru-RU" sz="6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6588197" y="2623661"/>
            <a:ext cx="1782449" cy="1451898"/>
            <a:chOff x="2613031" y="2028910"/>
            <a:chExt cx="2583083" cy="2194748"/>
          </a:xfrm>
        </p:grpSpPr>
        <p:pic>
          <p:nvPicPr>
            <p:cNvPr id="12" name="Picture 6" descr="Ctrl Key PNG Transparent Ctrl Key.PNG Images. | PlusPNG">
              <a:extLst>
                <a:ext uri="{FF2B5EF4-FFF2-40B4-BE49-F238E27FC236}">
                  <a16:creationId xmlns:a16="http://schemas.microsoft.com/office/drawing/2014/main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3031" y="2028910"/>
              <a:ext cx="2583083" cy="2194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6" descr="Ctrl Key PNG Transparent Ctrl Key.PNG Images. | PlusPNG">
              <a:extLst>
                <a:ext uri="{FF2B5EF4-FFF2-40B4-BE49-F238E27FC236}">
                  <a16:creationId xmlns:a16="http://schemas.microsoft.com/office/drawing/2014/main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9" t="36824" r="18491" b="19226"/>
            <a:stretch/>
          </p:blipFill>
          <p:spPr bwMode="auto">
            <a:xfrm>
              <a:off x="2946401" y="2319348"/>
              <a:ext cx="1836285" cy="9679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Прямоугольник 13"/>
            <p:cNvSpPr/>
            <p:nvPr/>
          </p:nvSpPr>
          <p:spPr>
            <a:xfrm>
              <a:off x="2946401" y="2621205"/>
              <a:ext cx="1875995" cy="9376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Ctrl</a:t>
              </a:r>
              <a:endParaRPr lang="ru-RU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Плюс 14"/>
          <p:cNvSpPr/>
          <p:nvPr/>
        </p:nvSpPr>
        <p:spPr>
          <a:xfrm>
            <a:off x="8388802" y="2884808"/>
            <a:ext cx="904461" cy="811617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089819" y="1219930"/>
            <a:ext cx="9970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Bosh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menyuning</a:t>
            </a:r>
            <a:r>
              <a:rPr kumimoji="0" lang="en-US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Tahrirlash</a:t>
            </a:r>
            <a:r>
              <a:rPr kumimoji="0" lang="en-US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mantiqiy</a:t>
            </a:r>
            <a:r>
              <a:rPr kumimoji="0" lang="en-US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guruhidan</a:t>
            </a:r>
            <a:r>
              <a:rPr kumimoji="0" lang="en-US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amalga</a:t>
            </a:r>
            <a:r>
              <a:rPr kumimoji="0" lang="en-US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oshiriladi</a:t>
            </a:r>
            <a:r>
              <a:rPr kumimoji="0" lang="en-US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3635630" y="3349610"/>
            <a:ext cx="2439189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17"/>
          <p:cNvGrpSpPr/>
          <p:nvPr/>
        </p:nvGrpSpPr>
        <p:grpSpPr>
          <a:xfrm>
            <a:off x="9293263" y="4681061"/>
            <a:ext cx="1614156" cy="1451898"/>
            <a:chOff x="6677010" y="2156705"/>
            <a:chExt cx="1857391" cy="1803362"/>
          </a:xfrm>
        </p:grpSpPr>
        <p:pic>
          <p:nvPicPr>
            <p:cNvPr id="19" name="Picture 2" descr="Значение клавиш F1 - F12 на клавиатуре компьютера | Как настроить?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7010" y="2156705"/>
              <a:ext cx="1857391" cy="18033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Прямоугольник 19"/>
            <p:cNvSpPr/>
            <p:nvPr/>
          </p:nvSpPr>
          <p:spPr>
            <a:xfrm>
              <a:off x="7133034" y="2495685"/>
              <a:ext cx="945344" cy="9376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</a:t>
              </a:r>
              <a:endParaRPr lang="ru-RU" sz="6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6588197" y="4681061"/>
            <a:ext cx="1782449" cy="1451898"/>
            <a:chOff x="2613031" y="2028910"/>
            <a:chExt cx="2583083" cy="2194748"/>
          </a:xfrm>
        </p:grpSpPr>
        <p:pic>
          <p:nvPicPr>
            <p:cNvPr id="22" name="Picture 6" descr="Ctrl Key PNG Transparent Ctrl Key.PNG Images. | PlusPNG">
              <a:extLst>
                <a:ext uri="{FF2B5EF4-FFF2-40B4-BE49-F238E27FC236}">
                  <a16:creationId xmlns:a16="http://schemas.microsoft.com/office/drawing/2014/main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3031" y="2028910"/>
              <a:ext cx="2583083" cy="2194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6" descr="Ctrl Key PNG Transparent Ctrl Key.PNG Images. | PlusPNG">
              <a:extLst>
                <a:ext uri="{FF2B5EF4-FFF2-40B4-BE49-F238E27FC236}">
                  <a16:creationId xmlns:a16="http://schemas.microsoft.com/office/drawing/2014/main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9" t="36824" r="18491" b="19226"/>
            <a:stretch/>
          </p:blipFill>
          <p:spPr bwMode="auto">
            <a:xfrm>
              <a:off x="2946401" y="2319348"/>
              <a:ext cx="1836285" cy="9679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Прямоугольник 23"/>
            <p:cNvSpPr/>
            <p:nvPr/>
          </p:nvSpPr>
          <p:spPr>
            <a:xfrm>
              <a:off x="2946401" y="2621205"/>
              <a:ext cx="1875995" cy="9376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Ctrl</a:t>
              </a:r>
              <a:endParaRPr lang="ru-RU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5" name="Плюс 24"/>
          <p:cNvSpPr/>
          <p:nvPr/>
        </p:nvSpPr>
        <p:spPr>
          <a:xfrm>
            <a:off x="8388802" y="4942208"/>
            <a:ext cx="904461" cy="811617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 стрелкой 25"/>
          <p:cNvCxnSpPr/>
          <p:nvPr/>
        </p:nvCxnSpPr>
        <p:spPr>
          <a:xfrm flipH="1" flipV="1">
            <a:off x="3921381" y="4378310"/>
            <a:ext cx="2460369" cy="72594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7953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36852"/>
            <a:ext cx="1196340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Hujjatda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izlash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almashtirish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2290" name="Picture 2" descr="C:\Users\Feruza\AppData\Local\Temp\SNAGHTML1aba0f2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96" y="1593958"/>
            <a:ext cx="10771207" cy="4301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96096" y="2120629"/>
            <a:ext cx="3728253" cy="70039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818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6-sinf 11-dars 3-mashq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532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69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7238" y="95250"/>
            <a:ext cx="1149545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Mustaqil</a:t>
            </a:r>
            <a:r>
              <a:rPr kumimoji="0" lang="en-US" sz="5400" b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bajarish</a:t>
            </a:r>
            <a:r>
              <a:rPr kumimoji="0" lang="en-US" sz="5400" b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5400" b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topshiriq</a:t>
            </a:r>
            <a:r>
              <a:rPr kumimoji="0" lang="en-US" sz="5400" b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54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2365" y="1662733"/>
            <a:ext cx="11125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Darslikning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34-betidagi 4-5-mashq.</a:t>
            </a:r>
            <a:endParaRPr kumimoji="0" lang="ru-RU" sz="4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50" name="Picture 2" descr="Should Students Have Homework and Wh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705" y="3137883"/>
            <a:ext cx="8138866" cy="34522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20756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8" descr="Редактирование текста перевода - Компьютерное рабочее место переводч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0" descr="Редактирование текста перевода - Компьютерное рабочее место переводчик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325794" y="1333027"/>
            <a:ext cx="9970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tahrir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tushunasiz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ru-RU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775" y="3063539"/>
            <a:ext cx="6781643" cy="2796344"/>
          </a:xfrm>
          <a:prstGeom prst="rect">
            <a:avLst/>
          </a:prstGeom>
        </p:spPr>
      </p:pic>
      <p:pic>
        <p:nvPicPr>
          <p:cNvPr id="10" name="Picture 4" descr="Ecommerce Mistakes Clipart , Png Download - Mistakes Clipart , Transparent  Cartoon, Free Cliparts &amp; Silhouettes - NetClipart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19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676" y="1931254"/>
            <a:ext cx="4493205" cy="314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2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600" y="245145"/>
            <a:ext cx="1196340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Ushbu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tugmalar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nima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vazifani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bajaradi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2" descr="C:\Users\Feruza\AppData\Local\Temp\SNAGHTML1a99674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6" t="5623" r="45739" b="56441"/>
          <a:stretch/>
        </p:blipFill>
        <p:spPr bwMode="auto">
          <a:xfrm>
            <a:off x="6083300" y="1401765"/>
            <a:ext cx="1857542" cy="1579779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Feruza\AppData\Local\Temp\SNAGHTML1a99674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06" t="3335" r="17316" b="71236"/>
          <a:stretch/>
        </p:blipFill>
        <p:spPr bwMode="auto">
          <a:xfrm>
            <a:off x="976605" y="1401765"/>
            <a:ext cx="1785412" cy="1639469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Feruza\AppData\Local\Temp\SNAGHTML1a99674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40" t="26951" r="21616" b="48890"/>
          <a:stretch/>
        </p:blipFill>
        <p:spPr bwMode="auto">
          <a:xfrm>
            <a:off x="3662956" y="3379497"/>
            <a:ext cx="1591970" cy="1666017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222842" y="3176504"/>
            <a:ext cx="35382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Joylashtirish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8305" y="3364271"/>
            <a:ext cx="35382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Qirqib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olish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62017" y="5010059"/>
            <a:ext cx="353823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Nusxa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ko‘chirish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12099" t="26265" r="70852" b="63772"/>
          <a:stretch/>
        </p:blipFill>
        <p:spPr>
          <a:xfrm>
            <a:off x="9537069" y="1212598"/>
            <a:ext cx="1658946" cy="1347611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27401" t="26265" r="56191" b="63737"/>
          <a:stretch/>
        </p:blipFill>
        <p:spPr>
          <a:xfrm>
            <a:off x="9537069" y="3014077"/>
            <a:ext cx="1596572" cy="1352423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43019" t="26265" r="40342" b="63914"/>
          <a:stretch/>
        </p:blipFill>
        <p:spPr>
          <a:xfrm>
            <a:off x="6968329" y="4779515"/>
            <a:ext cx="1619031" cy="1328348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4" name="Прямая со стрелкой 13"/>
          <p:cNvCxnSpPr/>
          <p:nvPr/>
        </p:nvCxnSpPr>
        <p:spPr>
          <a:xfrm>
            <a:off x="8210113" y="2901335"/>
            <a:ext cx="1101926" cy="80516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8210113" y="1958589"/>
            <a:ext cx="1101926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7389879" y="3884390"/>
            <a:ext cx="0" cy="65645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0526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Курс Microsoft Word | Учебный центр Трайте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75141">
            <a:off x="8397659" y="2684104"/>
            <a:ext cx="3077690" cy="216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ject 2"/>
          <p:cNvSpPr/>
          <p:nvPr/>
        </p:nvSpPr>
        <p:spPr>
          <a:xfrm>
            <a:off x="1" y="0"/>
            <a:ext cx="12191999" cy="16575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871057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1168686" y="64020"/>
            <a:ext cx="8288211" cy="1508504"/>
          </a:xfrm>
          <a:prstGeom prst="rect">
            <a:avLst/>
          </a:prstGeom>
        </p:spPr>
        <p:txBody>
          <a:bodyPr vert="horz" wrap="square" lIns="0" tIns="3087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850" algn="ctr">
              <a:spcBef>
                <a:spcPts val="241"/>
              </a:spcBef>
            </a:pP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Informatika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va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axborot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texnologiyalari</a:t>
            </a:r>
            <a:endParaRPr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89097" y="2503834"/>
            <a:ext cx="7047388" cy="2522814"/>
          </a:xfrm>
          <a:prstGeom prst="rect">
            <a:avLst/>
          </a:prstGeom>
        </p:spPr>
        <p:txBody>
          <a:bodyPr vert="horz" wrap="square" lIns="0" tIns="29535" rIns="0" bIns="0" rtlCol="0">
            <a:spAutoFit/>
          </a:bodyPr>
          <a:lstStyle/>
          <a:p>
            <a:pPr marL="38933" defTabSz="871057">
              <a:spcBef>
                <a:spcPts val="232"/>
              </a:spcBef>
            </a:pPr>
            <a:r>
              <a:rPr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Hujjatlarni</a:t>
            </a:r>
            <a:r>
              <a:rPr lang="en-US" sz="5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tahrir</a:t>
            </a:r>
            <a:r>
              <a:rPr lang="en-US" sz="5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qilish</a:t>
            </a:r>
            <a:r>
              <a:rPr lang="en-US" sz="5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bo‘yicha</a:t>
            </a:r>
            <a:r>
              <a:rPr lang="en-US" sz="5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amaliy</a:t>
            </a:r>
            <a:r>
              <a:rPr lang="en-US" sz="5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mashg‘ulot</a:t>
            </a:r>
            <a:endParaRPr sz="5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5723" y="2381244"/>
            <a:ext cx="693497" cy="170188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871057"/>
            <a:endParaRPr sz="240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22968" y="4762509"/>
            <a:ext cx="727760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defTabSz="871057"/>
            <a:endParaRPr sz="2401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9695543" y="117868"/>
            <a:ext cx="2281932" cy="1284316"/>
            <a:chOff x="9901419" y="579022"/>
            <a:chExt cx="1340489" cy="1349829"/>
          </a:xfrm>
        </p:grpSpPr>
        <p:grpSp>
          <p:nvGrpSpPr>
            <p:cNvPr id="7" name="object 7"/>
            <p:cNvGrpSpPr/>
            <p:nvPr/>
          </p:nvGrpSpPr>
          <p:grpSpPr>
            <a:xfrm>
              <a:off x="9901419" y="579022"/>
              <a:ext cx="1340489" cy="1349829"/>
              <a:chOff x="4656695" y="224817"/>
              <a:chExt cx="603885" cy="608391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656695" y="229323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5" y="0"/>
                    </a:moveTo>
                    <a:lnTo>
                      <a:pt x="0" y="0"/>
                    </a:lnTo>
                    <a:lnTo>
                      <a:pt x="0" y="603618"/>
                    </a:lnTo>
                    <a:lnTo>
                      <a:pt x="603605" y="603618"/>
                    </a:lnTo>
                    <a:lnTo>
                      <a:pt x="603605" y="0"/>
                    </a:lnTo>
                    <a:close/>
                  </a:path>
                </a:pathLst>
              </a:custGeom>
              <a:solidFill>
                <a:srgbClr val="00A859"/>
              </a:solidFill>
            </p:spPr>
            <p:txBody>
              <a:bodyPr wrap="square" lIns="0" tIns="0" rIns="0" bIns="0" rtlCol="0"/>
              <a:lstStyle/>
              <a:p>
                <a:pPr algn="ctr" defTabSz="871057"/>
                <a:endParaRPr sz="2401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656695" y="224817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5" y="0"/>
                    </a:lnTo>
                    <a:lnTo>
                      <a:pt x="603605" y="603618"/>
                    </a:lnTo>
                    <a:lnTo>
                      <a:pt x="0" y="603618"/>
                    </a:lnTo>
                    <a:lnTo>
                      <a:pt x="0" y="0"/>
                    </a:lnTo>
                    <a:close/>
                  </a:path>
                </a:pathLst>
              </a:custGeom>
              <a:ln w="30481">
                <a:solidFill>
                  <a:srgbClr val="FEFEFE"/>
                </a:solidFill>
              </a:ln>
            </p:spPr>
            <p:txBody>
              <a:bodyPr wrap="square" lIns="0" tIns="0" rIns="0" bIns="0" rtlCol="0"/>
              <a:lstStyle/>
              <a:p>
                <a:pPr algn="ctr" defTabSz="871057"/>
                <a:endParaRPr sz="2401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12" name="object 12"/>
            <p:cNvSpPr txBox="1"/>
            <p:nvPr/>
          </p:nvSpPr>
          <p:spPr>
            <a:xfrm>
              <a:off x="10042969" y="761050"/>
              <a:ext cx="1085680" cy="775098"/>
            </a:xfrm>
            <a:prstGeom prst="rect">
              <a:avLst/>
            </a:prstGeom>
          </p:spPr>
          <p:txBody>
            <a:bodyPr vert="horz" wrap="square" lIns="0" tIns="33561" rIns="0" bIns="0" rtlCol="0">
              <a:spAutoFit/>
            </a:bodyPr>
            <a:lstStyle/>
            <a:p>
              <a:pPr algn="ctr" defTabSz="871057">
                <a:spcBef>
                  <a:spcPts val="264"/>
                </a:spcBef>
              </a:pPr>
              <a:r>
                <a:rPr lang="ru-RU" sz="4572" b="1" spc="21" dirty="0" smtClean="0">
                  <a:solidFill>
                    <a:srgbClr val="FEFEFE"/>
                  </a:solidFill>
                  <a:latin typeface="Arial"/>
                  <a:cs typeface="Arial"/>
                </a:rPr>
                <a:t>6</a:t>
              </a:r>
              <a:r>
                <a:rPr lang="en-US" sz="4572" b="1" spc="21" dirty="0" smtClean="0">
                  <a:solidFill>
                    <a:srgbClr val="FEFEFE"/>
                  </a:solidFill>
                  <a:latin typeface="Arial"/>
                  <a:cs typeface="Arial"/>
                </a:rPr>
                <a:t>-</a:t>
              </a:r>
              <a:r>
                <a:rPr lang="en-US" sz="4572" b="1" spc="21" dirty="0" err="1" smtClean="0">
                  <a:solidFill>
                    <a:srgbClr val="FEFEFE"/>
                  </a:solidFill>
                  <a:latin typeface="Arial"/>
                  <a:cs typeface="Arial"/>
                </a:rPr>
                <a:t>sinf</a:t>
              </a:r>
              <a:endParaRPr sz="4572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</p:grpSp>
      <p:pic>
        <p:nvPicPr>
          <p:cNvPr id="1026" name="Picture 2" descr="Корректура, редактура текста | Цена на услуги корректора, редактор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5543" y="3514280"/>
            <a:ext cx="2496457" cy="2496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078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36852"/>
            <a:ext cx="1196340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Masshtabni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o‘zgartirish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26" name="Picture 2" descr="C:\Users\Feruza\AppData\Local\Temp\SNAGHTML3842bc1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53" y="1283368"/>
            <a:ext cx="8733208" cy="465430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Feruza\AppData\Local\Temp\SNAGHTML3842bc19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14" t="85861"/>
          <a:stretch/>
        </p:blipFill>
        <p:spPr bwMode="auto">
          <a:xfrm>
            <a:off x="6422743" y="2166384"/>
            <a:ext cx="5210235" cy="144413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>
            <a:off x="3753853" y="3144253"/>
            <a:ext cx="4491093" cy="259341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8871284" y="2727158"/>
            <a:ext cx="3092116" cy="131545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73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2431" r="48826"/>
          <a:stretch/>
        </p:blipFill>
        <p:spPr>
          <a:xfrm>
            <a:off x="631318" y="383721"/>
            <a:ext cx="6331918" cy="3412874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6" name="Picture 2" descr="Logitech B100 910-0033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5818" y="2533734"/>
            <a:ext cx="3940175" cy="394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626957" y="1455054"/>
            <a:ext cx="4157687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G‘ildirakcha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8977565" y="2181726"/>
            <a:ext cx="920414" cy="124197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>
            <a:off x="4038548" y="4049857"/>
            <a:ext cx="2644359" cy="1876927"/>
            <a:chOff x="2613031" y="2028910"/>
            <a:chExt cx="2583083" cy="2194748"/>
          </a:xfrm>
        </p:grpSpPr>
        <p:pic>
          <p:nvPicPr>
            <p:cNvPr id="11" name="Picture 6" descr="Ctrl Key PNG Transparent Ctrl Key.PNG Images. | PlusPNG">
              <a:extLst>
                <a:ext uri="{FF2B5EF4-FFF2-40B4-BE49-F238E27FC236}">
                  <a16:creationId xmlns:a16="http://schemas.microsoft.com/office/drawing/2014/main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3031" y="2028910"/>
              <a:ext cx="2583083" cy="2194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 descr="Ctrl Key PNG Transparent Ctrl Key.PNG Images. | PlusPNG">
              <a:extLst>
                <a:ext uri="{FF2B5EF4-FFF2-40B4-BE49-F238E27FC236}">
                  <a16:creationId xmlns:a16="http://schemas.microsoft.com/office/drawing/2014/main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9" t="36824" r="18491" b="19226"/>
            <a:stretch/>
          </p:blipFill>
          <p:spPr bwMode="auto">
            <a:xfrm>
              <a:off x="2946401" y="2319348"/>
              <a:ext cx="1836285" cy="9679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Прямоугольник 12"/>
            <p:cNvSpPr/>
            <p:nvPr/>
          </p:nvSpPr>
          <p:spPr>
            <a:xfrm>
              <a:off x="2946401" y="2621205"/>
              <a:ext cx="1875995" cy="9376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Ctrl</a:t>
              </a:r>
              <a:endParaRPr lang="ru-RU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Плюс 13"/>
          <p:cNvSpPr/>
          <p:nvPr/>
        </p:nvSpPr>
        <p:spPr>
          <a:xfrm>
            <a:off x="6714991" y="4466757"/>
            <a:ext cx="1176834" cy="1043126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348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11-dars6-sinf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591050" y="0"/>
            <a:ext cx="558165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1-mashq (3</a:t>
            </a:r>
            <a:r>
              <a:rPr kumimoji="0" lang="uz-Cyrl-UZ" sz="4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4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-bet)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785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9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1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 стрелкой 9"/>
          <p:cNvCxnSpPr>
            <a:stCxn id="2" idx="2"/>
          </p:cNvCxnSpPr>
          <p:nvPr/>
        </p:nvCxnSpPr>
        <p:spPr>
          <a:xfrm flipH="1">
            <a:off x="3534508" y="2954215"/>
            <a:ext cx="2523392" cy="92867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6025722" y="2912863"/>
            <a:ext cx="3340779" cy="97003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Скругленный прямоугольник 7"/>
          <p:cNvSpPr/>
          <p:nvPr/>
        </p:nvSpPr>
        <p:spPr>
          <a:xfrm>
            <a:off x="7057412" y="3882894"/>
            <a:ext cx="4618179" cy="163323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55708" y="3882894"/>
            <a:ext cx="5170014" cy="163323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756138" y="1371600"/>
            <a:ext cx="10603524" cy="158261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8FC1B8-142E-4150-BF80-B8480F52284E}"/>
              </a:ext>
            </a:extLst>
          </p:cNvPr>
          <p:cNvSpPr txBox="1"/>
          <p:nvPr/>
        </p:nvSpPr>
        <p:spPr>
          <a:xfrm>
            <a:off x="7280528" y="4099348"/>
            <a:ext cx="4395063" cy="1200329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36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Ortiqcha belgini o‘chirish</a:t>
            </a:r>
            <a:endParaRPr lang="en-US" sz="36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8B853F-3178-49E3-A8F9-75A8E391AA2E}"/>
              </a:ext>
            </a:extLst>
          </p:cNvPr>
          <p:cNvSpPr txBox="1"/>
          <p:nvPr/>
        </p:nvSpPr>
        <p:spPr>
          <a:xfrm>
            <a:off x="756138" y="4099349"/>
            <a:ext cx="5170014" cy="1200329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36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Tushib qolgan belgini oraga joylashtirish</a:t>
            </a:r>
            <a:endParaRPr lang="en-US" sz="36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22556" y="1480512"/>
            <a:ext cx="9970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tahrir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qilishda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ishlatiladigan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qaysilar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ru-RU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701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Backspace Key Clipart Black And White">
            <a:extLst>
              <a:ext uri="{FF2B5EF4-FFF2-40B4-BE49-F238E27FC236}">
                <a16:creationId xmlns:a16="http://schemas.microsoft.com/office/drawing/2014/main" id="{A8F6B910-4791-4C1F-A4F7-F5ADACAFA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102" y="1583691"/>
            <a:ext cx="3442552" cy="1649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8" name="Группа 37"/>
          <p:cNvGrpSpPr/>
          <p:nvPr/>
        </p:nvGrpSpPr>
        <p:grpSpPr>
          <a:xfrm>
            <a:off x="1547102" y="3797360"/>
            <a:ext cx="2090812" cy="1999085"/>
            <a:chOff x="5234019" y="1331751"/>
            <a:chExt cx="1800225" cy="1721956"/>
          </a:xfrm>
        </p:grpSpPr>
        <p:pic>
          <p:nvPicPr>
            <p:cNvPr id="39" name="Picture 2" descr="Значение клавиш F1 - F12 на клавиатуре компьютера | Как настроить?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4019" y="1331751"/>
              <a:ext cx="1800225" cy="17219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Прямоугольник 39"/>
            <p:cNvSpPr/>
            <p:nvPr/>
          </p:nvSpPr>
          <p:spPr>
            <a:xfrm>
              <a:off x="5646957" y="1544016"/>
              <a:ext cx="962798" cy="1118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5507087" y="1655705"/>
              <a:ext cx="1248229" cy="8953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Del</a:t>
              </a:r>
              <a:endPara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44" name="Прямоугольник 43"/>
          <p:cNvSpPr/>
          <p:nvPr/>
        </p:nvSpPr>
        <p:spPr>
          <a:xfrm>
            <a:off x="5527479" y="1746750"/>
            <a:ext cx="594824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Kursordan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chap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tarafda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turgan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belgini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o‘chiradi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4117507" y="4117678"/>
            <a:ext cx="634165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Kursordan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o‘ng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tarafda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turgan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belgini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o‘chiradi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0" y="311695"/>
            <a:ext cx="1196340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Matndagi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xato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belgini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o‘chirish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79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Template PresentationGo">
  <a:themeElements>
    <a:clrScheme name="PGO5">
      <a:dk1>
        <a:sysClr val="windowText" lastClr="000000"/>
      </a:dk1>
      <a:lt1>
        <a:sysClr val="window" lastClr="FFFFFF"/>
      </a:lt1>
      <a:dk2>
        <a:srgbClr val="013D4D"/>
      </a:dk2>
      <a:lt2>
        <a:srgbClr val="D3D3D3"/>
      </a:lt2>
      <a:accent1>
        <a:srgbClr val="00A891"/>
      </a:accent1>
      <a:accent2>
        <a:srgbClr val="D9126B"/>
      </a:accent2>
      <a:accent3>
        <a:srgbClr val="FE7600"/>
      </a:accent3>
      <a:accent4>
        <a:srgbClr val="B1DB15"/>
      </a:accent4>
      <a:accent5>
        <a:srgbClr val="854D82"/>
      </a:accent5>
      <a:accent6>
        <a:srgbClr val="FFE200"/>
      </a:accent6>
      <a:hlink>
        <a:srgbClr val="00B0F0"/>
      </a:hlink>
      <a:folHlink>
        <a:srgbClr val="0070C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5264</TotalTime>
  <Words>152</Words>
  <Application>Microsoft Office PowerPoint</Application>
  <PresentationFormat>Широкоэкранный</PresentationFormat>
  <Paragraphs>37</Paragraphs>
  <Slides>16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16</vt:i4>
      </vt:variant>
    </vt:vector>
  </HeadingPairs>
  <TitlesOfParts>
    <vt:vector size="28" baseType="lpstr">
      <vt:lpstr>Arial</vt:lpstr>
      <vt:lpstr>Arial Black</vt:lpstr>
      <vt:lpstr>Calibri</vt:lpstr>
      <vt:lpstr>Calibri Light</vt:lpstr>
      <vt:lpstr>Helvetica</vt:lpstr>
      <vt:lpstr>Open Sans</vt:lpstr>
      <vt:lpstr>1_Office Theme</vt:lpstr>
      <vt:lpstr>Office Theme</vt:lpstr>
      <vt:lpstr>Template PresentationGO</vt:lpstr>
      <vt:lpstr>1_Template PresentationGo</vt:lpstr>
      <vt:lpstr>2_Template PresentationGO</vt:lpstr>
      <vt:lpstr>3_Template PresentationGo</vt:lpstr>
      <vt:lpstr>Informatika va axborot texnologiyalari</vt:lpstr>
      <vt:lpstr>Презентация PowerPoint</vt:lpstr>
      <vt:lpstr>Презентация PowerPoint</vt:lpstr>
      <vt:lpstr>Informatika va axborot texnologiyalari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Feruza</dc:creator>
  <cp:lastModifiedBy>Пользователь</cp:lastModifiedBy>
  <cp:revision>586</cp:revision>
  <dcterms:created xsi:type="dcterms:W3CDTF">2020-04-30T17:20:46Z</dcterms:created>
  <dcterms:modified xsi:type="dcterms:W3CDTF">2020-10-16T10:40:46Z</dcterms:modified>
</cp:coreProperties>
</file>