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56" r:id="rId2"/>
    <p:sldId id="343" r:id="rId3"/>
    <p:sldId id="342" r:id="rId4"/>
    <p:sldId id="326" r:id="rId5"/>
    <p:sldId id="341" r:id="rId6"/>
    <p:sldId id="333" r:id="rId7"/>
    <p:sldId id="348" r:id="rId8"/>
    <p:sldId id="345" r:id="rId9"/>
    <p:sldId id="346" r:id="rId10"/>
    <p:sldId id="349" r:id="rId11"/>
    <p:sldId id="350" r:id="rId12"/>
    <p:sldId id="351" r:id="rId13"/>
    <p:sldId id="354" r:id="rId14"/>
    <p:sldId id="356" r:id="rId15"/>
    <p:sldId id="353" r:id="rId16"/>
    <p:sldId id="352" r:id="rId17"/>
    <p:sldId id="355" r:id="rId18"/>
    <p:sldId id="357" r:id="rId19"/>
    <p:sldId id="339" r:id="rId20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6797" autoAdjust="0"/>
  </p:normalViewPr>
  <p:slideViewPr>
    <p:cSldViewPr>
      <p:cViewPr varScale="1">
        <p:scale>
          <a:sx n="127" d="100"/>
          <a:sy n="127" d="100"/>
        </p:scale>
        <p:origin x="532" y="7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583CD5-805B-4A48-B883-82EFBD8FDF80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A41B7E-6EE8-4B0E-B162-4C7B383F64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23602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 spd="slow">
    <p:plus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 spd="slow">
    <p:plus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 spd="slow">
    <p:plus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 spd="slow">
    <p:plus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 spd="slow">
    <p:plus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290" y="333138"/>
            <a:ext cx="5237268" cy="540808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28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972E8C-9B0C-488D-9F57-CE93B069D4C8}" type="datetimeFigureOut">
              <a:rPr lang="ru-RU"/>
              <a:pPr>
                <a:defRPr/>
              </a:pPr>
              <a:t>10.09.2020</a:t>
            </a:fld>
            <a:endParaRPr lang="ru-RU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DE970F-C36A-4BD1-904A-657F119908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3948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 spd="slow">
    <p:plus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jp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416" y="19510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1845" y="120363"/>
            <a:ext cx="4080510" cy="87652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en-US" sz="2800" dirty="0" err="1" smtClean="0"/>
              <a:t>Informatika</a:t>
            </a:r>
            <a:r>
              <a:rPr lang="en-US" sz="2800" dirty="0" smtClean="0"/>
              <a:t> </a:t>
            </a:r>
            <a:r>
              <a:rPr lang="en-US" sz="2800" dirty="0" err="1" smtClean="0"/>
              <a:t>va</a:t>
            </a:r>
            <a:r>
              <a:rPr lang="en-US" sz="2800" dirty="0" smtClean="0"/>
              <a:t> </a:t>
            </a:r>
            <a:r>
              <a:rPr lang="en-US" sz="2800" dirty="0" err="1" smtClean="0"/>
              <a:t>axborot</a:t>
            </a:r>
            <a:r>
              <a:rPr lang="en-US" sz="2800" dirty="0" smtClean="0"/>
              <a:t> </a:t>
            </a:r>
            <a:r>
              <a:rPr lang="en-US" sz="2800" dirty="0" err="1" smtClean="0"/>
              <a:t>texnologiyalari</a:t>
            </a:r>
            <a:endParaRPr sz="2800" dirty="0"/>
          </a:p>
        </p:txBody>
      </p:sp>
      <p:sp>
        <p:nvSpPr>
          <p:cNvPr id="4" name="object 4"/>
          <p:cNvSpPr txBox="1"/>
          <p:nvPr/>
        </p:nvSpPr>
        <p:spPr>
          <a:xfrm>
            <a:off x="920531" y="1132709"/>
            <a:ext cx="4023451" cy="1685077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spcBef>
                <a:spcPts val="340"/>
              </a:spcBef>
            </a:pPr>
            <a:r>
              <a:rPr lang="en-US" sz="2000" b="1" spc="-1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2000" b="1" spc="-1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MS Word </a:t>
            </a:r>
            <a:r>
              <a:rPr lang="en-US" sz="2000" b="1" spc="-1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000" b="1" spc="-1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spc="-1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protssesorining</a:t>
            </a:r>
            <a:r>
              <a:rPr lang="en-US" sz="2000" b="1" spc="-1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spc="-1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interfeysi</a:t>
            </a:r>
            <a:endParaRPr lang="en-US" sz="2000" b="1" spc="-10" dirty="0" smtClean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endParaRPr lang="en-US" sz="1600" b="1" spc="-10" dirty="0" smtClean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endParaRPr lang="en-US" sz="1600" i="1" spc="-10" dirty="0" smtClean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endParaRPr lang="en-US" sz="1600" i="1" spc="-10" dirty="0" smtClean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r>
              <a:rPr lang="en-US" sz="1600" i="1" spc="-1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Oʻqituvchi</a:t>
            </a:r>
            <a:r>
              <a:rPr lang="en-US" sz="1600" i="1" spc="-1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600" i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Qurbonova</a:t>
            </a:r>
            <a:r>
              <a:rPr lang="en-US" sz="1600" i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Nozima</a:t>
            </a:r>
            <a:r>
              <a:rPr lang="en-US" sz="1600" i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Ulugʻbek</a:t>
            </a:r>
            <a:r>
              <a:rPr lang="en-US" sz="1600" i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</a:t>
            </a:r>
            <a:endParaRPr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7789" y="2275205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559300" y="212867"/>
            <a:ext cx="769366" cy="634365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635500" y="372252"/>
            <a:ext cx="253746" cy="32380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000" b="1" spc="10" dirty="0" smtClean="0">
                <a:solidFill>
                  <a:srgbClr val="FFFFFF"/>
                </a:solidFill>
                <a:latin typeface="Arial"/>
                <a:cs typeface="Arial"/>
              </a:rPr>
              <a:t>6-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889246" y="452506"/>
            <a:ext cx="439420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en-US" sz="1300" b="1" spc="5" dirty="0" smtClean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1300" b="1" dirty="0">
              <a:latin typeface="Arial"/>
              <a:cs typeface="Arial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3100" y="1317626"/>
            <a:ext cx="1183620" cy="11836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626100" cy="946413"/>
          </a:xfrm>
        </p:spPr>
        <p:txBody>
          <a:bodyPr/>
          <a:lstStyle/>
          <a:p>
            <a:r>
              <a:rPr lang="ms-MY" dirty="0"/>
              <a:t>MS WORD </a:t>
            </a:r>
            <a:r>
              <a:rPr lang="ms-MY" dirty="0" smtClean="0"/>
              <a:t>DASTURIDA ISHNI TUGALLASH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3200" y="555625"/>
            <a:ext cx="51943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ms-MY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WORD DASTURIDA ISHNI TUGALLASH UCHUN         PIKTOGRAMMASI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35500" y="1622425"/>
            <a:ext cx="914400" cy="70788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4959619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39700" y="98425"/>
            <a:ext cx="5469120" cy="638810"/>
          </a:xfrm>
        </p:spPr>
        <p:txBody>
          <a:bodyPr/>
          <a:lstStyle/>
          <a:p>
            <a:r>
              <a:rPr lang="ms-MY" dirty="0"/>
              <a:t>MS WORD </a:t>
            </a:r>
            <a:r>
              <a:rPr lang="ms-MY" dirty="0" smtClean="0"/>
              <a:t>DASTURIDA ISHNI TUGALLASH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0" y="555625"/>
            <a:ext cx="2286000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39700" y="749266"/>
            <a:ext cx="3200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ms-MY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FAYL MENYUSINING </a:t>
            </a:r>
            <a:r>
              <a:rPr lang="ms-MY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ВЫХОД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1587500" y="2155825"/>
            <a:ext cx="152400" cy="381000"/>
          </a:xfrm>
          <a:prstGeom prst="down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92100" y="2536825"/>
            <a:ext cx="2819400" cy="52322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CHIQISH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247811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39700" y="98425"/>
            <a:ext cx="5469120" cy="638810"/>
          </a:xfrm>
        </p:spPr>
        <p:txBody>
          <a:bodyPr/>
          <a:lstStyle/>
          <a:p>
            <a:r>
              <a:rPr lang="ms-MY" dirty="0"/>
              <a:t>MS WORD </a:t>
            </a:r>
            <a:r>
              <a:rPr lang="ms-MY" dirty="0" smtClean="0"/>
              <a:t>DASTURIDA ISHNI TUGALLASH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92100" y="856704"/>
            <a:ext cx="1752600" cy="11079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Alt 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97100" y="856704"/>
            <a:ext cx="914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92500" y="856704"/>
            <a:ext cx="1828800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F4</a:t>
            </a:r>
            <a:endParaRPr lang="ru-RU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33744" y="2025655"/>
            <a:ext cx="5638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ms-MY" sz="3600" dirty="0">
                <a:latin typeface="Arial" panose="020B0604020202020204" pitchFamily="34" charset="0"/>
                <a:cs typeface="Arial" panose="020B0604020202020204" pitchFamily="34" charset="0"/>
              </a:rPr>
              <a:t>klavishlarini birga bosish yetarli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5741294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8751" y="1023151"/>
            <a:ext cx="3260279" cy="1976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977900" y="459687"/>
            <a:ext cx="363240" cy="272564"/>
          </a:xfrm>
          <a:prstGeom prst="wedgeRoundRectCallout">
            <a:avLst>
              <a:gd name="adj1" fmla="val 282683"/>
              <a:gd name="adj2" fmla="val 163512"/>
              <a:gd name="adj3" fmla="val 16667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r>
              <a:rPr lang="en-US" b="1" dirty="0">
                <a:ln>
                  <a:solidFill>
                    <a:srgbClr val="FFFF00"/>
                  </a:solidFill>
                </a:ln>
                <a:latin typeface="Times New Roman" pitchFamily="18" charset="0"/>
                <a:cs typeface="Times New Roman" pitchFamily="18" charset="0"/>
              </a:rPr>
              <a:t>1</a:t>
            </a:r>
            <a:endParaRPr lang="ru-RU" b="1" dirty="0">
              <a:ln>
                <a:solidFill>
                  <a:srgbClr val="FFFF00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723890" y="1063575"/>
            <a:ext cx="346524" cy="312136"/>
          </a:xfrm>
          <a:prstGeom prst="wedgeRoundRectCallout">
            <a:avLst>
              <a:gd name="adj1" fmla="val 148124"/>
              <a:gd name="adj2" fmla="val -42770"/>
              <a:gd name="adj3" fmla="val 16667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r>
              <a:rPr lang="en-US" b="1" dirty="0">
                <a:ln>
                  <a:solidFill>
                    <a:srgbClr val="FFFF0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b="1" dirty="0">
              <a:ln>
                <a:solidFill>
                  <a:srgbClr val="FFFF00"/>
                </a:solidFill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4025900" y="521103"/>
            <a:ext cx="363240" cy="272564"/>
          </a:xfrm>
          <a:prstGeom prst="wedgeRoundRectCallout">
            <a:avLst>
              <a:gd name="adj1" fmla="val -457036"/>
              <a:gd name="adj2" fmla="val 273472"/>
              <a:gd name="adj3" fmla="val 16667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r>
              <a:rPr lang="en-US" b="1" dirty="0">
                <a:ln>
                  <a:solidFill>
                    <a:srgbClr val="FFFF0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b="1" dirty="0">
              <a:ln>
                <a:solidFill>
                  <a:srgbClr val="FFFF00"/>
                </a:solidFill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3111500" y="545318"/>
            <a:ext cx="439440" cy="316500"/>
          </a:xfrm>
          <a:prstGeom prst="wedgeRoundRectCallout">
            <a:avLst>
              <a:gd name="adj1" fmla="val -169453"/>
              <a:gd name="adj2" fmla="val 142210"/>
              <a:gd name="adj3" fmla="val 16667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r>
              <a:rPr lang="en-US" b="1" dirty="0">
                <a:ln>
                  <a:solidFill>
                    <a:srgbClr val="FFFF0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b="1" dirty="0">
              <a:ln>
                <a:solidFill>
                  <a:srgbClr val="FFFF00"/>
                </a:solidFill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360650" y="1861763"/>
            <a:ext cx="363240" cy="272564"/>
          </a:xfrm>
          <a:prstGeom prst="wedgeRoundRectCallout">
            <a:avLst>
              <a:gd name="adj1" fmla="val 222557"/>
              <a:gd name="adj2" fmla="val -4841"/>
              <a:gd name="adj3" fmla="val 16667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r>
              <a:rPr lang="en-US" b="1" dirty="0">
                <a:ln>
                  <a:solidFill>
                    <a:srgbClr val="FFFF0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b="1" dirty="0">
              <a:ln>
                <a:solidFill>
                  <a:srgbClr val="FFFF00"/>
                </a:solidFill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4749080" y="750587"/>
            <a:ext cx="363240" cy="272564"/>
          </a:xfrm>
          <a:prstGeom prst="wedgeRoundRectCallout">
            <a:avLst>
              <a:gd name="adj1" fmla="val -156837"/>
              <a:gd name="adj2" fmla="val 83709"/>
              <a:gd name="adj3" fmla="val 16667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r>
              <a:rPr lang="en-US" b="1" dirty="0">
                <a:ln>
                  <a:solidFill>
                    <a:srgbClr val="FFFF0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b="1" dirty="0">
              <a:ln>
                <a:solidFill>
                  <a:srgbClr val="FFFF00"/>
                </a:solidFill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28" name="Picture 2" descr="C:\рабочий стол windows 7\ino.jp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27" y="499185"/>
            <a:ext cx="821826" cy="1415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296235" y="0"/>
            <a:ext cx="5164320" cy="357263"/>
          </a:xfrm>
        </p:spPr>
        <p:txBody>
          <a:bodyPr>
            <a:noAutofit/>
          </a:bodyPr>
          <a:lstStyle/>
          <a:p>
            <a:pPr algn="ctr"/>
            <a:r>
              <a:rPr lang="ms-MY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WORD INTERFEYSI</a:t>
            </a:r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816100" y="1874971"/>
            <a:ext cx="2209800" cy="954107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MS Word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interfeysi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3662660" y="1641736"/>
            <a:ext cx="363240" cy="272564"/>
          </a:xfrm>
          <a:prstGeom prst="wedgeRoundRectCallout">
            <a:avLst>
              <a:gd name="adj1" fmla="val -83838"/>
              <a:gd name="adj2" fmla="val 227289"/>
              <a:gd name="adj3" fmla="val 16667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r>
              <a:rPr lang="en-US" b="1" dirty="0">
                <a:ln>
                  <a:solidFill>
                    <a:srgbClr val="FFFF0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b="1" dirty="0">
              <a:ln>
                <a:solidFill>
                  <a:srgbClr val="FFFF00"/>
                </a:solidFill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4798887" y="1768925"/>
            <a:ext cx="313433" cy="272564"/>
          </a:xfrm>
          <a:prstGeom prst="wedgeRoundRectCallout">
            <a:avLst>
              <a:gd name="adj1" fmla="val -480887"/>
              <a:gd name="adj2" fmla="val 371918"/>
              <a:gd name="adj3" fmla="val 16667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r>
              <a:rPr lang="en-US" b="1" dirty="0">
                <a:ln>
                  <a:solidFill>
                    <a:srgbClr val="FFFF0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b="1" dirty="0">
              <a:ln>
                <a:solidFill>
                  <a:srgbClr val="FFFF00"/>
                </a:solidFill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5532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" y="27480"/>
            <a:ext cx="5237268" cy="540808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FAYL MENYUSI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38" y="555624"/>
            <a:ext cx="4425950" cy="2576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386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0942"/>
          </a:xfrm>
        </p:spPr>
        <p:txBody>
          <a:bodyPr/>
          <a:lstStyle/>
          <a:p>
            <a:r>
              <a:rPr lang="ms-MY" dirty="0"/>
              <a:t>HUJJATGA OID DASTLABKI ATAMALAR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23" t="39480" r="23931" b="22341"/>
          <a:stretch/>
        </p:blipFill>
        <p:spPr bwMode="auto">
          <a:xfrm>
            <a:off x="119117" y="597294"/>
            <a:ext cx="5551148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9597424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430887"/>
          </a:xfrm>
        </p:spPr>
        <p:txBody>
          <a:bodyPr/>
          <a:lstStyle/>
          <a:p>
            <a:pPr algn="ctr"/>
            <a:r>
              <a:rPr lang="en-US" sz="2800" dirty="0" smtClean="0"/>
              <a:t>ESLAB QOLING!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4038600" cy="2800767"/>
          </a:xfrm>
        </p:spPr>
        <p:txBody>
          <a:bodyPr/>
          <a:lstStyle/>
          <a:p>
            <a:r>
              <a:rPr lang="ms-MY" sz="2400" i="0" dirty="0"/>
              <a:t>Microsoft Word dasturining xususiyatlaridan biri vorislik bo‘lib, keyingi shrift avvalgi shriftni, keyingi abzas avvalgi abzasni, yangi sahifa avvalgi sahifa formatlarini o‘zida to‘liq saqlab qoladi.</a:t>
            </a:r>
            <a:endParaRPr lang="ru-RU" sz="2400" i="0" dirty="0"/>
          </a:p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300" y="631825"/>
            <a:ext cx="15240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4087529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430887"/>
          </a:xfrm>
        </p:spPr>
        <p:txBody>
          <a:bodyPr/>
          <a:lstStyle/>
          <a:p>
            <a:pPr algn="ctr"/>
            <a:r>
              <a:rPr lang="en-US" sz="2800" dirty="0" smtClean="0"/>
              <a:t>MUSTAHKAMLASH</a:t>
            </a:r>
            <a:endParaRPr lang="ru-RU" sz="28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1142482"/>
              </p:ext>
            </p:extLst>
          </p:nvPr>
        </p:nvGraphicFramePr>
        <p:xfrm>
          <a:off x="139700" y="631825"/>
          <a:ext cx="5486400" cy="243840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{10A1B5D5-9B99-4C35-A422-299274C87663}</a:tableStyleId>
              </a:tblPr>
              <a:tblGrid>
                <a:gridCol w="10038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825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8343">
                <a:tc>
                  <a:txBody>
                    <a:bodyPr/>
                    <a:lstStyle/>
                    <a:p>
                      <a:pPr marL="143510"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lang="ms-MY" sz="1200" dirty="0">
                          <a:effectLst/>
                        </a:rPr>
                        <a:t>Shrift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spcBef>
                          <a:spcPts val="135"/>
                        </a:spcBef>
                        <a:spcAft>
                          <a:spcPts val="0"/>
                        </a:spcAft>
                      </a:pPr>
                      <a:r>
                        <a:rPr lang="ms-MY" sz="1200" dirty="0">
                          <a:effectLst/>
                        </a:rPr>
                        <a:t>sahifa chetidagi toza saqlanadigan qism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8343">
                <a:tc>
                  <a:txBody>
                    <a:bodyPr/>
                    <a:lstStyle/>
                    <a:p>
                      <a:pPr marL="143510"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lang="ms-MY" sz="1200">
                          <a:effectLst/>
                        </a:rPr>
                        <a:t>So‘z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spcBef>
                          <a:spcPts val="135"/>
                        </a:spcBef>
                        <a:spcAft>
                          <a:spcPts val="0"/>
                        </a:spcAft>
                      </a:pPr>
                      <a:r>
                        <a:rPr lang="ms-MY" sz="1200" dirty="0">
                          <a:effectLst/>
                        </a:rPr>
                        <a:t>abzaslar to‘plami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8343">
                <a:tc>
                  <a:txBody>
                    <a:bodyPr/>
                    <a:lstStyle/>
                    <a:p>
                      <a:pPr marL="143510"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lang="ms-MY" sz="1200">
                          <a:effectLst/>
                        </a:rPr>
                        <a:t>Satr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spcBef>
                          <a:spcPts val="135"/>
                        </a:spcBef>
                        <a:spcAft>
                          <a:spcPts val="0"/>
                        </a:spcAft>
                      </a:pPr>
                      <a:r>
                        <a:rPr lang="ms-MY" sz="1200" dirty="0">
                          <a:effectLst/>
                        </a:rPr>
                        <a:t>alifbo harflari, raqamlar va turli belgilarning ko‘rinishlari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8343">
                <a:tc>
                  <a:txBody>
                    <a:bodyPr/>
                    <a:lstStyle/>
                    <a:p>
                      <a:pPr marL="143510">
                        <a:spcBef>
                          <a:spcPts val="115"/>
                        </a:spcBef>
                        <a:spcAft>
                          <a:spcPts val="0"/>
                        </a:spcAft>
                      </a:pPr>
                      <a:r>
                        <a:rPr lang="ms-MY" sz="1200">
                          <a:effectLst/>
                        </a:rPr>
                        <a:t>Hoshiya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spcBef>
                          <a:spcPts val="135"/>
                        </a:spcBef>
                        <a:spcAft>
                          <a:spcPts val="0"/>
                        </a:spcAft>
                      </a:pPr>
                      <a:r>
                        <a:rPr lang="ms-MY" sz="1200" dirty="0">
                          <a:effectLst/>
                        </a:rPr>
                        <a:t>ikki tomondan probel bilan ajratilgan belgilar ketma-ketligi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8343">
                <a:tc>
                  <a:txBody>
                    <a:bodyPr/>
                    <a:lstStyle/>
                    <a:p>
                      <a:pPr marL="143510">
                        <a:spcBef>
                          <a:spcPts val="115"/>
                        </a:spcBef>
                        <a:spcAft>
                          <a:spcPts val="0"/>
                        </a:spcAft>
                      </a:pPr>
                      <a:r>
                        <a:rPr lang="ms-MY" sz="1200">
                          <a:effectLst/>
                        </a:rPr>
                        <a:t>Bosh satr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spcBef>
                          <a:spcPts val="135"/>
                        </a:spcBef>
                        <a:spcAft>
                          <a:spcPts val="0"/>
                        </a:spcAft>
                      </a:pPr>
                      <a:r>
                        <a:rPr lang="ms-MY" sz="1200">
                          <a:effectLst/>
                        </a:rPr>
                        <a:t>bosh satri bo‘lgan satrlar ketma-ketligi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8343">
                <a:tc>
                  <a:txBody>
                    <a:bodyPr/>
                    <a:lstStyle/>
                    <a:p>
                      <a:pPr marL="143510">
                        <a:spcBef>
                          <a:spcPts val="115"/>
                        </a:spcBef>
                        <a:spcAft>
                          <a:spcPts val="0"/>
                        </a:spcAft>
                      </a:pPr>
                      <a:r>
                        <a:rPr lang="ms-MY" sz="1200" dirty="0">
                          <a:effectLst/>
                        </a:rPr>
                        <a:t>Abzas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spcBef>
                          <a:spcPts val="135"/>
                        </a:spcBef>
                        <a:spcAft>
                          <a:spcPts val="0"/>
                        </a:spcAft>
                      </a:pPr>
                      <a:r>
                        <a:rPr lang="ms-MY" sz="1200" dirty="0">
                          <a:effectLst/>
                        </a:rPr>
                        <a:t>bitta</a:t>
                      </a:r>
                      <a:r>
                        <a:rPr lang="ms-MY" sz="1200" spc="-75" dirty="0">
                          <a:effectLst/>
                        </a:rPr>
                        <a:t> </a:t>
                      </a:r>
                      <a:r>
                        <a:rPr lang="ms-MY" sz="1200" dirty="0">
                          <a:effectLst/>
                        </a:rPr>
                        <a:t>chiziqda</a:t>
                      </a:r>
                      <a:r>
                        <a:rPr lang="ms-MY" sz="1200" spc="-75" dirty="0">
                          <a:effectLst/>
                        </a:rPr>
                        <a:t> </a:t>
                      </a:r>
                      <a:r>
                        <a:rPr lang="ms-MY" sz="1200" dirty="0">
                          <a:effectLst/>
                        </a:rPr>
                        <a:t>yozilgan</a:t>
                      </a:r>
                      <a:r>
                        <a:rPr lang="ms-MY" sz="1200" spc="-75" dirty="0">
                          <a:effectLst/>
                        </a:rPr>
                        <a:t> </a:t>
                      </a:r>
                      <a:r>
                        <a:rPr lang="ms-MY" sz="1200" dirty="0">
                          <a:effectLst/>
                        </a:rPr>
                        <a:t>so‘zlar,</a:t>
                      </a:r>
                      <a:r>
                        <a:rPr lang="ms-MY" sz="1200" spc="-70" dirty="0">
                          <a:effectLst/>
                        </a:rPr>
                        <a:t> </a:t>
                      </a:r>
                      <a:r>
                        <a:rPr lang="ms-MY" sz="1200" dirty="0">
                          <a:effectLst/>
                        </a:rPr>
                        <a:t>harflar</a:t>
                      </a:r>
                      <a:r>
                        <a:rPr lang="ms-MY" sz="1200" spc="-75" dirty="0">
                          <a:effectLst/>
                        </a:rPr>
                        <a:t> </a:t>
                      </a:r>
                      <a:r>
                        <a:rPr lang="ms-MY" sz="1200" dirty="0">
                          <a:effectLst/>
                        </a:rPr>
                        <a:t>yoki</a:t>
                      </a:r>
                      <a:r>
                        <a:rPr lang="ms-MY" sz="1200" spc="-75" dirty="0">
                          <a:effectLst/>
                        </a:rPr>
                        <a:t> </a:t>
                      </a:r>
                      <a:r>
                        <a:rPr lang="ms-MY" sz="1200" dirty="0">
                          <a:effectLst/>
                        </a:rPr>
                        <a:t>belgilar</a:t>
                      </a:r>
                      <a:r>
                        <a:rPr lang="ms-MY" sz="1200" spc="-70" dirty="0">
                          <a:effectLst/>
                        </a:rPr>
                        <a:t> </a:t>
                      </a:r>
                      <a:r>
                        <a:rPr lang="ms-MY" sz="1200" dirty="0">
                          <a:effectLst/>
                        </a:rPr>
                        <a:t>ketma-ketligi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8343">
                <a:tc>
                  <a:txBody>
                    <a:bodyPr/>
                    <a:lstStyle/>
                    <a:p>
                      <a:pPr marL="143510">
                        <a:spcBef>
                          <a:spcPts val="115"/>
                        </a:spcBef>
                        <a:spcAft>
                          <a:spcPts val="0"/>
                        </a:spcAft>
                      </a:pPr>
                      <a:r>
                        <a:rPr lang="ms-MY" sz="1200">
                          <a:effectLst/>
                        </a:rPr>
                        <a:t>Matn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spcBef>
                          <a:spcPts val="135"/>
                        </a:spcBef>
                        <a:spcAft>
                          <a:spcPts val="0"/>
                        </a:spcAft>
                      </a:pPr>
                      <a:r>
                        <a:rPr lang="ms-MY" sz="1200" dirty="0">
                          <a:effectLst/>
                        </a:rPr>
                        <a:t>hoshiyadan chekinishi bo‘lgan satr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1410876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 smtClean="0"/>
              <a:t>MUSTAHKAMLASH</a:t>
            </a:r>
            <a:endParaRPr lang="ru-RU" sz="28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7862875"/>
              </p:ext>
            </p:extLst>
          </p:nvPr>
        </p:nvGraphicFramePr>
        <p:xfrm>
          <a:off x="139700" y="631825"/>
          <a:ext cx="5486400" cy="243840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{10A1B5D5-9B99-4C35-A422-299274C87663}</a:tableStyleId>
              </a:tblPr>
              <a:tblGrid>
                <a:gridCol w="10038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825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8343">
                <a:tc>
                  <a:txBody>
                    <a:bodyPr/>
                    <a:lstStyle/>
                    <a:p>
                      <a:pPr marL="143510"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lang="ms-MY" sz="1200" dirty="0">
                          <a:effectLst/>
                        </a:rPr>
                        <a:t>Shrift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13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s-MY" sz="1100" dirty="0" smtClean="0">
                          <a:effectLst/>
                        </a:rPr>
                        <a:t>alifbo harflari, raqamlar va turli belgilarning ko‘rinishlari</a:t>
                      </a:r>
                      <a:endParaRPr lang="ru-RU" sz="105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5560">
                        <a:spcBef>
                          <a:spcPts val="135"/>
                        </a:spcBef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8343">
                <a:tc>
                  <a:txBody>
                    <a:bodyPr/>
                    <a:lstStyle/>
                    <a:p>
                      <a:pPr marL="143510"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lang="ms-MY" sz="1200">
                          <a:effectLst/>
                        </a:rPr>
                        <a:t>So‘z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13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s-MY" sz="1100" dirty="0" smtClean="0">
                          <a:effectLst/>
                        </a:rPr>
                        <a:t>ikki tomondan probel bilan ajratilgan belgilar ketma-ketligi</a:t>
                      </a:r>
                      <a:endParaRPr lang="ru-RU" sz="105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5560">
                        <a:spcBef>
                          <a:spcPts val="135"/>
                        </a:spcBef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8343">
                <a:tc>
                  <a:txBody>
                    <a:bodyPr/>
                    <a:lstStyle/>
                    <a:p>
                      <a:pPr marL="143510"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lang="ms-MY" sz="1200">
                          <a:effectLst/>
                        </a:rPr>
                        <a:t>Satr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13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s-MY" sz="1100" dirty="0" smtClean="0">
                          <a:effectLst/>
                        </a:rPr>
                        <a:t>bitta</a:t>
                      </a:r>
                      <a:r>
                        <a:rPr lang="ms-MY" sz="1100" spc="-75" dirty="0" smtClean="0">
                          <a:effectLst/>
                        </a:rPr>
                        <a:t> </a:t>
                      </a:r>
                      <a:r>
                        <a:rPr lang="ms-MY" sz="1100" dirty="0" smtClean="0">
                          <a:effectLst/>
                        </a:rPr>
                        <a:t>chiziqda</a:t>
                      </a:r>
                      <a:r>
                        <a:rPr lang="ms-MY" sz="1100" spc="-75" dirty="0" smtClean="0">
                          <a:effectLst/>
                        </a:rPr>
                        <a:t> </a:t>
                      </a:r>
                      <a:r>
                        <a:rPr lang="ms-MY" sz="1100" dirty="0" smtClean="0">
                          <a:effectLst/>
                        </a:rPr>
                        <a:t>yozilgan</a:t>
                      </a:r>
                      <a:r>
                        <a:rPr lang="ms-MY" sz="1100" spc="-75" dirty="0" smtClean="0">
                          <a:effectLst/>
                        </a:rPr>
                        <a:t> </a:t>
                      </a:r>
                      <a:r>
                        <a:rPr lang="ms-MY" sz="1100" dirty="0" smtClean="0">
                          <a:effectLst/>
                        </a:rPr>
                        <a:t>so‘zlar,</a:t>
                      </a:r>
                      <a:r>
                        <a:rPr lang="ms-MY" sz="1100" spc="-70" dirty="0" smtClean="0">
                          <a:effectLst/>
                        </a:rPr>
                        <a:t> </a:t>
                      </a:r>
                      <a:r>
                        <a:rPr lang="ms-MY" sz="1100" dirty="0" smtClean="0">
                          <a:effectLst/>
                        </a:rPr>
                        <a:t>harflar</a:t>
                      </a:r>
                      <a:r>
                        <a:rPr lang="ms-MY" sz="1100" spc="-75" dirty="0" smtClean="0">
                          <a:effectLst/>
                        </a:rPr>
                        <a:t> </a:t>
                      </a:r>
                      <a:r>
                        <a:rPr lang="ms-MY" sz="1100" dirty="0" smtClean="0">
                          <a:effectLst/>
                        </a:rPr>
                        <a:t>yoki</a:t>
                      </a:r>
                      <a:r>
                        <a:rPr lang="ms-MY" sz="1100" spc="-75" dirty="0" smtClean="0">
                          <a:effectLst/>
                        </a:rPr>
                        <a:t> </a:t>
                      </a:r>
                      <a:r>
                        <a:rPr lang="ms-MY" sz="1100" dirty="0" smtClean="0">
                          <a:effectLst/>
                        </a:rPr>
                        <a:t>belgilar</a:t>
                      </a:r>
                      <a:r>
                        <a:rPr lang="ms-MY" sz="1100" spc="-70" dirty="0" smtClean="0">
                          <a:effectLst/>
                        </a:rPr>
                        <a:t> </a:t>
                      </a:r>
                      <a:r>
                        <a:rPr lang="ms-MY" sz="1100" dirty="0" smtClean="0">
                          <a:effectLst/>
                        </a:rPr>
                        <a:t>ketma-ketligi</a:t>
                      </a:r>
                      <a:endParaRPr lang="ru-RU" sz="105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5560">
                        <a:spcBef>
                          <a:spcPts val="135"/>
                        </a:spcBef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8343">
                <a:tc>
                  <a:txBody>
                    <a:bodyPr/>
                    <a:lstStyle/>
                    <a:p>
                      <a:pPr marL="143510">
                        <a:spcBef>
                          <a:spcPts val="115"/>
                        </a:spcBef>
                        <a:spcAft>
                          <a:spcPts val="0"/>
                        </a:spcAft>
                      </a:pPr>
                      <a:r>
                        <a:rPr lang="ms-MY" sz="1200">
                          <a:effectLst/>
                        </a:rPr>
                        <a:t>Hoshiya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13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s-MY" sz="1100" dirty="0" smtClean="0">
                          <a:effectLst/>
                        </a:rPr>
                        <a:t>sahifa chetidagi toza saqlanadigan qism</a:t>
                      </a:r>
                      <a:endParaRPr lang="ru-RU" sz="105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5560">
                        <a:spcBef>
                          <a:spcPts val="135"/>
                        </a:spcBef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8343">
                <a:tc>
                  <a:txBody>
                    <a:bodyPr/>
                    <a:lstStyle/>
                    <a:p>
                      <a:pPr marL="143510">
                        <a:spcBef>
                          <a:spcPts val="115"/>
                        </a:spcBef>
                        <a:spcAft>
                          <a:spcPts val="0"/>
                        </a:spcAft>
                      </a:pPr>
                      <a:r>
                        <a:rPr lang="ms-MY" sz="1200">
                          <a:effectLst/>
                        </a:rPr>
                        <a:t>Bosh satr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13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s-MY" sz="1100" dirty="0" smtClean="0">
                          <a:effectLst/>
                        </a:rPr>
                        <a:t>hoshiyadan chekinishi bo‘lgan satr</a:t>
                      </a:r>
                      <a:endParaRPr lang="ru-RU" sz="105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5560">
                        <a:spcBef>
                          <a:spcPts val="135"/>
                        </a:spcBef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8343">
                <a:tc>
                  <a:txBody>
                    <a:bodyPr/>
                    <a:lstStyle/>
                    <a:p>
                      <a:pPr marL="143510">
                        <a:spcBef>
                          <a:spcPts val="115"/>
                        </a:spcBef>
                        <a:spcAft>
                          <a:spcPts val="0"/>
                        </a:spcAft>
                      </a:pPr>
                      <a:r>
                        <a:rPr lang="ms-MY" sz="1200" dirty="0">
                          <a:effectLst/>
                        </a:rPr>
                        <a:t>Abzas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13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s-MY" sz="1100" dirty="0" smtClean="0">
                          <a:effectLst/>
                        </a:rPr>
                        <a:t>bosh satri bo‘lgan satrlar ketma-ketligi</a:t>
                      </a:r>
                      <a:endParaRPr lang="ru-RU" sz="105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5560">
                        <a:spcBef>
                          <a:spcPts val="135"/>
                        </a:spcBef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8343">
                <a:tc>
                  <a:txBody>
                    <a:bodyPr/>
                    <a:lstStyle/>
                    <a:p>
                      <a:pPr marL="143510">
                        <a:spcBef>
                          <a:spcPts val="115"/>
                        </a:spcBef>
                        <a:spcAft>
                          <a:spcPts val="0"/>
                        </a:spcAft>
                      </a:pPr>
                      <a:r>
                        <a:rPr lang="ms-MY" sz="1200">
                          <a:effectLst/>
                        </a:rPr>
                        <a:t>Matn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13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s-MY" sz="1100" dirty="0" smtClean="0">
                          <a:effectLst/>
                        </a:rPr>
                        <a:t>abzaslar to‘plami</a:t>
                      </a:r>
                      <a:endParaRPr lang="ru-RU" sz="105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5560">
                        <a:spcBef>
                          <a:spcPts val="135"/>
                        </a:spcBef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130300" y="631825"/>
            <a:ext cx="4495800" cy="304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130300" y="1287757"/>
            <a:ext cx="4495800" cy="3503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125483" y="1638124"/>
            <a:ext cx="4495800" cy="3503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130300" y="1988491"/>
            <a:ext cx="4495800" cy="3503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130300" y="2338858"/>
            <a:ext cx="4495800" cy="3503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125483" y="2689225"/>
            <a:ext cx="4495800" cy="3503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130300" y="967257"/>
            <a:ext cx="4495800" cy="3503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524611"/>
      </p:ext>
    </p:extLst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900" y="102424"/>
            <a:ext cx="5638800" cy="276999"/>
          </a:xfrm>
        </p:spPr>
        <p:txBody>
          <a:bodyPr/>
          <a:lstStyle/>
          <a:p>
            <a:pPr algn="ctr"/>
            <a:r>
              <a:rPr lang="en-US" sz="1800" dirty="0" smtClean="0"/>
              <a:t>MUSTAQIL BAJARISH UCHUN TOPSHIRIQLAR:</a:t>
            </a:r>
            <a:endParaRPr lang="ru-RU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88900" y="555625"/>
            <a:ext cx="5638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Darslikdagi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spc="-1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 Word </a:t>
            </a:r>
            <a:r>
              <a:rPr lang="en-US" sz="2000" b="1" spc="-1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000" b="1" spc="-1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spc="-1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protssesorining</a:t>
            </a:r>
            <a:r>
              <a:rPr lang="en-US" sz="2000" b="1" spc="-1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spc="-1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interfeysi</a:t>
            </a:r>
            <a:r>
              <a:rPr lang="en-US" sz="2000" b="1" spc="-1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spc="-1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mavzusini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asrligimizning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14-sahifasidagi </a:t>
            </a:r>
          </a:p>
          <a:p>
            <a:pPr algn="ctr"/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4-5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mashqlarni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653" y="2186841"/>
            <a:ext cx="2133600" cy="902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416400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002" y="-8255"/>
            <a:ext cx="3898097" cy="500441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/>
              <a:t>           SAVOL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45026" y="631825"/>
            <a:ext cx="4458168" cy="1303566"/>
          </a:xfrm>
          <a:prstGeom prst="rect">
            <a:avLst/>
          </a:prstGeom>
        </p:spPr>
        <p:txBody>
          <a:bodyPr lIns="51481" tIns="25740" rIns="51481" bIns="25740">
            <a:noAutofit/>
          </a:bodyPr>
          <a:lstStyle/>
          <a:p>
            <a:pPr marL="77221" algn="ctr"/>
            <a:r>
              <a:rPr lang="ms-MY" sz="2400" b="1" i="0" dirty="0"/>
              <a:t>A</a:t>
            </a:r>
            <a:r>
              <a:rPr lang="ms-MY" sz="2400" b="1" i="0" dirty="0" smtClean="0"/>
              <a:t>xborot</a:t>
            </a:r>
            <a:r>
              <a:rPr lang="ms-MY" sz="2400" i="0" dirty="0" smtClean="0"/>
              <a:t>larni </a:t>
            </a:r>
            <a:r>
              <a:rPr lang="ms-MY" sz="2400" i="0" dirty="0"/>
              <a:t>saqlashning eng qadimiy usullaridan biri </a:t>
            </a:r>
            <a:r>
              <a:rPr lang="ms-MY" sz="2400" i="0" dirty="0" smtClean="0"/>
              <a:t>nima </a:t>
            </a:r>
            <a:r>
              <a:rPr lang="ms-MY" sz="2400" i="0" dirty="0" smtClean="0"/>
              <a:t>hisoblanad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4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Блок-схема: альтернативный процесс 3"/>
          <p:cNvSpPr/>
          <p:nvPr/>
        </p:nvSpPr>
        <p:spPr>
          <a:xfrm>
            <a:off x="204002" y="2055255"/>
            <a:ext cx="4041049" cy="929988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1481" tIns="25740" rIns="51481" bIns="25740"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YOZUV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Group 105"/>
          <p:cNvGrpSpPr>
            <a:grpSpLocks/>
          </p:cNvGrpSpPr>
          <p:nvPr/>
        </p:nvGrpSpPr>
        <p:grpSpPr bwMode="auto">
          <a:xfrm>
            <a:off x="4835865" y="2201541"/>
            <a:ext cx="136137" cy="399597"/>
            <a:chOff x="1338" y="2160"/>
            <a:chExt cx="125" cy="578"/>
          </a:xfrm>
        </p:grpSpPr>
        <p:sp>
          <p:nvSpPr>
            <p:cNvPr id="24" name="AutoShape 106" descr="Песок"/>
            <p:cNvSpPr>
              <a:spLocks noChangeAspect="1" noChangeArrowheads="1"/>
            </p:cNvSpPr>
            <p:nvPr/>
          </p:nvSpPr>
          <p:spPr bwMode="auto">
            <a:xfrm>
              <a:off x="1338" y="2205"/>
              <a:ext cx="34" cy="34"/>
            </a:xfrm>
            <a:prstGeom prst="flowChartConnector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25" name="AutoShape 107" descr="Песок"/>
            <p:cNvSpPr>
              <a:spLocks noChangeAspect="1" noChangeArrowheads="1"/>
            </p:cNvSpPr>
            <p:nvPr/>
          </p:nvSpPr>
          <p:spPr bwMode="auto">
            <a:xfrm>
              <a:off x="1383" y="2251"/>
              <a:ext cx="34" cy="34"/>
            </a:xfrm>
            <a:prstGeom prst="flowChartConnector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AutoShape 108" descr="Песок"/>
            <p:cNvSpPr>
              <a:spLocks noChangeAspect="1" noChangeArrowheads="1"/>
            </p:cNvSpPr>
            <p:nvPr/>
          </p:nvSpPr>
          <p:spPr bwMode="auto">
            <a:xfrm>
              <a:off x="1338" y="2296"/>
              <a:ext cx="34" cy="34"/>
            </a:xfrm>
            <a:prstGeom prst="flowChartConnector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27" name="AutoShape 109" descr="Песок"/>
            <p:cNvSpPr>
              <a:spLocks noChangeAspect="1" noChangeArrowheads="1"/>
            </p:cNvSpPr>
            <p:nvPr/>
          </p:nvSpPr>
          <p:spPr bwMode="auto">
            <a:xfrm>
              <a:off x="1383" y="2341"/>
              <a:ext cx="34" cy="34"/>
            </a:xfrm>
            <a:prstGeom prst="flowChartConnector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28" name="AutoShape 110" descr="Песок"/>
            <p:cNvSpPr>
              <a:spLocks noChangeAspect="1" noChangeArrowheads="1"/>
            </p:cNvSpPr>
            <p:nvPr/>
          </p:nvSpPr>
          <p:spPr bwMode="auto">
            <a:xfrm>
              <a:off x="1428" y="2296"/>
              <a:ext cx="34" cy="34"/>
            </a:xfrm>
            <a:prstGeom prst="flowChartConnector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29" name="AutoShape 111" descr="Песок"/>
            <p:cNvSpPr>
              <a:spLocks noChangeAspect="1" noChangeArrowheads="1"/>
            </p:cNvSpPr>
            <p:nvPr/>
          </p:nvSpPr>
          <p:spPr bwMode="auto">
            <a:xfrm>
              <a:off x="1428" y="2205"/>
              <a:ext cx="34" cy="34"/>
            </a:xfrm>
            <a:prstGeom prst="flowChartConnector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30" name="AutoShape 112" descr="Песок"/>
            <p:cNvSpPr>
              <a:spLocks noChangeAspect="1" noChangeArrowheads="1"/>
            </p:cNvSpPr>
            <p:nvPr/>
          </p:nvSpPr>
          <p:spPr bwMode="auto">
            <a:xfrm>
              <a:off x="1383" y="2160"/>
              <a:ext cx="34" cy="34"/>
            </a:xfrm>
            <a:prstGeom prst="flowChartConnector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31" name="AutoShape 113" descr="Песок"/>
            <p:cNvSpPr>
              <a:spLocks noChangeAspect="1" noChangeArrowheads="1"/>
            </p:cNvSpPr>
            <p:nvPr/>
          </p:nvSpPr>
          <p:spPr bwMode="auto">
            <a:xfrm>
              <a:off x="1429" y="2387"/>
              <a:ext cx="34" cy="34"/>
            </a:xfrm>
            <a:prstGeom prst="flowChartConnector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32" name="AutoShape 114" descr="Песок"/>
            <p:cNvSpPr>
              <a:spLocks noChangeAspect="1" noChangeArrowheads="1"/>
            </p:cNvSpPr>
            <p:nvPr/>
          </p:nvSpPr>
          <p:spPr bwMode="auto">
            <a:xfrm>
              <a:off x="1338" y="2387"/>
              <a:ext cx="34" cy="34"/>
            </a:xfrm>
            <a:prstGeom prst="flowChartConnector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33" name="AutoShape 115" descr="Песок"/>
            <p:cNvSpPr>
              <a:spLocks noChangeAspect="1" noChangeArrowheads="1"/>
            </p:cNvSpPr>
            <p:nvPr/>
          </p:nvSpPr>
          <p:spPr bwMode="auto">
            <a:xfrm>
              <a:off x="1429" y="2432"/>
              <a:ext cx="34" cy="34"/>
            </a:xfrm>
            <a:prstGeom prst="flowChartConnector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34" name="AutoShape 116" descr="Песок"/>
            <p:cNvSpPr>
              <a:spLocks noChangeAspect="1" noChangeArrowheads="1"/>
            </p:cNvSpPr>
            <p:nvPr/>
          </p:nvSpPr>
          <p:spPr bwMode="auto">
            <a:xfrm>
              <a:off x="1383" y="2432"/>
              <a:ext cx="34" cy="34"/>
            </a:xfrm>
            <a:prstGeom prst="flowChartConnector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35" name="AutoShape 117" descr="Песок"/>
            <p:cNvSpPr>
              <a:spLocks noChangeAspect="1" noChangeArrowheads="1"/>
            </p:cNvSpPr>
            <p:nvPr/>
          </p:nvSpPr>
          <p:spPr bwMode="auto">
            <a:xfrm>
              <a:off x="1338" y="2478"/>
              <a:ext cx="34" cy="34"/>
            </a:xfrm>
            <a:prstGeom prst="flowChartConnector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36" name="AutoShape 118" descr="Песок"/>
            <p:cNvSpPr>
              <a:spLocks noChangeAspect="1" noChangeArrowheads="1"/>
            </p:cNvSpPr>
            <p:nvPr/>
          </p:nvSpPr>
          <p:spPr bwMode="auto">
            <a:xfrm>
              <a:off x="1429" y="2523"/>
              <a:ext cx="34" cy="34"/>
            </a:xfrm>
            <a:prstGeom prst="flowChartConnector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37" name="AutoShape 119" descr="Песок"/>
            <p:cNvSpPr>
              <a:spLocks noChangeAspect="1" noChangeArrowheads="1"/>
            </p:cNvSpPr>
            <p:nvPr/>
          </p:nvSpPr>
          <p:spPr bwMode="auto">
            <a:xfrm>
              <a:off x="1383" y="2523"/>
              <a:ext cx="34" cy="34"/>
            </a:xfrm>
            <a:prstGeom prst="flowChartConnector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38" name="AutoShape 120" descr="Песок"/>
            <p:cNvSpPr>
              <a:spLocks noChangeAspect="1" noChangeArrowheads="1"/>
            </p:cNvSpPr>
            <p:nvPr/>
          </p:nvSpPr>
          <p:spPr bwMode="auto">
            <a:xfrm>
              <a:off x="1383" y="2568"/>
              <a:ext cx="34" cy="34"/>
            </a:xfrm>
            <a:prstGeom prst="flowChartConnector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39" name="AutoShape 121" descr="Песок"/>
            <p:cNvSpPr>
              <a:spLocks noChangeAspect="1" noChangeArrowheads="1"/>
            </p:cNvSpPr>
            <p:nvPr/>
          </p:nvSpPr>
          <p:spPr bwMode="auto">
            <a:xfrm>
              <a:off x="1338" y="2568"/>
              <a:ext cx="34" cy="34"/>
            </a:xfrm>
            <a:prstGeom prst="flowChartConnector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40" name="AutoShape 122" descr="Песок"/>
            <p:cNvSpPr>
              <a:spLocks noChangeAspect="1" noChangeArrowheads="1"/>
            </p:cNvSpPr>
            <p:nvPr/>
          </p:nvSpPr>
          <p:spPr bwMode="auto">
            <a:xfrm>
              <a:off x="1429" y="2614"/>
              <a:ext cx="34" cy="34"/>
            </a:xfrm>
            <a:prstGeom prst="flowChartConnector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41" name="AutoShape 123" descr="Песок"/>
            <p:cNvSpPr>
              <a:spLocks noChangeAspect="1" noChangeArrowheads="1"/>
            </p:cNvSpPr>
            <p:nvPr/>
          </p:nvSpPr>
          <p:spPr bwMode="auto">
            <a:xfrm>
              <a:off x="1383" y="2659"/>
              <a:ext cx="34" cy="34"/>
            </a:xfrm>
            <a:prstGeom prst="flowChartConnector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42" name="AutoShape 124" descr="Песок"/>
            <p:cNvSpPr>
              <a:spLocks noChangeAspect="1" noChangeArrowheads="1"/>
            </p:cNvSpPr>
            <p:nvPr/>
          </p:nvSpPr>
          <p:spPr bwMode="auto">
            <a:xfrm>
              <a:off x="1338" y="2614"/>
              <a:ext cx="34" cy="34"/>
            </a:xfrm>
            <a:prstGeom prst="flowChartConnector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43" name="AutoShape 125" descr="Песок"/>
            <p:cNvSpPr>
              <a:spLocks noChangeAspect="1" noChangeArrowheads="1"/>
            </p:cNvSpPr>
            <p:nvPr/>
          </p:nvSpPr>
          <p:spPr bwMode="auto">
            <a:xfrm>
              <a:off x="1338" y="2704"/>
              <a:ext cx="34" cy="34"/>
            </a:xfrm>
            <a:prstGeom prst="flowChartConnector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44" name="AutoShape 126" descr="Песок"/>
            <p:cNvSpPr>
              <a:spLocks noChangeAspect="1" noChangeArrowheads="1"/>
            </p:cNvSpPr>
            <p:nvPr/>
          </p:nvSpPr>
          <p:spPr bwMode="auto">
            <a:xfrm>
              <a:off x="1383" y="2704"/>
              <a:ext cx="34" cy="34"/>
            </a:xfrm>
            <a:prstGeom prst="flowChartConnector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5" name="Group 127"/>
          <p:cNvGrpSpPr>
            <a:grpSpLocks/>
          </p:cNvGrpSpPr>
          <p:nvPr/>
        </p:nvGrpSpPr>
        <p:grpSpPr bwMode="auto">
          <a:xfrm>
            <a:off x="4381407" y="1622425"/>
            <a:ext cx="1089096" cy="1132693"/>
            <a:chOff x="1020" y="1480"/>
            <a:chExt cx="1270" cy="1734"/>
          </a:xfrm>
        </p:grpSpPr>
        <p:grpSp>
          <p:nvGrpSpPr>
            <p:cNvPr id="46" name="Group 128"/>
            <p:cNvGrpSpPr>
              <a:grpSpLocks/>
            </p:cNvGrpSpPr>
            <p:nvPr/>
          </p:nvGrpSpPr>
          <p:grpSpPr bwMode="auto">
            <a:xfrm>
              <a:off x="1247" y="1570"/>
              <a:ext cx="758" cy="1574"/>
              <a:chOff x="1429" y="1979"/>
              <a:chExt cx="576" cy="1165"/>
            </a:xfrm>
          </p:grpSpPr>
          <p:sp>
            <p:nvSpPr>
              <p:cNvPr id="51" name="AutoShape 129"/>
              <p:cNvSpPr>
                <a:spLocks noChangeArrowheads="1"/>
              </p:cNvSpPr>
              <p:nvPr/>
            </p:nvSpPr>
            <p:spPr bwMode="auto">
              <a:xfrm>
                <a:off x="1429" y="2568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" name="AutoShape 130"/>
              <p:cNvSpPr>
                <a:spLocks noChangeArrowheads="1"/>
              </p:cNvSpPr>
              <p:nvPr/>
            </p:nvSpPr>
            <p:spPr bwMode="auto">
              <a:xfrm>
                <a:off x="1429" y="1979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47" name="AutoShape 131" descr="Орех"/>
            <p:cNvSpPr>
              <a:spLocks noChangeArrowheads="1"/>
            </p:cNvSpPr>
            <p:nvPr/>
          </p:nvSpPr>
          <p:spPr bwMode="auto">
            <a:xfrm>
              <a:off x="1020" y="1480"/>
              <a:ext cx="1270" cy="192"/>
            </a:xfrm>
            <a:prstGeom prst="flowChartTermina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8" name="AutoShape 132" descr="Орех"/>
            <p:cNvSpPr>
              <a:spLocks noChangeArrowheads="1"/>
            </p:cNvSpPr>
            <p:nvPr/>
          </p:nvSpPr>
          <p:spPr bwMode="auto">
            <a:xfrm>
              <a:off x="1020" y="3022"/>
              <a:ext cx="1270" cy="192"/>
            </a:xfrm>
            <a:prstGeom prst="flowChartTermina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" name="Line 133"/>
            <p:cNvSpPr>
              <a:spLocks noChangeShapeType="1"/>
            </p:cNvSpPr>
            <p:nvPr/>
          </p:nvSpPr>
          <p:spPr bwMode="auto">
            <a:xfrm>
              <a:off x="2154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0" name="Line 134"/>
            <p:cNvSpPr>
              <a:spLocks noChangeShapeType="1"/>
            </p:cNvSpPr>
            <p:nvPr/>
          </p:nvSpPr>
          <p:spPr bwMode="auto">
            <a:xfrm>
              <a:off x="1111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3" name="Freeform 135" descr="Песок"/>
          <p:cNvSpPr>
            <a:spLocks/>
          </p:cNvSpPr>
          <p:nvPr/>
        </p:nvSpPr>
        <p:spPr bwMode="auto">
          <a:xfrm>
            <a:off x="4583611" y="1913110"/>
            <a:ext cx="636640" cy="295942"/>
          </a:xfrm>
          <a:custGeom>
            <a:avLst/>
            <a:gdLst>
              <a:gd name="T0" fmla="*/ 2147483647 w 636"/>
              <a:gd name="T1" fmla="*/ 2147483647 h 394"/>
              <a:gd name="T2" fmla="*/ 2147483647 w 636"/>
              <a:gd name="T3" fmla="*/ 2147483647 h 394"/>
              <a:gd name="T4" fmla="*/ 2147483647 w 636"/>
              <a:gd name="T5" fmla="*/ 2147483647 h 394"/>
              <a:gd name="T6" fmla="*/ 2147483647 w 636"/>
              <a:gd name="T7" fmla="*/ 2147483647 h 394"/>
              <a:gd name="T8" fmla="*/ 2147483647 w 636"/>
              <a:gd name="T9" fmla="*/ 2147483647 h 394"/>
              <a:gd name="T10" fmla="*/ 2147483647 w 636"/>
              <a:gd name="T11" fmla="*/ 2147483647 h 394"/>
              <a:gd name="T12" fmla="*/ 2147483647 w 636"/>
              <a:gd name="T13" fmla="*/ 2147483647 h 394"/>
              <a:gd name="T14" fmla="*/ 2147483647 w 636"/>
              <a:gd name="T15" fmla="*/ 2147483647 h 394"/>
              <a:gd name="T16" fmla="*/ 2147483647 w 636"/>
              <a:gd name="T17" fmla="*/ 0 h 394"/>
              <a:gd name="T18" fmla="*/ 2147483647 w 636"/>
              <a:gd name="T19" fmla="*/ 2147483647 h 394"/>
              <a:gd name="T20" fmla="*/ 0 w 636"/>
              <a:gd name="T21" fmla="*/ 2147483647 h 394"/>
              <a:gd name="T22" fmla="*/ 2147483647 w 636"/>
              <a:gd name="T23" fmla="*/ 2147483647 h 39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636"/>
              <a:gd name="T37" fmla="*/ 0 h 394"/>
              <a:gd name="T38" fmla="*/ 636 w 636"/>
              <a:gd name="T39" fmla="*/ 394 h 39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636" h="394">
                <a:moveTo>
                  <a:pt x="224" y="358"/>
                </a:moveTo>
                <a:cubicBezTo>
                  <a:pt x="264" y="361"/>
                  <a:pt x="304" y="355"/>
                  <a:pt x="340" y="361"/>
                </a:cubicBezTo>
                <a:cubicBezTo>
                  <a:pt x="366" y="362"/>
                  <a:pt x="407" y="357"/>
                  <a:pt x="416" y="355"/>
                </a:cubicBezTo>
                <a:cubicBezTo>
                  <a:pt x="425" y="353"/>
                  <a:pt x="399" y="351"/>
                  <a:pt x="394" y="351"/>
                </a:cubicBezTo>
                <a:cubicBezTo>
                  <a:pt x="389" y="351"/>
                  <a:pt x="380" y="354"/>
                  <a:pt x="383" y="355"/>
                </a:cubicBezTo>
                <a:cubicBezTo>
                  <a:pt x="387" y="356"/>
                  <a:pt x="410" y="358"/>
                  <a:pt x="414" y="358"/>
                </a:cubicBezTo>
                <a:cubicBezTo>
                  <a:pt x="419" y="358"/>
                  <a:pt x="374" y="394"/>
                  <a:pt x="411" y="357"/>
                </a:cubicBezTo>
                <a:lnTo>
                  <a:pt x="633" y="133"/>
                </a:lnTo>
                <a:lnTo>
                  <a:pt x="636" y="0"/>
                </a:lnTo>
                <a:lnTo>
                  <a:pt x="4" y="11"/>
                </a:lnTo>
                <a:lnTo>
                  <a:pt x="0" y="133"/>
                </a:lnTo>
                <a:lnTo>
                  <a:pt x="224" y="358"/>
                </a:lnTo>
                <a:close/>
              </a:path>
            </a:pathLst>
          </a:cu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51481" tIns="25740" rIns="51481" bIns="25740"/>
          <a:lstStyle/>
          <a:p>
            <a:endParaRPr lang="ru-RU"/>
          </a:p>
        </p:txBody>
      </p:sp>
      <p:sp>
        <p:nvSpPr>
          <p:cNvPr id="54" name="Freeform 136" descr="Песок"/>
          <p:cNvSpPr>
            <a:spLocks/>
          </p:cNvSpPr>
          <p:nvPr/>
        </p:nvSpPr>
        <p:spPr bwMode="auto">
          <a:xfrm>
            <a:off x="4589618" y="2406597"/>
            <a:ext cx="626630" cy="223084"/>
          </a:xfrm>
          <a:custGeom>
            <a:avLst/>
            <a:gdLst>
              <a:gd name="T0" fmla="*/ 2147483647 w 626"/>
              <a:gd name="T1" fmla="*/ 2147483647 h 297"/>
              <a:gd name="T2" fmla="*/ 2147483647 w 626"/>
              <a:gd name="T3" fmla="*/ 2147483647 h 297"/>
              <a:gd name="T4" fmla="*/ 2147483647 w 626"/>
              <a:gd name="T5" fmla="*/ 2147483647 h 297"/>
              <a:gd name="T6" fmla="*/ 2147483647 w 626"/>
              <a:gd name="T7" fmla="*/ 2147483647 h 297"/>
              <a:gd name="T8" fmla="*/ 2147483647 w 626"/>
              <a:gd name="T9" fmla="*/ 2147483647 h 297"/>
              <a:gd name="T10" fmla="*/ 2147483647 w 626"/>
              <a:gd name="T11" fmla="*/ 2147483647 h 297"/>
              <a:gd name="T12" fmla="*/ 2147483647 w 626"/>
              <a:gd name="T13" fmla="*/ 2147483647 h 297"/>
              <a:gd name="T14" fmla="*/ 2147483647 w 626"/>
              <a:gd name="T15" fmla="*/ 2147483647 h 297"/>
              <a:gd name="T16" fmla="*/ 2147483647 w 626"/>
              <a:gd name="T17" fmla="*/ 2147483647 h 297"/>
              <a:gd name="T18" fmla="*/ 2147483647 w 626"/>
              <a:gd name="T19" fmla="*/ 0 h 297"/>
              <a:gd name="T20" fmla="*/ 0 w 626"/>
              <a:gd name="T21" fmla="*/ 2147483647 h 297"/>
              <a:gd name="T22" fmla="*/ 2147483647 w 626"/>
              <a:gd name="T23" fmla="*/ 2147483647 h 297"/>
              <a:gd name="T24" fmla="*/ 2147483647 w 626"/>
              <a:gd name="T25" fmla="*/ 2147483647 h 29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626"/>
              <a:gd name="T40" fmla="*/ 0 h 297"/>
              <a:gd name="T41" fmla="*/ 626 w 626"/>
              <a:gd name="T42" fmla="*/ 297 h 29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626" h="297">
                <a:moveTo>
                  <a:pt x="120" y="292"/>
                </a:moveTo>
                <a:cubicBezTo>
                  <a:pt x="161" y="294"/>
                  <a:pt x="305" y="291"/>
                  <a:pt x="342" y="296"/>
                </a:cubicBezTo>
                <a:cubicBezTo>
                  <a:pt x="367" y="297"/>
                  <a:pt x="468" y="297"/>
                  <a:pt x="494" y="296"/>
                </a:cubicBezTo>
                <a:cubicBezTo>
                  <a:pt x="520" y="295"/>
                  <a:pt x="492" y="294"/>
                  <a:pt x="496" y="292"/>
                </a:cubicBezTo>
                <a:cubicBezTo>
                  <a:pt x="500" y="290"/>
                  <a:pt x="519" y="283"/>
                  <a:pt x="520" y="282"/>
                </a:cubicBezTo>
                <a:cubicBezTo>
                  <a:pt x="521" y="281"/>
                  <a:pt x="503" y="286"/>
                  <a:pt x="504" y="284"/>
                </a:cubicBezTo>
                <a:cubicBezTo>
                  <a:pt x="505" y="282"/>
                  <a:pt x="507" y="290"/>
                  <a:pt x="526" y="272"/>
                </a:cubicBezTo>
                <a:lnTo>
                  <a:pt x="622" y="172"/>
                </a:lnTo>
                <a:lnTo>
                  <a:pt x="622" y="164"/>
                </a:lnTo>
                <a:lnTo>
                  <a:pt x="626" y="0"/>
                </a:lnTo>
                <a:lnTo>
                  <a:pt x="0" y="4"/>
                </a:lnTo>
                <a:lnTo>
                  <a:pt x="1" y="169"/>
                </a:lnTo>
                <a:lnTo>
                  <a:pt x="120" y="292"/>
                </a:lnTo>
                <a:close/>
              </a:path>
            </a:pathLst>
          </a:cu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51481" tIns="25740" rIns="51481" bIns="25740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0638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xit" presetSubtype="1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2" dur="60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2" presetClass="emph" presetSubtype="0" repeatCount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8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22" presetClass="entr" presetSubtype="4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60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0"/>
                            </p:stCondLst>
                            <p:childTnLst>
                              <p:par>
                                <p:cTn id="3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  <p:bldLst>
      <p:bldP spid="4" grpId="0" animBg="1"/>
      <p:bldP spid="53" grpId="0" animBg="1"/>
      <p:bldP spid="5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002" y="-8255"/>
            <a:ext cx="3898097" cy="500441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/>
              <a:t>           SAVOL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25443" y="555625"/>
            <a:ext cx="4458168" cy="1447800"/>
          </a:xfrm>
          <a:prstGeom prst="rect">
            <a:avLst/>
          </a:prstGeom>
        </p:spPr>
        <p:txBody>
          <a:bodyPr lIns="51481" tIns="25740" rIns="51481" bIns="25740">
            <a:noAutofit/>
          </a:bodyPr>
          <a:lstStyle/>
          <a:p>
            <a:pPr lvl="0" algn="ctr"/>
            <a:r>
              <a:rPr lang="ms-MY" sz="3200" dirty="0"/>
              <a:t>Блокнот </a:t>
            </a:r>
            <a:r>
              <a:rPr lang="ms-MY" sz="3200" dirty="0" smtClean="0"/>
              <a:t>dasturi qanday ishga tushiriladi? </a:t>
            </a:r>
            <a:endParaRPr lang="ru-RU" sz="32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Group 105"/>
          <p:cNvGrpSpPr>
            <a:grpSpLocks/>
          </p:cNvGrpSpPr>
          <p:nvPr/>
        </p:nvGrpSpPr>
        <p:grpSpPr bwMode="auto">
          <a:xfrm>
            <a:off x="4835865" y="2201541"/>
            <a:ext cx="136137" cy="399597"/>
            <a:chOff x="1338" y="2160"/>
            <a:chExt cx="125" cy="578"/>
          </a:xfrm>
        </p:grpSpPr>
        <p:sp>
          <p:nvSpPr>
            <p:cNvPr id="24" name="AutoShape 106" descr="Песок"/>
            <p:cNvSpPr>
              <a:spLocks noChangeAspect="1" noChangeArrowheads="1"/>
            </p:cNvSpPr>
            <p:nvPr/>
          </p:nvSpPr>
          <p:spPr bwMode="auto">
            <a:xfrm>
              <a:off x="1338" y="2205"/>
              <a:ext cx="34" cy="34"/>
            </a:xfrm>
            <a:prstGeom prst="flowChartConnector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25" name="AutoShape 107" descr="Песок"/>
            <p:cNvSpPr>
              <a:spLocks noChangeAspect="1" noChangeArrowheads="1"/>
            </p:cNvSpPr>
            <p:nvPr/>
          </p:nvSpPr>
          <p:spPr bwMode="auto">
            <a:xfrm>
              <a:off x="1383" y="2251"/>
              <a:ext cx="34" cy="34"/>
            </a:xfrm>
            <a:prstGeom prst="flowChartConnector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AutoShape 108" descr="Песок"/>
            <p:cNvSpPr>
              <a:spLocks noChangeAspect="1" noChangeArrowheads="1"/>
            </p:cNvSpPr>
            <p:nvPr/>
          </p:nvSpPr>
          <p:spPr bwMode="auto">
            <a:xfrm>
              <a:off x="1338" y="2296"/>
              <a:ext cx="34" cy="34"/>
            </a:xfrm>
            <a:prstGeom prst="flowChartConnector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27" name="AutoShape 109" descr="Песок"/>
            <p:cNvSpPr>
              <a:spLocks noChangeAspect="1" noChangeArrowheads="1"/>
            </p:cNvSpPr>
            <p:nvPr/>
          </p:nvSpPr>
          <p:spPr bwMode="auto">
            <a:xfrm>
              <a:off x="1383" y="2341"/>
              <a:ext cx="34" cy="34"/>
            </a:xfrm>
            <a:prstGeom prst="flowChartConnector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28" name="AutoShape 110" descr="Песок"/>
            <p:cNvSpPr>
              <a:spLocks noChangeAspect="1" noChangeArrowheads="1"/>
            </p:cNvSpPr>
            <p:nvPr/>
          </p:nvSpPr>
          <p:spPr bwMode="auto">
            <a:xfrm>
              <a:off x="1428" y="2296"/>
              <a:ext cx="34" cy="34"/>
            </a:xfrm>
            <a:prstGeom prst="flowChartConnector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29" name="AutoShape 111" descr="Песок"/>
            <p:cNvSpPr>
              <a:spLocks noChangeAspect="1" noChangeArrowheads="1"/>
            </p:cNvSpPr>
            <p:nvPr/>
          </p:nvSpPr>
          <p:spPr bwMode="auto">
            <a:xfrm>
              <a:off x="1428" y="2205"/>
              <a:ext cx="34" cy="34"/>
            </a:xfrm>
            <a:prstGeom prst="flowChartConnector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30" name="AutoShape 112" descr="Песок"/>
            <p:cNvSpPr>
              <a:spLocks noChangeAspect="1" noChangeArrowheads="1"/>
            </p:cNvSpPr>
            <p:nvPr/>
          </p:nvSpPr>
          <p:spPr bwMode="auto">
            <a:xfrm>
              <a:off x="1383" y="2160"/>
              <a:ext cx="34" cy="34"/>
            </a:xfrm>
            <a:prstGeom prst="flowChartConnector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31" name="AutoShape 113" descr="Песок"/>
            <p:cNvSpPr>
              <a:spLocks noChangeAspect="1" noChangeArrowheads="1"/>
            </p:cNvSpPr>
            <p:nvPr/>
          </p:nvSpPr>
          <p:spPr bwMode="auto">
            <a:xfrm>
              <a:off x="1429" y="2387"/>
              <a:ext cx="34" cy="34"/>
            </a:xfrm>
            <a:prstGeom prst="flowChartConnector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32" name="AutoShape 114" descr="Песок"/>
            <p:cNvSpPr>
              <a:spLocks noChangeAspect="1" noChangeArrowheads="1"/>
            </p:cNvSpPr>
            <p:nvPr/>
          </p:nvSpPr>
          <p:spPr bwMode="auto">
            <a:xfrm>
              <a:off x="1338" y="2387"/>
              <a:ext cx="34" cy="34"/>
            </a:xfrm>
            <a:prstGeom prst="flowChartConnector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33" name="AutoShape 115" descr="Песок"/>
            <p:cNvSpPr>
              <a:spLocks noChangeAspect="1" noChangeArrowheads="1"/>
            </p:cNvSpPr>
            <p:nvPr/>
          </p:nvSpPr>
          <p:spPr bwMode="auto">
            <a:xfrm>
              <a:off x="1429" y="2432"/>
              <a:ext cx="34" cy="34"/>
            </a:xfrm>
            <a:prstGeom prst="flowChartConnector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34" name="AutoShape 116" descr="Песок"/>
            <p:cNvSpPr>
              <a:spLocks noChangeAspect="1" noChangeArrowheads="1"/>
            </p:cNvSpPr>
            <p:nvPr/>
          </p:nvSpPr>
          <p:spPr bwMode="auto">
            <a:xfrm>
              <a:off x="1383" y="2432"/>
              <a:ext cx="34" cy="34"/>
            </a:xfrm>
            <a:prstGeom prst="flowChartConnector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35" name="AutoShape 117" descr="Песок"/>
            <p:cNvSpPr>
              <a:spLocks noChangeAspect="1" noChangeArrowheads="1"/>
            </p:cNvSpPr>
            <p:nvPr/>
          </p:nvSpPr>
          <p:spPr bwMode="auto">
            <a:xfrm>
              <a:off x="1338" y="2478"/>
              <a:ext cx="34" cy="34"/>
            </a:xfrm>
            <a:prstGeom prst="flowChartConnector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36" name="AutoShape 118" descr="Песок"/>
            <p:cNvSpPr>
              <a:spLocks noChangeAspect="1" noChangeArrowheads="1"/>
            </p:cNvSpPr>
            <p:nvPr/>
          </p:nvSpPr>
          <p:spPr bwMode="auto">
            <a:xfrm>
              <a:off x="1429" y="2523"/>
              <a:ext cx="34" cy="34"/>
            </a:xfrm>
            <a:prstGeom prst="flowChartConnector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37" name="AutoShape 119" descr="Песок"/>
            <p:cNvSpPr>
              <a:spLocks noChangeAspect="1" noChangeArrowheads="1"/>
            </p:cNvSpPr>
            <p:nvPr/>
          </p:nvSpPr>
          <p:spPr bwMode="auto">
            <a:xfrm>
              <a:off x="1383" y="2523"/>
              <a:ext cx="34" cy="34"/>
            </a:xfrm>
            <a:prstGeom prst="flowChartConnector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38" name="AutoShape 120" descr="Песок"/>
            <p:cNvSpPr>
              <a:spLocks noChangeAspect="1" noChangeArrowheads="1"/>
            </p:cNvSpPr>
            <p:nvPr/>
          </p:nvSpPr>
          <p:spPr bwMode="auto">
            <a:xfrm>
              <a:off x="1383" y="2568"/>
              <a:ext cx="34" cy="34"/>
            </a:xfrm>
            <a:prstGeom prst="flowChartConnector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39" name="AutoShape 121" descr="Песок"/>
            <p:cNvSpPr>
              <a:spLocks noChangeAspect="1" noChangeArrowheads="1"/>
            </p:cNvSpPr>
            <p:nvPr/>
          </p:nvSpPr>
          <p:spPr bwMode="auto">
            <a:xfrm>
              <a:off x="1338" y="2568"/>
              <a:ext cx="34" cy="34"/>
            </a:xfrm>
            <a:prstGeom prst="flowChartConnector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40" name="AutoShape 122" descr="Песок"/>
            <p:cNvSpPr>
              <a:spLocks noChangeAspect="1" noChangeArrowheads="1"/>
            </p:cNvSpPr>
            <p:nvPr/>
          </p:nvSpPr>
          <p:spPr bwMode="auto">
            <a:xfrm>
              <a:off x="1429" y="2614"/>
              <a:ext cx="34" cy="34"/>
            </a:xfrm>
            <a:prstGeom prst="flowChartConnector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41" name="AutoShape 123" descr="Песок"/>
            <p:cNvSpPr>
              <a:spLocks noChangeAspect="1" noChangeArrowheads="1"/>
            </p:cNvSpPr>
            <p:nvPr/>
          </p:nvSpPr>
          <p:spPr bwMode="auto">
            <a:xfrm>
              <a:off x="1383" y="2659"/>
              <a:ext cx="34" cy="34"/>
            </a:xfrm>
            <a:prstGeom prst="flowChartConnector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42" name="AutoShape 124" descr="Песок"/>
            <p:cNvSpPr>
              <a:spLocks noChangeAspect="1" noChangeArrowheads="1"/>
            </p:cNvSpPr>
            <p:nvPr/>
          </p:nvSpPr>
          <p:spPr bwMode="auto">
            <a:xfrm>
              <a:off x="1338" y="2614"/>
              <a:ext cx="34" cy="34"/>
            </a:xfrm>
            <a:prstGeom prst="flowChartConnector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43" name="AutoShape 125" descr="Песок"/>
            <p:cNvSpPr>
              <a:spLocks noChangeAspect="1" noChangeArrowheads="1"/>
            </p:cNvSpPr>
            <p:nvPr/>
          </p:nvSpPr>
          <p:spPr bwMode="auto">
            <a:xfrm>
              <a:off x="1338" y="2704"/>
              <a:ext cx="34" cy="34"/>
            </a:xfrm>
            <a:prstGeom prst="flowChartConnector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44" name="AutoShape 126" descr="Песок"/>
            <p:cNvSpPr>
              <a:spLocks noChangeAspect="1" noChangeArrowheads="1"/>
            </p:cNvSpPr>
            <p:nvPr/>
          </p:nvSpPr>
          <p:spPr bwMode="auto">
            <a:xfrm>
              <a:off x="1383" y="2704"/>
              <a:ext cx="34" cy="34"/>
            </a:xfrm>
            <a:prstGeom prst="flowChartConnector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5" name="Group 127"/>
          <p:cNvGrpSpPr>
            <a:grpSpLocks/>
          </p:cNvGrpSpPr>
          <p:nvPr/>
        </p:nvGrpSpPr>
        <p:grpSpPr bwMode="auto">
          <a:xfrm>
            <a:off x="4381407" y="1622425"/>
            <a:ext cx="1089096" cy="1132693"/>
            <a:chOff x="1020" y="1480"/>
            <a:chExt cx="1270" cy="1734"/>
          </a:xfrm>
        </p:grpSpPr>
        <p:grpSp>
          <p:nvGrpSpPr>
            <p:cNvPr id="46" name="Group 128"/>
            <p:cNvGrpSpPr>
              <a:grpSpLocks/>
            </p:cNvGrpSpPr>
            <p:nvPr/>
          </p:nvGrpSpPr>
          <p:grpSpPr bwMode="auto">
            <a:xfrm>
              <a:off x="1247" y="1570"/>
              <a:ext cx="758" cy="1574"/>
              <a:chOff x="1429" y="1979"/>
              <a:chExt cx="576" cy="1165"/>
            </a:xfrm>
          </p:grpSpPr>
          <p:sp>
            <p:nvSpPr>
              <p:cNvPr id="51" name="AutoShape 129"/>
              <p:cNvSpPr>
                <a:spLocks noChangeArrowheads="1"/>
              </p:cNvSpPr>
              <p:nvPr/>
            </p:nvSpPr>
            <p:spPr bwMode="auto">
              <a:xfrm>
                <a:off x="1429" y="2568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" name="AutoShape 130"/>
              <p:cNvSpPr>
                <a:spLocks noChangeArrowheads="1"/>
              </p:cNvSpPr>
              <p:nvPr/>
            </p:nvSpPr>
            <p:spPr bwMode="auto">
              <a:xfrm>
                <a:off x="1429" y="1979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47" name="AutoShape 131" descr="Орех"/>
            <p:cNvSpPr>
              <a:spLocks noChangeArrowheads="1"/>
            </p:cNvSpPr>
            <p:nvPr/>
          </p:nvSpPr>
          <p:spPr bwMode="auto">
            <a:xfrm>
              <a:off x="1020" y="1480"/>
              <a:ext cx="1270" cy="192"/>
            </a:xfrm>
            <a:prstGeom prst="flowChartTermina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8" name="AutoShape 132" descr="Орех"/>
            <p:cNvSpPr>
              <a:spLocks noChangeArrowheads="1"/>
            </p:cNvSpPr>
            <p:nvPr/>
          </p:nvSpPr>
          <p:spPr bwMode="auto">
            <a:xfrm>
              <a:off x="1020" y="3022"/>
              <a:ext cx="1270" cy="192"/>
            </a:xfrm>
            <a:prstGeom prst="flowChartTermina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" name="Line 133"/>
            <p:cNvSpPr>
              <a:spLocks noChangeShapeType="1"/>
            </p:cNvSpPr>
            <p:nvPr/>
          </p:nvSpPr>
          <p:spPr bwMode="auto">
            <a:xfrm>
              <a:off x="2154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0" name="Line 134"/>
            <p:cNvSpPr>
              <a:spLocks noChangeShapeType="1"/>
            </p:cNvSpPr>
            <p:nvPr/>
          </p:nvSpPr>
          <p:spPr bwMode="auto">
            <a:xfrm>
              <a:off x="1111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3" name="Freeform 135" descr="Песок"/>
          <p:cNvSpPr>
            <a:spLocks/>
          </p:cNvSpPr>
          <p:nvPr/>
        </p:nvSpPr>
        <p:spPr bwMode="auto">
          <a:xfrm>
            <a:off x="4583611" y="1913110"/>
            <a:ext cx="636640" cy="295942"/>
          </a:xfrm>
          <a:custGeom>
            <a:avLst/>
            <a:gdLst>
              <a:gd name="T0" fmla="*/ 2147483647 w 636"/>
              <a:gd name="T1" fmla="*/ 2147483647 h 394"/>
              <a:gd name="T2" fmla="*/ 2147483647 w 636"/>
              <a:gd name="T3" fmla="*/ 2147483647 h 394"/>
              <a:gd name="T4" fmla="*/ 2147483647 w 636"/>
              <a:gd name="T5" fmla="*/ 2147483647 h 394"/>
              <a:gd name="T6" fmla="*/ 2147483647 w 636"/>
              <a:gd name="T7" fmla="*/ 2147483647 h 394"/>
              <a:gd name="T8" fmla="*/ 2147483647 w 636"/>
              <a:gd name="T9" fmla="*/ 2147483647 h 394"/>
              <a:gd name="T10" fmla="*/ 2147483647 w 636"/>
              <a:gd name="T11" fmla="*/ 2147483647 h 394"/>
              <a:gd name="T12" fmla="*/ 2147483647 w 636"/>
              <a:gd name="T13" fmla="*/ 2147483647 h 394"/>
              <a:gd name="T14" fmla="*/ 2147483647 w 636"/>
              <a:gd name="T15" fmla="*/ 2147483647 h 394"/>
              <a:gd name="T16" fmla="*/ 2147483647 w 636"/>
              <a:gd name="T17" fmla="*/ 0 h 394"/>
              <a:gd name="T18" fmla="*/ 2147483647 w 636"/>
              <a:gd name="T19" fmla="*/ 2147483647 h 394"/>
              <a:gd name="T20" fmla="*/ 0 w 636"/>
              <a:gd name="T21" fmla="*/ 2147483647 h 394"/>
              <a:gd name="T22" fmla="*/ 2147483647 w 636"/>
              <a:gd name="T23" fmla="*/ 2147483647 h 39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636"/>
              <a:gd name="T37" fmla="*/ 0 h 394"/>
              <a:gd name="T38" fmla="*/ 636 w 636"/>
              <a:gd name="T39" fmla="*/ 394 h 39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636" h="394">
                <a:moveTo>
                  <a:pt x="224" y="358"/>
                </a:moveTo>
                <a:cubicBezTo>
                  <a:pt x="264" y="361"/>
                  <a:pt x="304" y="355"/>
                  <a:pt x="340" y="361"/>
                </a:cubicBezTo>
                <a:cubicBezTo>
                  <a:pt x="366" y="362"/>
                  <a:pt x="407" y="357"/>
                  <a:pt x="416" y="355"/>
                </a:cubicBezTo>
                <a:cubicBezTo>
                  <a:pt x="425" y="353"/>
                  <a:pt x="399" y="351"/>
                  <a:pt x="394" y="351"/>
                </a:cubicBezTo>
                <a:cubicBezTo>
                  <a:pt x="389" y="351"/>
                  <a:pt x="380" y="354"/>
                  <a:pt x="383" y="355"/>
                </a:cubicBezTo>
                <a:cubicBezTo>
                  <a:pt x="387" y="356"/>
                  <a:pt x="410" y="358"/>
                  <a:pt x="414" y="358"/>
                </a:cubicBezTo>
                <a:cubicBezTo>
                  <a:pt x="419" y="358"/>
                  <a:pt x="374" y="394"/>
                  <a:pt x="411" y="357"/>
                </a:cubicBezTo>
                <a:lnTo>
                  <a:pt x="633" y="133"/>
                </a:lnTo>
                <a:lnTo>
                  <a:pt x="636" y="0"/>
                </a:lnTo>
                <a:lnTo>
                  <a:pt x="4" y="11"/>
                </a:lnTo>
                <a:lnTo>
                  <a:pt x="0" y="133"/>
                </a:lnTo>
                <a:lnTo>
                  <a:pt x="224" y="358"/>
                </a:lnTo>
                <a:close/>
              </a:path>
            </a:pathLst>
          </a:cu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51481" tIns="25740" rIns="51481" bIns="25740"/>
          <a:lstStyle/>
          <a:p>
            <a:endParaRPr lang="ru-RU"/>
          </a:p>
        </p:txBody>
      </p:sp>
      <p:sp>
        <p:nvSpPr>
          <p:cNvPr id="54" name="Freeform 136" descr="Песок"/>
          <p:cNvSpPr>
            <a:spLocks/>
          </p:cNvSpPr>
          <p:nvPr/>
        </p:nvSpPr>
        <p:spPr bwMode="auto">
          <a:xfrm>
            <a:off x="4589618" y="2406597"/>
            <a:ext cx="626630" cy="223084"/>
          </a:xfrm>
          <a:custGeom>
            <a:avLst/>
            <a:gdLst>
              <a:gd name="T0" fmla="*/ 2147483647 w 626"/>
              <a:gd name="T1" fmla="*/ 2147483647 h 297"/>
              <a:gd name="T2" fmla="*/ 2147483647 w 626"/>
              <a:gd name="T3" fmla="*/ 2147483647 h 297"/>
              <a:gd name="T4" fmla="*/ 2147483647 w 626"/>
              <a:gd name="T5" fmla="*/ 2147483647 h 297"/>
              <a:gd name="T6" fmla="*/ 2147483647 w 626"/>
              <a:gd name="T7" fmla="*/ 2147483647 h 297"/>
              <a:gd name="T8" fmla="*/ 2147483647 w 626"/>
              <a:gd name="T9" fmla="*/ 2147483647 h 297"/>
              <a:gd name="T10" fmla="*/ 2147483647 w 626"/>
              <a:gd name="T11" fmla="*/ 2147483647 h 297"/>
              <a:gd name="T12" fmla="*/ 2147483647 w 626"/>
              <a:gd name="T13" fmla="*/ 2147483647 h 297"/>
              <a:gd name="T14" fmla="*/ 2147483647 w 626"/>
              <a:gd name="T15" fmla="*/ 2147483647 h 297"/>
              <a:gd name="T16" fmla="*/ 2147483647 w 626"/>
              <a:gd name="T17" fmla="*/ 2147483647 h 297"/>
              <a:gd name="T18" fmla="*/ 2147483647 w 626"/>
              <a:gd name="T19" fmla="*/ 0 h 297"/>
              <a:gd name="T20" fmla="*/ 0 w 626"/>
              <a:gd name="T21" fmla="*/ 2147483647 h 297"/>
              <a:gd name="T22" fmla="*/ 2147483647 w 626"/>
              <a:gd name="T23" fmla="*/ 2147483647 h 297"/>
              <a:gd name="T24" fmla="*/ 2147483647 w 626"/>
              <a:gd name="T25" fmla="*/ 2147483647 h 29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626"/>
              <a:gd name="T40" fmla="*/ 0 h 297"/>
              <a:gd name="T41" fmla="*/ 626 w 626"/>
              <a:gd name="T42" fmla="*/ 297 h 29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626" h="297">
                <a:moveTo>
                  <a:pt x="120" y="292"/>
                </a:moveTo>
                <a:cubicBezTo>
                  <a:pt x="161" y="294"/>
                  <a:pt x="305" y="291"/>
                  <a:pt x="342" y="296"/>
                </a:cubicBezTo>
                <a:cubicBezTo>
                  <a:pt x="367" y="297"/>
                  <a:pt x="468" y="297"/>
                  <a:pt x="494" y="296"/>
                </a:cubicBezTo>
                <a:cubicBezTo>
                  <a:pt x="520" y="295"/>
                  <a:pt x="492" y="294"/>
                  <a:pt x="496" y="292"/>
                </a:cubicBezTo>
                <a:cubicBezTo>
                  <a:pt x="500" y="290"/>
                  <a:pt x="519" y="283"/>
                  <a:pt x="520" y="282"/>
                </a:cubicBezTo>
                <a:cubicBezTo>
                  <a:pt x="521" y="281"/>
                  <a:pt x="503" y="286"/>
                  <a:pt x="504" y="284"/>
                </a:cubicBezTo>
                <a:cubicBezTo>
                  <a:pt x="505" y="282"/>
                  <a:pt x="507" y="290"/>
                  <a:pt x="526" y="272"/>
                </a:cubicBezTo>
                <a:lnTo>
                  <a:pt x="622" y="172"/>
                </a:lnTo>
                <a:lnTo>
                  <a:pt x="622" y="164"/>
                </a:lnTo>
                <a:lnTo>
                  <a:pt x="626" y="0"/>
                </a:lnTo>
                <a:lnTo>
                  <a:pt x="0" y="4"/>
                </a:lnTo>
                <a:lnTo>
                  <a:pt x="1" y="169"/>
                </a:lnTo>
                <a:lnTo>
                  <a:pt x="120" y="292"/>
                </a:lnTo>
                <a:close/>
              </a:path>
            </a:pathLst>
          </a:cu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51481" tIns="25740" rIns="51481" bIns="25740"/>
          <a:lstStyle/>
          <a:p>
            <a:endParaRPr lang="ru-RU"/>
          </a:p>
        </p:txBody>
      </p:sp>
      <p:grpSp>
        <p:nvGrpSpPr>
          <p:cNvPr id="11" name="Группа 10"/>
          <p:cNvGrpSpPr/>
          <p:nvPr/>
        </p:nvGrpSpPr>
        <p:grpSpPr>
          <a:xfrm>
            <a:off x="139700" y="2160152"/>
            <a:ext cx="4241707" cy="929988"/>
            <a:chOff x="139700" y="2160152"/>
            <a:chExt cx="4241707" cy="929988"/>
          </a:xfrm>
        </p:grpSpPr>
        <p:sp>
          <p:nvSpPr>
            <p:cNvPr id="4" name="Блок-схема: альтернативный процесс 3"/>
            <p:cNvSpPr/>
            <p:nvPr/>
          </p:nvSpPr>
          <p:spPr>
            <a:xfrm>
              <a:off x="139700" y="2160152"/>
              <a:ext cx="4241707" cy="929988"/>
            </a:xfrm>
            <a:prstGeom prst="flowChartAlternateProcess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lIns="51481" tIns="25740" rIns="51481" bIns="25740" rtlCol="0" anchor="ctr"/>
            <a:lstStyle/>
            <a:p>
              <a:pPr algn="ctr"/>
              <a:endParaRPr lang="ru-RU" sz="2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8" name="Группа 7"/>
            <p:cNvGrpSpPr/>
            <p:nvPr/>
          </p:nvGrpSpPr>
          <p:grpSpPr>
            <a:xfrm>
              <a:off x="139700" y="2350180"/>
              <a:ext cx="922020" cy="559435"/>
              <a:chOff x="139700" y="2350180"/>
              <a:chExt cx="922020" cy="559435"/>
            </a:xfrm>
          </p:grpSpPr>
          <p:sp>
            <p:nvSpPr>
              <p:cNvPr id="5" name="Стрелка вправо 4"/>
              <p:cNvSpPr/>
              <p:nvPr/>
            </p:nvSpPr>
            <p:spPr>
              <a:xfrm>
                <a:off x="680720" y="2582958"/>
                <a:ext cx="381000" cy="109450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55" name="image140.jpeg"/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139700" y="2350180"/>
                <a:ext cx="541020" cy="559435"/>
              </a:xfrm>
              <a:prstGeom prst="rect">
                <a:avLst/>
              </a:prstGeom>
            </p:spPr>
          </p:pic>
        </p:grpSp>
      </p:grpSp>
      <p:grpSp>
        <p:nvGrpSpPr>
          <p:cNvPr id="9" name="Группа 8"/>
          <p:cNvGrpSpPr/>
          <p:nvPr/>
        </p:nvGrpSpPr>
        <p:grpSpPr>
          <a:xfrm>
            <a:off x="1061721" y="2508460"/>
            <a:ext cx="1135379" cy="258445"/>
            <a:chOff x="1061721" y="2508460"/>
            <a:chExt cx="1135379" cy="258445"/>
          </a:xfrm>
        </p:grpSpPr>
        <p:pic>
          <p:nvPicPr>
            <p:cNvPr id="56" name="image96.jpeg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61721" y="2508460"/>
              <a:ext cx="754379" cy="258445"/>
            </a:xfrm>
            <a:prstGeom prst="rect">
              <a:avLst/>
            </a:prstGeom>
          </p:spPr>
        </p:pic>
        <p:sp>
          <p:nvSpPr>
            <p:cNvPr id="58" name="Стрелка вправо 57"/>
            <p:cNvSpPr/>
            <p:nvPr/>
          </p:nvSpPr>
          <p:spPr>
            <a:xfrm>
              <a:off x="1816100" y="2582958"/>
              <a:ext cx="381000" cy="10945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2197100" y="2496008"/>
            <a:ext cx="2042513" cy="283350"/>
            <a:chOff x="2197100" y="2496008"/>
            <a:chExt cx="2042513" cy="283350"/>
          </a:xfrm>
        </p:grpSpPr>
        <p:pic>
          <p:nvPicPr>
            <p:cNvPr id="57" name="image98.jpeg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97100" y="2534341"/>
              <a:ext cx="817094" cy="181610"/>
            </a:xfrm>
            <a:prstGeom prst="rect">
              <a:avLst/>
            </a:prstGeom>
          </p:spPr>
        </p:pic>
        <p:sp>
          <p:nvSpPr>
            <p:cNvPr id="7" name="Прямоугольник 6"/>
            <p:cNvSpPr/>
            <p:nvPr/>
          </p:nvSpPr>
          <p:spPr>
            <a:xfrm>
              <a:off x="3398964" y="2496008"/>
              <a:ext cx="840649" cy="283350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z-Cyrl-UZ" sz="1400" dirty="0" smtClean="0"/>
                <a:t>Блокнот</a:t>
              </a:r>
              <a:endParaRPr lang="ru-RU" sz="1400" dirty="0"/>
            </a:p>
          </p:txBody>
        </p:sp>
        <p:sp>
          <p:nvSpPr>
            <p:cNvPr id="61" name="Стрелка вправо 60"/>
            <p:cNvSpPr/>
            <p:nvPr/>
          </p:nvSpPr>
          <p:spPr>
            <a:xfrm>
              <a:off x="3014194" y="2582958"/>
              <a:ext cx="381000" cy="10945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800266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1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1" dur="60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7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8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22" presetClass="entr" presetSubtype="4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60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00"/>
                            </p:stCondLst>
                            <p:childTnLst>
                              <p:par>
                                <p:cTn id="4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  <p:bldLst>
      <p:bldP spid="3" grpId="0" build="p"/>
      <p:bldP spid="53" grpId="0" animBg="1"/>
      <p:bldP spid="5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55625"/>
            <a:ext cx="5486400" cy="257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ая выноска 5"/>
          <p:cNvSpPr/>
          <p:nvPr/>
        </p:nvSpPr>
        <p:spPr>
          <a:xfrm>
            <a:off x="596900" y="1654175"/>
            <a:ext cx="1447800" cy="381000"/>
          </a:xfrm>
          <a:prstGeom prst="wedgeRectCallout">
            <a:avLst>
              <a:gd name="adj1" fmla="val -61281"/>
              <a:gd name="adj2" fmla="val -179846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Ish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sohasi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2159000" y="1349375"/>
            <a:ext cx="1447800" cy="381000"/>
          </a:xfrm>
          <a:prstGeom prst="wedgeRectCallout">
            <a:avLst>
              <a:gd name="adj1" fmla="val -95492"/>
              <a:gd name="adj2" fmla="val -193179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 smtClean="0">
                <a:solidFill>
                  <a:schemeClr val="tx1"/>
                </a:solidFill>
              </a:rPr>
              <a:t>Menyular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satri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5" name="Заголовок 1"/>
          <p:cNvSpPr>
            <a:spLocks noGrp="1"/>
          </p:cNvSpPr>
          <p:nvPr>
            <p:ph type="title"/>
          </p:nvPr>
        </p:nvSpPr>
        <p:spPr>
          <a:xfrm>
            <a:off x="63500" y="102424"/>
            <a:ext cx="5702300" cy="246221"/>
          </a:xfrm>
        </p:spPr>
        <p:txBody>
          <a:bodyPr/>
          <a:lstStyle/>
          <a:p>
            <a:pPr algn="ctr"/>
            <a:r>
              <a:rPr lang="ms-MY" sz="1600" dirty="0" smtClean="0"/>
              <a:t>Bloknot matn muharririning interfeysi </a:t>
            </a:r>
            <a:endParaRPr lang="ru-RU" dirty="0"/>
          </a:p>
        </p:txBody>
      </p:sp>
      <p:grpSp>
        <p:nvGrpSpPr>
          <p:cNvPr id="14" name="Группа 13"/>
          <p:cNvGrpSpPr/>
          <p:nvPr/>
        </p:nvGrpSpPr>
        <p:grpSpPr>
          <a:xfrm>
            <a:off x="4102100" y="860425"/>
            <a:ext cx="1447800" cy="1174750"/>
            <a:chOff x="4102100" y="860425"/>
            <a:chExt cx="1447800" cy="1174750"/>
          </a:xfrm>
        </p:grpSpPr>
        <p:sp>
          <p:nvSpPr>
            <p:cNvPr id="9" name="Прямоугольная выноска 8"/>
            <p:cNvSpPr/>
            <p:nvPr/>
          </p:nvSpPr>
          <p:spPr>
            <a:xfrm>
              <a:off x="4102100" y="1654175"/>
              <a:ext cx="1447800" cy="381000"/>
            </a:xfrm>
            <a:prstGeom prst="wedgeRectCallout">
              <a:avLst>
                <a:gd name="adj1" fmla="val -33649"/>
                <a:gd name="adj2" fmla="val -189846"/>
              </a:avLst>
            </a:prstGeom>
            <a:solidFill>
              <a:srgbClr val="FFFF00"/>
            </a:solidFill>
            <a:ln>
              <a:solidFill>
                <a:srgbClr val="FF0000"/>
              </a:solidFill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>
                  <a:solidFill>
                    <a:schemeClr val="tx1"/>
                  </a:solidFill>
                </a:rPr>
                <a:t>yurgich</a:t>
              </a:r>
              <a:endParaRPr lang="ru-RU" dirty="0">
                <a:solidFill>
                  <a:schemeClr val="tx1"/>
                </a:solidFill>
              </a:endParaRPr>
            </a:p>
          </p:txBody>
        </p:sp>
        <p:cxnSp>
          <p:nvCxnSpPr>
            <p:cNvPr id="13" name="Прямая соединительная линия 12"/>
            <p:cNvCxnSpPr/>
            <p:nvPr/>
          </p:nvCxnSpPr>
          <p:spPr>
            <a:xfrm>
              <a:off x="4330700" y="860425"/>
              <a:ext cx="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81102532"/>
      </p:ext>
    </p:extLst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002" y="-8255"/>
            <a:ext cx="3898097" cy="500441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/>
              <a:t>             SAVOL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31450" y="736594"/>
            <a:ext cx="4458168" cy="733432"/>
          </a:xfrm>
          <a:prstGeom prst="rect">
            <a:avLst/>
          </a:prstGeom>
        </p:spPr>
        <p:txBody>
          <a:bodyPr lIns="51481" tIns="25740" rIns="51481" bIns="25740">
            <a:noAutofit/>
          </a:bodyPr>
          <a:lstStyle/>
          <a:p>
            <a:pPr marL="77221" algn="ctr"/>
            <a:r>
              <a:rPr lang="ms-MY" sz="4000" b="1" dirty="0" smtClean="0"/>
              <a:t>ISH SOHASI  NIMA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4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Блок-схема: альтернативный процесс 3"/>
          <p:cNvSpPr/>
          <p:nvPr/>
        </p:nvSpPr>
        <p:spPr>
          <a:xfrm>
            <a:off x="204002" y="2055255"/>
            <a:ext cx="4041049" cy="929988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1481" tIns="25740" rIns="51481" bIns="25740" rtlCol="0" anchor="ctr"/>
          <a:lstStyle/>
          <a:p>
            <a:pPr algn="ctr"/>
            <a:r>
              <a:rPr lang="ms-MY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MATN YOZISH UCHUN SAHIFA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Group 105"/>
          <p:cNvGrpSpPr>
            <a:grpSpLocks/>
          </p:cNvGrpSpPr>
          <p:nvPr/>
        </p:nvGrpSpPr>
        <p:grpSpPr bwMode="auto">
          <a:xfrm>
            <a:off x="4835865" y="2201541"/>
            <a:ext cx="136137" cy="399597"/>
            <a:chOff x="1338" y="2160"/>
            <a:chExt cx="125" cy="578"/>
          </a:xfrm>
        </p:grpSpPr>
        <p:sp>
          <p:nvSpPr>
            <p:cNvPr id="24" name="AutoShape 106" descr="Песок"/>
            <p:cNvSpPr>
              <a:spLocks noChangeAspect="1" noChangeArrowheads="1"/>
            </p:cNvSpPr>
            <p:nvPr/>
          </p:nvSpPr>
          <p:spPr bwMode="auto">
            <a:xfrm>
              <a:off x="1338" y="2205"/>
              <a:ext cx="34" cy="34"/>
            </a:xfrm>
            <a:prstGeom prst="flowChartConnector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25" name="AutoShape 107" descr="Песок"/>
            <p:cNvSpPr>
              <a:spLocks noChangeAspect="1" noChangeArrowheads="1"/>
            </p:cNvSpPr>
            <p:nvPr/>
          </p:nvSpPr>
          <p:spPr bwMode="auto">
            <a:xfrm>
              <a:off x="1383" y="2251"/>
              <a:ext cx="34" cy="34"/>
            </a:xfrm>
            <a:prstGeom prst="flowChartConnector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AutoShape 108" descr="Песок"/>
            <p:cNvSpPr>
              <a:spLocks noChangeAspect="1" noChangeArrowheads="1"/>
            </p:cNvSpPr>
            <p:nvPr/>
          </p:nvSpPr>
          <p:spPr bwMode="auto">
            <a:xfrm>
              <a:off x="1338" y="2296"/>
              <a:ext cx="34" cy="34"/>
            </a:xfrm>
            <a:prstGeom prst="flowChartConnector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27" name="AutoShape 109" descr="Песок"/>
            <p:cNvSpPr>
              <a:spLocks noChangeAspect="1" noChangeArrowheads="1"/>
            </p:cNvSpPr>
            <p:nvPr/>
          </p:nvSpPr>
          <p:spPr bwMode="auto">
            <a:xfrm>
              <a:off x="1383" y="2341"/>
              <a:ext cx="34" cy="34"/>
            </a:xfrm>
            <a:prstGeom prst="flowChartConnector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28" name="AutoShape 110" descr="Песок"/>
            <p:cNvSpPr>
              <a:spLocks noChangeAspect="1" noChangeArrowheads="1"/>
            </p:cNvSpPr>
            <p:nvPr/>
          </p:nvSpPr>
          <p:spPr bwMode="auto">
            <a:xfrm>
              <a:off x="1428" y="2296"/>
              <a:ext cx="34" cy="34"/>
            </a:xfrm>
            <a:prstGeom prst="flowChartConnector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29" name="AutoShape 111" descr="Песок"/>
            <p:cNvSpPr>
              <a:spLocks noChangeAspect="1" noChangeArrowheads="1"/>
            </p:cNvSpPr>
            <p:nvPr/>
          </p:nvSpPr>
          <p:spPr bwMode="auto">
            <a:xfrm>
              <a:off x="1428" y="2205"/>
              <a:ext cx="34" cy="34"/>
            </a:xfrm>
            <a:prstGeom prst="flowChartConnector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30" name="AutoShape 112" descr="Песок"/>
            <p:cNvSpPr>
              <a:spLocks noChangeAspect="1" noChangeArrowheads="1"/>
            </p:cNvSpPr>
            <p:nvPr/>
          </p:nvSpPr>
          <p:spPr bwMode="auto">
            <a:xfrm>
              <a:off x="1383" y="2160"/>
              <a:ext cx="34" cy="34"/>
            </a:xfrm>
            <a:prstGeom prst="flowChartConnector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31" name="AutoShape 113" descr="Песок"/>
            <p:cNvSpPr>
              <a:spLocks noChangeAspect="1" noChangeArrowheads="1"/>
            </p:cNvSpPr>
            <p:nvPr/>
          </p:nvSpPr>
          <p:spPr bwMode="auto">
            <a:xfrm>
              <a:off x="1429" y="2387"/>
              <a:ext cx="34" cy="34"/>
            </a:xfrm>
            <a:prstGeom prst="flowChartConnector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32" name="AutoShape 114" descr="Песок"/>
            <p:cNvSpPr>
              <a:spLocks noChangeAspect="1" noChangeArrowheads="1"/>
            </p:cNvSpPr>
            <p:nvPr/>
          </p:nvSpPr>
          <p:spPr bwMode="auto">
            <a:xfrm>
              <a:off x="1338" y="2387"/>
              <a:ext cx="34" cy="34"/>
            </a:xfrm>
            <a:prstGeom prst="flowChartConnector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33" name="AutoShape 115" descr="Песок"/>
            <p:cNvSpPr>
              <a:spLocks noChangeAspect="1" noChangeArrowheads="1"/>
            </p:cNvSpPr>
            <p:nvPr/>
          </p:nvSpPr>
          <p:spPr bwMode="auto">
            <a:xfrm>
              <a:off x="1429" y="2432"/>
              <a:ext cx="34" cy="34"/>
            </a:xfrm>
            <a:prstGeom prst="flowChartConnector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34" name="AutoShape 116" descr="Песок"/>
            <p:cNvSpPr>
              <a:spLocks noChangeAspect="1" noChangeArrowheads="1"/>
            </p:cNvSpPr>
            <p:nvPr/>
          </p:nvSpPr>
          <p:spPr bwMode="auto">
            <a:xfrm>
              <a:off x="1383" y="2432"/>
              <a:ext cx="34" cy="34"/>
            </a:xfrm>
            <a:prstGeom prst="flowChartConnector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35" name="AutoShape 117" descr="Песок"/>
            <p:cNvSpPr>
              <a:spLocks noChangeAspect="1" noChangeArrowheads="1"/>
            </p:cNvSpPr>
            <p:nvPr/>
          </p:nvSpPr>
          <p:spPr bwMode="auto">
            <a:xfrm>
              <a:off x="1338" y="2478"/>
              <a:ext cx="34" cy="34"/>
            </a:xfrm>
            <a:prstGeom prst="flowChartConnector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36" name="AutoShape 118" descr="Песок"/>
            <p:cNvSpPr>
              <a:spLocks noChangeAspect="1" noChangeArrowheads="1"/>
            </p:cNvSpPr>
            <p:nvPr/>
          </p:nvSpPr>
          <p:spPr bwMode="auto">
            <a:xfrm>
              <a:off x="1429" y="2523"/>
              <a:ext cx="34" cy="34"/>
            </a:xfrm>
            <a:prstGeom prst="flowChartConnector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37" name="AutoShape 119" descr="Песок"/>
            <p:cNvSpPr>
              <a:spLocks noChangeAspect="1" noChangeArrowheads="1"/>
            </p:cNvSpPr>
            <p:nvPr/>
          </p:nvSpPr>
          <p:spPr bwMode="auto">
            <a:xfrm>
              <a:off x="1383" y="2523"/>
              <a:ext cx="34" cy="34"/>
            </a:xfrm>
            <a:prstGeom prst="flowChartConnector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38" name="AutoShape 120" descr="Песок"/>
            <p:cNvSpPr>
              <a:spLocks noChangeAspect="1" noChangeArrowheads="1"/>
            </p:cNvSpPr>
            <p:nvPr/>
          </p:nvSpPr>
          <p:spPr bwMode="auto">
            <a:xfrm>
              <a:off x="1383" y="2568"/>
              <a:ext cx="34" cy="34"/>
            </a:xfrm>
            <a:prstGeom prst="flowChartConnector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39" name="AutoShape 121" descr="Песок"/>
            <p:cNvSpPr>
              <a:spLocks noChangeAspect="1" noChangeArrowheads="1"/>
            </p:cNvSpPr>
            <p:nvPr/>
          </p:nvSpPr>
          <p:spPr bwMode="auto">
            <a:xfrm>
              <a:off x="1338" y="2568"/>
              <a:ext cx="34" cy="34"/>
            </a:xfrm>
            <a:prstGeom prst="flowChartConnector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40" name="AutoShape 122" descr="Песок"/>
            <p:cNvSpPr>
              <a:spLocks noChangeAspect="1" noChangeArrowheads="1"/>
            </p:cNvSpPr>
            <p:nvPr/>
          </p:nvSpPr>
          <p:spPr bwMode="auto">
            <a:xfrm>
              <a:off x="1429" y="2614"/>
              <a:ext cx="34" cy="34"/>
            </a:xfrm>
            <a:prstGeom prst="flowChartConnector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41" name="AutoShape 123" descr="Песок"/>
            <p:cNvSpPr>
              <a:spLocks noChangeAspect="1" noChangeArrowheads="1"/>
            </p:cNvSpPr>
            <p:nvPr/>
          </p:nvSpPr>
          <p:spPr bwMode="auto">
            <a:xfrm>
              <a:off x="1383" y="2659"/>
              <a:ext cx="34" cy="34"/>
            </a:xfrm>
            <a:prstGeom prst="flowChartConnector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42" name="AutoShape 124" descr="Песок"/>
            <p:cNvSpPr>
              <a:spLocks noChangeAspect="1" noChangeArrowheads="1"/>
            </p:cNvSpPr>
            <p:nvPr/>
          </p:nvSpPr>
          <p:spPr bwMode="auto">
            <a:xfrm>
              <a:off x="1338" y="2614"/>
              <a:ext cx="34" cy="34"/>
            </a:xfrm>
            <a:prstGeom prst="flowChartConnector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43" name="AutoShape 125" descr="Песок"/>
            <p:cNvSpPr>
              <a:spLocks noChangeAspect="1" noChangeArrowheads="1"/>
            </p:cNvSpPr>
            <p:nvPr/>
          </p:nvSpPr>
          <p:spPr bwMode="auto">
            <a:xfrm>
              <a:off x="1338" y="2704"/>
              <a:ext cx="34" cy="34"/>
            </a:xfrm>
            <a:prstGeom prst="flowChartConnector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44" name="AutoShape 126" descr="Песок"/>
            <p:cNvSpPr>
              <a:spLocks noChangeAspect="1" noChangeArrowheads="1"/>
            </p:cNvSpPr>
            <p:nvPr/>
          </p:nvSpPr>
          <p:spPr bwMode="auto">
            <a:xfrm>
              <a:off x="1383" y="2704"/>
              <a:ext cx="34" cy="34"/>
            </a:xfrm>
            <a:prstGeom prst="flowChartConnector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5" name="Group 127"/>
          <p:cNvGrpSpPr>
            <a:grpSpLocks/>
          </p:cNvGrpSpPr>
          <p:nvPr/>
        </p:nvGrpSpPr>
        <p:grpSpPr bwMode="auto">
          <a:xfrm>
            <a:off x="4381407" y="1622425"/>
            <a:ext cx="1089096" cy="1132693"/>
            <a:chOff x="1020" y="1480"/>
            <a:chExt cx="1270" cy="1734"/>
          </a:xfrm>
        </p:grpSpPr>
        <p:grpSp>
          <p:nvGrpSpPr>
            <p:cNvPr id="46" name="Group 128"/>
            <p:cNvGrpSpPr>
              <a:grpSpLocks/>
            </p:cNvGrpSpPr>
            <p:nvPr/>
          </p:nvGrpSpPr>
          <p:grpSpPr bwMode="auto">
            <a:xfrm>
              <a:off x="1247" y="1570"/>
              <a:ext cx="758" cy="1574"/>
              <a:chOff x="1429" y="1979"/>
              <a:chExt cx="576" cy="1165"/>
            </a:xfrm>
          </p:grpSpPr>
          <p:sp>
            <p:nvSpPr>
              <p:cNvPr id="51" name="AutoShape 129"/>
              <p:cNvSpPr>
                <a:spLocks noChangeArrowheads="1"/>
              </p:cNvSpPr>
              <p:nvPr/>
            </p:nvSpPr>
            <p:spPr bwMode="auto">
              <a:xfrm>
                <a:off x="1429" y="2568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" name="AutoShape 130"/>
              <p:cNvSpPr>
                <a:spLocks noChangeArrowheads="1"/>
              </p:cNvSpPr>
              <p:nvPr/>
            </p:nvSpPr>
            <p:spPr bwMode="auto">
              <a:xfrm>
                <a:off x="1429" y="1979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47" name="AutoShape 131" descr="Орех"/>
            <p:cNvSpPr>
              <a:spLocks noChangeArrowheads="1"/>
            </p:cNvSpPr>
            <p:nvPr/>
          </p:nvSpPr>
          <p:spPr bwMode="auto">
            <a:xfrm>
              <a:off x="1020" y="1480"/>
              <a:ext cx="1270" cy="192"/>
            </a:xfrm>
            <a:prstGeom prst="flowChartTermina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8" name="AutoShape 132" descr="Орех"/>
            <p:cNvSpPr>
              <a:spLocks noChangeArrowheads="1"/>
            </p:cNvSpPr>
            <p:nvPr/>
          </p:nvSpPr>
          <p:spPr bwMode="auto">
            <a:xfrm>
              <a:off x="1020" y="3022"/>
              <a:ext cx="1270" cy="192"/>
            </a:xfrm>
            <a:prstGeom prst="flowChartTermina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" name="Line 133"/>
            <p:cNvSpPr>
              <a:spLocks noChangeShapeType="1"/>
            </p:cNvSpPr>
            <p:nvPr/>
          </p:nvSpPr>
          <p:spPr bwMode="auto">
            <a:xfrm>
              <a:off x="2154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0" name="Line 134"/>
            <p:cNvSpPr>
              <a:spLocks noChangeShapeType="1"/>
            </p:cNvSpPr>
            <p:nvPr/>
          </p:nvSpPr>
          <p:spPr bwMode="auto">
            <a:xfrm>
              <a:off x="1111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3" name="Freeform 135" descr="Песок"/>
          <p:cNvSpPr>
            <a:spLocks/>
          </p:cNvSpPr>
          <p:nvPr/>
        </p:nvSpPr>
        <p:spPr bwMode="auto">
          <a:xfrm>
            <a:off x="4583611" y="1913110"/>
            <a:ext cx="636640" cy="295942"/>
          </a:xfrm>
          <a:custGeom>
            <a:avLst/>
            <a:gdLst>
              <a:gd name="T0" fmla="*/ 2147483647 w 636"/>
              <a:gd name="T1" fmla="*/ 2147483647 h 394"/>
              <a:gd name="T2" fmla="*/ 2147483647 w 636"/>
              <a:gd name="T3" fmla="*/ 2147483647 h 394"/>
              <a:gd name="T4" fmla="*/ 2147483647 w 636"/>
              <a:gd name="T5" fmla="*/ 2147483647 h 394"/>
              <a:gd name="T6" fmla="*/ 2147483647 w 636"/>
              <a:gd name="T7" fmla="*/ 2147483647 h 394"/>
              <a:gd name="T8" fmla="*/ 2147483647 w 636"/>
              <a:gd name="T9" fmla="*/ 2147483647 h 394"/>
              <a:gd name="T10" fmla="*/ 2147483647 w 636"/>
              <a:gd name="T11" fmla="*/ 2147483647 h 394"/>
              <a:gd name="T12" fmla="*/ 2147483647 w 636"/>
              <a:gd name="T13" fmla="*/ 2147483647 h 394"/>
              <a:gd name="T14" fmla="*/ 2147483647 w 636"/>
              <a:gd name="T15" fmla="*/ 2147483647 h 394"/>
              <a:gd name="T16" fmla="*/ 2147483647 w 636"/>
              <a:gd name="T17" fmla="*/ 0 h 394"/>
              <a:gd name="T18" fmla="*/ 2147483647 w 636"/>
              <a:gd name="T19" fmla="*/ 2147483647 h 394"/>
              <a:gd name="T20" fmla="*/ 0 w 636"/>
              <a:gd name="T21" fmla="*/ 2147483647 h 394"/>
              <a:gd name="T22" fmla="*/ 2147483647 w 636"/>
              <a:gd name="T23" fmla="*/ 2147483647 h 39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636"/>
              <a:gd name="T37" fmla="*/ 0 h 394"/>
              <a:gd name="T38" fmla="*/ 636 w 636"/>
              <a:gd name="T39" fmla="*/ 394 h 39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636" h="394">
                <a:moveTo>
                  <a:pt x="224" y="358"/>
                </a:moveTo>
                <a:cubicBezTo>
                  <a:pt x="264" y="361"/>
                  <a:pt x="304" y="355"/>
                  <a:pt x="340" y="361"/>
                </a:cubicBezTo>
                <a:cubicBezTo>
                  <a:pt x="366" y="362"/>
                  <a:pt x="407" y="357"/>
                  <a:pt x="416" y="355"/>
                </a:cubicBezTo>
                <a:cubicBezTo>
                  <a:pt x="425" y="353"/>
                  <a:pt x="399" y="351"/>
                  <a:pt x="394" y="351"/>
                </a:cubicBezTo>
                <a:cubicBezTo>
                  <a:pt x="389" y="351"/>
                  <a:pt x="380" y="354"/>
                  <a:pt x="383" y="355"/>
                </a:cubicBezTo>
                <a:cubicBezTo>
                  <a:pt x="387" y="356"/>
                  <a:pt x="410" y="358"/>
                  <a:pt x="414" y="358"/>
                </a:cubicBezTo>
                <a:cubicBezTo>
                  <a:pt x="419" y="358"/>
                  <a:pt x="374" y="394"/>
                  <a:pt x="411" y="357"/>
                </a:cubicBezTo>
                <a:lnTo>
                  <a:pt x="633" y="133"/>
                </a:lnTo>
                <a:lnTo>
                  <a:pt x="636" y="0"/>
                </a:lnTo>
                <a:lnTo>
                  <a:pt x="4" y="11"/>
                </a:lnTo>
                <a:lnTo>
                  <a:pt x="0" y="133"/>
                </a:lnTo>
                <a:lnTo>
                  <a:pt x="224" y="358"/>
                </a:lnTo>
                <a:close/>
              </a:path>
            </a:pathLst>
          </a:cu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51481" tIns="25740" rIns="51481" bIns="25740"/>
          <a:lstStyle/>
          <a:p>
            <a:endParaRPr lang="ru-RU"/>
          </a:p>
        </p:txBody>
      </p:sp>
      <p:sp>
        <p:nvSpPr>
          <p:cNvPr id="54" name="Freeform 136" descr="Песок"/>
          <p:cNvSpPr>
            <a:spLocks/>
          </p:cNvSpPr>
          <p:nvPr/>
        </p:nvSpPr>
        <p:spPr bwMode="auto">
          <a:xfrm>
            <a:off x="4589618" y="2406597"/>
            <a:ext cx="626630" cy="223084"/>
          </a:xfrm>
          <a:custGeom>
            <a:avLst/>
            <a:gdLst>
              <a:gd name="T0" fmla="*/ 2147483647 w 626"/>
              <a:gd name="T1" fmla="*/ 2147483647 h 297"/>
              <a:gd name="T2" fmla="*/ 2147483647 w 626"/>
              <a:gd name="T3" fmla="*/ 2147483647 h 297"/>
              <a:gd name="T4" fmla="*/ 2147483647 w 626"/>
              <a:gd name="T5" fmla="*/ 2147483647 h 297"/>
              <a:gd name="T6" fmla="*/ 2147483647 w 626"/>
              <a:gd name="T7" fmla="*/ 2147483647 h 297"/>
              <a:gd name="T8" fmla="*/ 2147483647 w 626"/>
              <a:gd name="T9" fmla="*/ 2147483647 h 297"/>
              <a:gd name="T10" fmla="*/ 2147483647 w 626"/>
              <a:gd name="T11" fmla="*/ 2147483647 h 297"/>
              <a:gd name="T12" fmla="*/ 2147483647 w 626"/>
              <a:gd name="T13" fmla="*/ 2147483647 h 297"/>
              <a:gd name="T14" fmla="*/ 2147483647 w 626"/>
              <a:gd name="T15" fmla="*/ 2147483647 h 297"/>
              <a:gd name="T16" fmla="*/ 2147483647 w 626"/>
              <a:gd name="T17" fmla="*/ 2147483647 h 297"/>
              <a:gd name="T18" fmla="*/ 2147483647 w 626"/>
              <a:gd name="T19" fmla="*/ 0 h 297"/>
              <a:gd name="T20" fmla="*/ 0 w 626"/>
              <a:gd name="T21" fmla="*/ 2147483647 h 297"/>
              <a:gd name="T22" fmla="*/ 2147483647 w 626"/>
              <a:gd name="T23" fmla="*/ 2147483647 h 297"/>
              <a:gd name="T24" fmla="*/ 2147483647 w 626"/>
              <a:gd name="T25" fmla="*/ 2147483647 h 29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626"/>
              <a:gd name="T40" fmla="*/ 0 h 297"/>
              <a:gd name="T41" fmla="*/ 626 w 626"/>
              <a:gd name="T42" fmla="*/ 297 h 29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626" h="297">
                <a:moveTo>
                  <a:pt x="120" y="292"/>
                </a:moveTo>
                <a:cubicBezTo>
                  <a:pt x="161" y="294"/>
                  <a:pt x="305" y="291"/>
                  <a:pt x="342" y="296"/>
                </a:cubicBezTo>
                <a:cubicBezTo>
                  <a:pt x="367" y="297"/>
                  <a:pt x="468" y="297"/>
                  <a:pt x="494" y="296"/>
                </a:cubicBezTo>
                <a:cubicBezTo>
                  <a:pt x="520" y="295"/>
                  <a:pt x="492" y="294"/>
                  <a:pt x="496" y="292"/>
                </a:cubicBezTo>
                <a:cubicBezTo>
                  <a:pt x="500" y="290"/>
                  <a:pt x="519" y="283"/>
                  <a:pt x="520" y="282"/>
                </a:cubicBezTo>
                <a:cubicBezTo>
                  <a:pt x="521" y="281"/>
                  <a:pt x="503" y="286"/>
                  <a:pt x="504" y="284"/>
                </a:cubicBezTo>
                <a:cubicBezTo>
                  <a:pt x="505" y="282"/>
                  <a:pt x="507" y="290"/>
                  <a:pt x="526" y="272"/>
                </a:cubicBezTo>
                <a:lnTo>
                  <a:pt x="622" y="172"/>
                </a:lnTo>
                <a:lnTo>
                  <a:pt x="622" y="164"/>
                </a:lnTo>
                <a:lnTo>
                  <a:pt x="626" y="0"/>
                </a:lnTo>
                <a:lnTo>
                  <a:pt x="0" y="4"/>
                </a:lnTo>
                <a:lnTo>
                  <a:pt x="1" y="169"/>
                </a:lnTo>
                <a:lnTo>
                  <a:pt x="120" y="292"/>
                </a:lnTo>
                <a:close/>
              </a:path>
            </a:pathLst>
          </a:cu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51481" tIns="25740" rIns="51481" bIns="25740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3370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xit" presetSubtype="1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2" dur="60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2" presetClass="emph" presetSubtype="0" repeatCount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8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22" presetClass="entr" presetSubtype="4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60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0"/>
                            </p:stCondLst>
                            <p:childTnLst>
                              <p:par>
                                <p:cTn id="3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  <p:bldLst>
      <p:bldP spid="4" grpId="0" animBg="1"/>
      <p:bldP spid="53" grpId="0" animBg="1"/>
      <p:bldP spid="5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500" y="98425"/>
            <a:ext cx="5638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ms-MY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 PROTSESSORLARI HAQIDA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3500" y="479425"/>
            <a:ext cx="38862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ms-MY" dirty="0">
                <a:latin typeface="Arial" panose="020B0604020202020204" pitchFamily="34" charset="0"/>
                <a:cs typeface="Arial" panose="020B0604020202020204" pitchFamily="34" charset="0"/>
              </a:rPr>
              <a:t>Turli matn protsessorlarida matnni bezatish uchun turli kodlar qo‘llaniladi. Bunday hollarda hujjatlar har xil </a:t>
            </a:r>
            <a:r>
              <a:rPr lang="ms-MY" b="1" i="1" dirty="0">
                <a:latin typeface="Arial" panose="020B0604020202020204" pitchFamily="34" charset="0"/>
                <a:cs typeface="Arial" panose="020B0604020202020204" pitchFamily="34" charset="0"/>
              </a:rPr>
              <a:t>formatga </a:t>
            </a:r>
            <a:r>
              <a:rPr lang="ms-MY" dirty="0">
                <a:latin typeface="Arial" panose="020B0604020202020204" pitchFamily="34" charset="0"/>
                <a:cs typeface="Arial" panose="020B0604020202020204" pitchFamily="34" charset="0"/>
              </a:rPr>
              <a:t>ega deyiladi. Shu sababli </a:t>
            </a:r>
            <a:r>
              <a:rPr lang="ms-MY" b="1" i="1" dirty="0">
                <a:latin typeface="Arial" panose="020B0604020202020204" pitchFamily="34" charset="0"/>
                <a:cs typeface="Arial" panose="020B0604020202020204" pitchFamily="34" charset="0"/>
              </a:rPr>
              <a:t>formatlangan matnli hujjatlarni </a:t>
            </a:r>
            <a:r>
              <a:rPr lang="ms-MY" dirty="0">
                <a:latin typeface="Arial" panose="020B0604020202020204" pitchFamily="34" charset="0"/>
                <a:cs typeface="Arial" panose="020B0604020202020204" pitchFamily="34" charset="0"/>
              </a:rPr>
              <a:t>bir matn protsessoridan boshqasiga olib o‘tishning har doim ham imkoniyati bo‘lmaydi.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27" t="8201" r="15490" b="7483"/>
          <a:stretch/>
        </p:blipFill>
        <p:spPr>
          <a:xfrm>
            <a:off x="3949700" y="560091"/>
            <a:ext cx="1676400" cy="1834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642993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32435" y="1005903"/>
            <a:ext cx="4900930" cy="315471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err="1" smtClean="0">
                <a:latin typeface="Broadway" panose="04040905080B02020502" pitchFamily="82" charset="0"/>
              </a:rPr>
              <a:t>Wordni</a:t>
            </a:r>
            <a:r>
              <a:rPr lang="en-US" dirty="0" smtClean="0">
                <a:latin typeface="Broadway" panose="04040905080B02020502" pitchFamily="82" charset="0"/>
              </a:rPr>
              <a:t> </a:t>
            </a:r>
            <a:r>
              <a:rPr lang="en-US" dirty="0" err="1" smtClean="0">
                <a:latin typeface="Broadway" panose="04040905080B02020502" pitchFamily="82" charset="0"/>
              </a:rPr>
              <a:t>ishga</a:t>
            </a:r>
            <a:r>
              <a:rPr lang="en-US" dirty="0" smtClean="0">
                <a:latin typeface="Broadway" panose="04040905080B02020502" pitchFamily="82" charset="0"/>
              </a:rPr>
              <a:t> </a:t>
            </a:r>
            <a:r>
              <a:rPr lang="en-US" dirty="0" err="1" smtClean="0">
                <a:latin typeface="Broadway" panose="04040905080B02020502" pitchFamily="82" charset="0"/>
              </a:rPr>
              <a:t>tushirish</a:t>
            </a:r>
            <a:endParaRPr lang="ru-RU" dirty="0" smtClean="0">
              <a:latin typeface="Broadway" panose="04040905080B02020502" pitchFamily="82" charset="0"/>
            </a:endParaRPr>
          </a:p>
        </p:txBody>
      </p:sp>
      <p:pic>
        <p:nvPicPr>
          <p:cNvPr id="8195" name="Рисунок 23" descr="http://uz.denemetr.com/tw_files2/urls_8/320/d-319634/7z-docs/1_html_m6c98c40a.png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17047" y="2665735"/>
            <a:ext cx="771777" cy="579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8" name="Группа 7"/>
          <p:cNvGrpSpPr/>
          <p:nvPr/>
        </p:nvGrpSpPr>
        <p:grpSpPr>
          <a:xfrm>
            <a:off x="1422054" y="1546225"/>
            <a:ext cx="2558326" cy="658269"/>
            <a:chOff x="1422054" y="1546225"/>
            <a:chExt cx="2558326" cy="658269"/>
          </a:xfrm>
        </p:grpSpPr>
        <p:pic>
          <p:nvPicPr>
            <p:cNvPr id="36871" name="Picture 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2054" y="1546225"/>
              <a:ext cx="2558326" cy="3966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875" name="AutoShape 11"/>
            <p:cNvSpPr>
              <a:spLocks noChangeArrowheads="1"/>
            </p:cNvSpPr>
            <p:nvPr/>
          </p:nvSpPr>
          <p:spPr bwMode="auto">
            <a:xfrm>
              <a:off x="2491007" y="1940099"/>
              <a:ext cx="241242" cy="264395"/>
            </a:xfrm>
            <a:prstGeom prst="downArrow">
              <a:avLst>
                <a:gd name="adj1" fmla="val 50000"/>
                <a:gd name="adj2" fmla="val 36515"/>
              </a:avLst>
            </a:prstGeom>
            <a:solidFill>
              <a:srgbClr val="00FF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lIns="51481" tIns="25740" rIns="51481" bIns="25740"/>
            <a:lstStyle>
              <a:lvl1pPr>
                <a:defRPr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1435101" y="2204494"/>
            <a:ext cx="2520110" cy="511228"/>
            <a:chOff x="1435101" y="2204494"/>
            <a:chExt cx="2520110" cy="511228"/>
          </a:xfrm>
        </p:grpSpPr>
        <p:pic>
          <p:nvPicPr>
            <p:cNvPr id="36872" name="Picture 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35101" y="2204494"/>
              <a:ext cx="2520110" cy="273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877" name="AutoShape 13"/>
            <p:cNvSpPr>
              <a:spLocks noChangeArrowheads="1"/>
            </p:cNvSpPr>
            <p:nvPr/>
          </p:nvSpPr>
          <p:spPr bwMode="auto">
            <a:xfrm>
              <a:off x="2491006" y="2477616"/>
              <a:ext cx="264265" cy="238106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00FF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lIns="51481" tIns="25740" rIns="51481" bIns="25740"/>
            <a:lstStyle>
              <a:lvl1pPr>
                <a:defRPr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4" name="Заголовок 1"/>
          <p:cNvSpPr txBox="1">
            <a:spLocks/>
          </p:cNvSpPr>
          <p:nvPr/>
        </p:nvSpPr>
        <p:spPr>
          <a:xfrm>
            <a:off x="139700" y="102424"/>
            <a:ext cx="5325359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ms-MY" kern="0" dirty="0" smtClean="0"/>
              <a:t>MS WORD DASTURINI ISHGA TUSHIRISH</a:t>
            </a:r>
            <a:r>
              <a:rPr lang="ru-RU" kern="0" dirty="0" smtClean="0"/>
              <a:t/>
            </a:r>
            <a:br>
              <a:rPr lang="ru-RU" kern="0" dirty="0" smtClean="0"/>
            </a:br>
            <a:endParaRPr lang="ru-RU" kern="0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1226256" y="580450"/>
            <a:ext cx="3333044" cy="965775"/>
            <a:chOff x="1226256" y="580450"/>
            <a:chExt cx="3333044" cy="965775"/>
          </a:xfrm>
        </p:grpSpPr>
        <p:sp>
          <p:nvSpPr>
            <p:cNvPr id="36874" name="AutoShape 10"/>
            <p:cNvSpPr>
              <a:spLocks noChangeArrowheads="1"/>
            </p:cNvSpPr>
            <p:nvPr/>
          </p:nvSpPr>
          <p:spPr bwMode="auto">
            <a:xfrm>
              <a:off x="2459975" y="1160539"/>
              <a:ext cx="272274" cy="385686"/>
            </a:xfrm>
            <a:prstGeom prst="downArrow">
              <a:avLst>
                <a:gd name="adj1" fmla="val 50000"/>
                <a:gd name="adj2" fmla="val 41636"/>
              </a:avLst>
            </a:prstGeom>
            <a:solidFill>
              <a:srgbClr val="00FF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lIns="51481" tIns="25740" rIns="51481" bIns="25740"/>
            <a:lstStyle>
              <a:lvl1pPr>
                <a:defRPr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pSp>
          <p:nvGrpSpPr>
            <p:cNvPr id="6" name="Группа 5"/>
            <p:cNvGrpSpPr/>
            <p:nvPr/>
          </p:nvGrpSpPr>
          <p:grpSpPr>
            <a:xfrm>
              <a:off x="1226256" y="580450"/>
              <a:ext cx="3333044" cy="584775"/>
              <a:chOff x="1226256" y="576114"/>
              <a:chExt cx="3333044" cy="852023"/>
            </a:xfrm>
          </p:grpSpPr>
          <p:pic>
            <p:nvPicPr>
              <p:cNvPr id="4" name="Рисунок 3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373" t="6219" r="14894" b="8529"/>
              <a:stretch/>
            </p:blipFill>
            <p:spPr>
              <a:xfrm>
                <a:off x="1226256" y="576114"/>
                <a:ext cx="1951917" cy="852023"/>
              </a:xfrm>
              <a:prstGeom prst="rect">
                <a:avLst/>
              </a:prstGeom>
            </p:spPr>
          </p:pic>
          <p:sp>
            <p:nvSpPr>
              <p:cNvPr id="5" name="TextBox 4"/>
              <p:cNvSpPr txBox="1"/>
              <p:nvPr/>
            </p:nvSpPr>
            <p:spPr>
              <a:xfrm>
                <a:off x="3178173" y="576114"/>
                <a:ext cx="1381127" cy="852023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uz-Cyrl-UZ" sz="3200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ПУСК</a:t>
                </a:r>
                <a:endParaRPr lang="ru-RU" sz="3200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74" t="30239" r="18293" b="64419"/>
          <a:stretch/>
        </p:blipFill>
        <p:spPr bwMode="auto">
          <a:xfrm>
            <a:off x="1316066" y="2715722"/>
            <a:ext cx="3133666" cy="421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4479048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9700" y="631825"/>
            <a:ext cx="5562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ms-MY" sz="32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PANELIGA BIRIKTIRILGAN BO‘LSA</a:t>
            </a:r>
            <a:endParaRPr lang="ru-RU" sz="32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2300" y="1774825"/>
            <a:ext cx="1752600" cy="952680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39700" y="102424"/>
            <a:ext cx="5325359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ms-MY" kern="0" dirty="0" smtClean="0"/>
              <a:t>MS WORD DASTURINI ISHGA TUSHIRISH</a:t>
            </a:r>
            <a:r>
              <a:rPr lang="ru-RU" kern="0" dirty="0" smtClean="0"/>
              <a:t/>
            </a:r>
            <a:br>
              <a:rPr lang="ru-RU" kern="0" dirty="0" smtClean="0"/>
            </a:br>
            <a:endParaRPr lang="ru-RU" kern="0" dirty="0"/>
          </a:p>
        </p:txBody>
      </p:sp>
    </p:spTree>
    <p:extLst>
      <p:ext uri="{BB962C8B-B14F-4D97-AF65-F5344CB8AC3E}">
        <p14:creationId xmlns:p14="http://schemas.microsoft.com/office/powerpoint/2010/main" val="3653008491"/>
      </p:ext>
    </p:extLst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ms-MY" kern="0" dirty="0" smtClean="0"/>
              <a:t>MS WORD DASTURINI ISHGA TUSHIRISH</a:t>
            </a:r>
            <a:r>
              <a:rPr lang="ru-RU" kern="0" dirty="0" smtClean="0"/>
              <a:t/>
            </a:r>
            <a:br>
              <a:rPr lang="ru-RU" kern="0" dirty="0" smtClean="0"/>
            </a:br>
            <a:endParaRPr lang="ru-RU" kern="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9700" y="631825"/>
            <a:ext cx="5562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ms-MY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WINDOWS ISH STOLIDA HOSIL QILINGAN BO‘LSA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1803422" y="1709043"/>
            <a:ext cx="2227055" cy="1310452"/>
            <a:chOff x="1803422" y="1709043"/>
            <a:chExt cx="2227055" cy="1310452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50852" y="1709043"/>
              <a:ext cx="2079625" cy="1241424"/>
            </a:xfrm>
            <a:prstGeom prst="rect">
              <a:avLst/>
            </a:prstGeom>
          </p:spPr>
        </p:pic>
        <p:sp>
          <p:nvSpPr>
            <p:cNvPr id="8" name="Выгнутая вверх стрелка 7"/>
            <p:cNvSpPr/>
            <p:nvPr/>
          </p:nvSpPr>
          <p:spPr>
            <a:xfrm rot="15040464">
              <a:off x="1698943" y="2401164"/>
              <a:ext cx="722810" cy="513852"/>
            </a:xfrm>
            <a:prstGeom prst="curvedDownArrow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44347859"/>
      </p:ext>
    </p:extLst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5785</TotalTime>
  <Words>328</Words>
  <Application>Microsoft Office PowerPoint</Application>
  <PresentationFormat>Произвольный</PresentationFormat>
  <Paragraphs>89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Broadway</vt:lpstr>
      <vt:lpstr>Calibri</vt:lpstr>
      <vt:lpstr>Times New Roman</vt:lpstr>
      <vt:lpstr>Wingdings</vt:lpstr>
      <vt:lpstr>Office Theme</vt:lpstr>
      <vt:lpstr>Informatika va axborot texnologiyalari</vt:lpstr>
      <vt:lpstr>           SAVOL</vt:lpstr>
      <vt:lpstr>           SAVOL</vt:lpstr>
      <vt:lpstr>Bloknot matn muharririning interfeysi </vt:lpstr>
      <vt:lpstr>             SAVOL</vt:lpstr>
      <vt:lpstr>Презентация PowerPoint</vt:lpstr>
      <vt:lpstr>Wordni ishga tushirish</vt:lpstr>
      <vt:lpstr>Презентация PowerPoint</vt:lpstr>
      <vt:lpstr>MS WORD DASTURINI ISHGA TUSHIRISH </vt:lpstr>
      <vt:lpstr>MS WORD DASTURIDA ISHNI TUGALLASH </vt:lpstr>
      <vt:lpstr>MS WORD DASTURIDA ISHNI TUGALLASH </vt:lpstr>
      <vt:lpstr>MS WORD DASTURIDA ISHNI TUGALLASH </vt:lpstr>
      <vt:lpstr>WORD INTERFEYSI </vt:lpstr>
      <vt:lpstr>FAYL MENYUSI</vt:lpstr>
      <vt:lpstr>HUJJATGA OID DASTLABKI ATAMALAR </vt:lpstr>
      <vt:lpstr>ESLAB QOLING!</vt:lpstr>
      <vt:lpstr>MUSTAHKAMLASH</vt:lpstr>
      <vt:lpstr>MUSTAHKAMLASH</vt:lpstr>
      <vt:lpstr>MUSTAQIL BAJARISH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Informatika va AT</dc:title>
  <dc:creator>user1</dc:creator>
  <cp:lastModifiedBy>Пользователь</cp:lastModifiedBy>
  <cp:revision>111</cp:revision>
  <dcterms:created xsi:type="dcterms:W3CDTF">2020-04-13T08:05:16Z</dcterms:created>
  <dcterms:modified xsi:type="dcterms:W3CDTF">2020-09-10T12:27:10Z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