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43" r:id="rId3"/>
    <p:sldId id="342" r:id="rId4"/>
    <p:sldId id="326" r:id="rId5"/>
    <p:sldId id="341" r:id="rId6"/>
    <p:sldId id="333" r:id="rId7"/>
    <p:sldId id="348" r:id="rId8"/>
    <p:sldId id="345" r:id="rId9"/>
    <p:sldId id="346" r:id="rId10"/>
    <p:sldId id="349" r:id="rId11"/>
    <p:sldId id="350" r:id="rId12"/>
    <p:sldId id="351" r:id="rId13"/>
    <p:sldId id="354" r:id="rId14"/>
    <p:sldId id="356" r:id="rId15"/>
    <p:sldId id="353" r:id="rId16"/>
    <p:sldId id="352" r:id="rId17"/>
    <p:sldId id="355" r:id="rId18"/>
    <p:sldId id="357" r:id="rId19"/>
    <p:sldId id="339" r:id="rId2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797" autoAdjust="0"/>
  </p:normalViewPr>
  <p:slideViewPr>
    <p:cSldViewPr>
      <p:cViewPr varScale="1">
        <p:scale>
          <a:sx n="127" d="100"/>
          <a:sy n="127" d="100"/>
        </p:scale>
        <p:origin x="532" y="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CD5-805B-4A48-B883-82EFBD8FDF8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1B7E-6EE8-4B0E-B162-4C7B383F6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333138"/>
            <a:ext cx="5237268" cy="54080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2E8C-9B0C-488D-9F57-CE93B069D4C8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970F-C36A-4BD1-904A-657F11990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4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lus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16" y="1951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845" y="120363"/>
            <a:ext cx="4080510" cy="8765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800" dirty="0" err="1" smtClean="0"/>
              <a:t>Informatika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axborot</a:t>
            </a:r>
            <a:r>
              <a:rPr lang="en-US" sz="2800" dirty="0" smtClean="0"/>
              <a:t> </a:t>
            </a:r>
            <a:r>
              <a:rPr lang="en-US" sz="2800" dirty="0" err="1" smtClean="0"/>
              <a:t>texnologiyalari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20531" y="1132709"/>
            <a:ext cx="4023451" cy="168507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MS Word </a:t>
            </a: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protssesorining</a:t>
            </a: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interfeysi</a:t>
            </a:r>
            <a:endParaRPr lang="en-US" sz="2000" b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i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Oʻqituvchi</a:t>
            </a:r>
            <a:r>
              <a:rPr lang="en-US" sz="1600" i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Qurbonova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Nozima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Ulugʻbek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27520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559300" y="212867"/>
            <a:ext cx="769366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35500" y="372252"/>
            <a:ext cx="253746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 smtClean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9246" y="452506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b="1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317626"/>
            <a:ext cx="1183620" cy="1183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946413"/>
          </a:xfrm>
        </p:spPr>
        <p:txBody>
          <a:bodyPr/>
          <a:lstStyle/>
          <a:p>
            <a:r>
              <a:rPr lang="ms-MY" dirty="0"/>
              <a:t>MS WORD </a:t>
            </a:r>
            <a:r>
              <a:rPr lang="ms-MY" dirty="0" smtClean="0"/>
              <a:t>DASTURIDA ISHNI TUGALLASH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200" y="555625"/>
            <a:ext cx="5194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 DASTURIDA ISHNI TUGALLASH UCHUN         PIKTOGRAMMASI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5500" y="1622425"/>
            <a:ext cx="914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961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469120" cy="638810"/>
          </a:xfrm>
        </p:spPr>
        <p:txBody>
          <a:bodyPr/>
          <a:lstStyle/>
          <a:p>
            <a:r>
              <a:rPr lang="ms-MY" dirty="0"/>
              <a:t>MS WORD </a:t>
            </a:r>
            <a:r>
              <a:rPr lang="ms-MY" dirty="0" smtClean="0"/>
              <a:t>DASTURIDA ISHNI TUGALLASH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55625"/>
            <a:ext cx="2286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9700" y="749266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FAYL MENYUSINING </a:t>
            </a:r>
            <a:r>
              <a:rPr lang="ms-M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587500" y="2155825"/>
            <a:ext cx="152400" cy="381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2100" y="2536825"/>
            <a:ext cx="2819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478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469120" cy="638810"/>
          </a:xfrm>
        </p:spPr>
        <p:txBody>
          <a:bodyPr/>
          <a:lstStyle/>
          <a:p>
            <a:r>
              <a:rPr lang="ms-MY" dirty="0"/>
              <a:t>MS WORD </a:t>
            </a:r>
            <a:r>
              <a:rPr lang="ms-MY" dirty="0" smtClean="0"/>
              <a:t>DASTURIDA ISHNI TUGALLASH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2100" y="856704"/>
            <a:ext cx="17526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100" y="8567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500" y="856704"/>
            <a:ext cx="1828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F4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744" y="2025655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3600" dirty="0">
                <a:latin typeface="Arial" panose="020B0604020202020204" pitchFamily="34" charset="0"/>
                <a:cs typeface="Arial" panose="020B0604020202020204" pitchFamily="34" charset="0"/>
              </a:rPr>
              <a:t>klavishlarini birga bosish yetarli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4129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1" y="1023151"/>
            <a:ext cx="3260279" cy="197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977900" y="459687"/>
            <a:ext cx="363240" cy="272564"/>
          </a:xfrm>
          <a:prstGeom prst="wedgeRoundRectCallout">
            <a:avLst>
              <a:gd name="adj1" fmla="val 282683"/>
              <a:gd name="adj2" fmla="val 163512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23890" y="1063575"/>
            <a:ext cx="346524" cy="312136"/>
          </a:xfrm>
          <a:prstGeom prst="wedgeRoundRectCallout">
            <a:avLst>
              <a:gd name="adj1" fmla="val 148124"/>
              <a:gd name="adj2" fmla="val -42770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ln>
                <a:solidFill>
                  <a:srgbClr val="FFFF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025900" y="521103"/>
            <a:ext cx="363240" cy="272564"/>
          </a:xfrm>
          <a:prstGeom prst="wedgeRoundRectCallout">
            <a:avLst>
              <a:gd name="adj1" fmla="val -457036"/>
              <a:gd name="adj2" fmla="val 273472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n>
                <a:solidFill>
                  <a:srgbClr val="FFFF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111500" y="545318"/>
            <a:ext cx="439440" cy="316500"/>
          </a:xfrm>
          <a:prstGeom prst="wedgeRoundRectCallout">
            <a:avLst>
              <a:gd name="adj1" fmla="val -169453"/>
              <a:gd name="adj2" fmla="val 142210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n>
                <a:solidFill>
                  <a:srgbClr val="FFFF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60650" y="1861763"/>
            <a:ext cx="363240" cy="272564"/>
          </a:xfrm>
          <a:prstGeom prst="wedgeRoundRectCallout">
            <a:avLst>
              <a:gd name="adj1" fmla="val 222557"/>
              <a:gd name="adj2" fmla="val -4841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ln>
                <a:solidFill>
                  <a:srgbClr val="FFFF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49080" y="750587"/>
            <a:ext cx="363240" cy="272564"/>
          </a:xfrm>
          <a:prstGeom prst="wedgeRoundRectCallout">
            <a:avLst>
              <a:gd name="adj1" fmla="val -156837"/>
              <a:gd name="adj2" fmla="val 83709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n>
                <a:solidFill>
                  <a:srgbClr val="FFFF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8" name="Picture 2" descr="C:\рабочий стол windows 7\ino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" y="499185"/>
            <a:ext cx="821826" cy="14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6235" y="0"/>
            <a:ext cx="5164320" cy="357263"/>
          </a:xfrm>
        </p:spPr>
        <p:txBody>
          <a:bodyPr>
            <a:noAutofit/>
          </a:bodyPr>
          <a:lstStyle/>
          <a:p>
            <a:pPr algn="ctr"/>
            <a:r>
              <a:rPr lang="ms-M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INTERFEYSI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100" y="1874971"/>
            <a:ext cx="2209800" cy="9541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 Word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interfeysi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662660" y="1641736"/>
            <a:ext cx="363240" cy="272564"/>
          </a:xfrm>
          <a:prstGeom prst="wedgeRoundRectCallout">
            <a:avLst>
              <a:gd name="adj1" fmla="val -83838"/>
              <a:gd name="adj2" fmla="val 227289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n>
                <a:solidFill>
                  <a:srgbClr val="FFFF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98887" y="1768925"/>
            <a:ext cx="313433" cy="272564"/>
          </a:xfrm>
          <a:prstGeom prst="wedgeRoundRectCallout">
            <a:avLst>
              <a:gd name="adj1" fmla="val -480887"/>
              <a:gd name="adj2" fmla="val 371918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rgbClr val="FFFF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n>
                <a:solidFill>
                  <a:srgbClr val="FFFF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480"/>
            <a:ext cx="5237268" cy="5408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 MENYUSI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55624"/>
            <a:ext cx="4425950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ms-MY" dirty="0"/>
              <a:t>HUJJATGA OID DASTLABKI ATAMALAR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39480" r="23931" b="22341"/>
          <a:stretch/>
        </p:blipFill>
        <p:spPr bwMode="auto">
          <a:xfrm>
            <a:off x="119117" y="597294"/>
            <a:ext cx="555114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9742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0887"/>
          </a:xfrm>
        </p:spPr>
        <p:txBody>
          <a:bodyPr/>
          <a:lstStyle/>
          <a:p>
            <a:pPr algn="ctr"/>
            <a:r>
              <a:rPr lang="en-US" sz="2800" dirty="0" smtClean="0"/>
              <a:t>ESLAB QOLING!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4038600" cy="2800767"/>
          </a:xfrm>
        </p:spPr>
        <p:txBody>
          <a:bodyPr/>
          <a:lstStyle/>
          <a:p>
            <a:r>
              <a:rPr lang="ms-MY" sz="2400" i="0" dirty="0"/>
              <a:t>Microsoft Word dasturining xususiyatlaridan biri vorislik bo‘lib, keyingi shrift avvalgi shriftni, keyingi abzas avvalgi abzasni, yangi sahifa avvalgi sahifa formatlarini o‘zida to‘liq saqlab qoladi.</a:t>
            </a:r>
            <a:endParaRPr lang="ru-RU" sz="2400" i="0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31825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8752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0887"/>
          </a:xfrm>
        </p:spPr>
        <p:txBody>
          <a:bodyPr/>
          <a:lstStyle/>
          <a:p>
            <a:pPr algn="ctr"/>
            <a:r>
              <a:rPr lang="en-US" sz="2800" dirty="0" smtClean="0"/>
              <a:t>MUSTAHKAMLASH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42482"/>
              </p:ext>
            </p:extLst>
          </p:nvPr>
        </p:nvGraphicFramePr>
        <p:xfrm>
          <a:off x="139700" y="631825"/>
          <a:ext cx="5486400" cy="2438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100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Shrift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sahifa chetidagi toza saqlanadigan qism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So‘z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abzaslar to‘plami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Satr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alifbo harflari, raqamlar va turli belgilarning ko‘rinishlari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Hoshiya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ikki tomondan probel bilan ajratilgan belgilar ketma-ketligi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Bosh satr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bosh satri bo‘lgan satrlar ketma-ketligi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Abzas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bitta</a:t>
                      </a:r>
                      <a:r>
                        <a:rPr lang="ms-MY" sz="1200" spc="-75" dirty="0">
                          <a:effectLst/>
                        </a:rPr>
                        <a:t> </a:t>
                      </a:r>
                      <a:r>
                        <a:rPr lang="ms-MY" sz="1200" dirty="0">
                          <a:effectLst/>
                        </a:rPr>
                        <a:t>chiziqda</a:t>
                      </a:r>
                      <a:r>
                        <a:rPr lang="ms-MY" sz="1200" spc="-75" dirty="0">
                          <a:effectLst/>
                        </a:rPr>
                        <a:t> </a:t>
                      </a:r>
                      <a:r>
                        <a:rPr lang="ms-MY" sz="1200" dirty="0">
                          <a:effectLst/>
                        </a:rPr>
                        <a:t>yozilgan</a:t>
                      </a:r>
                      <a:r>
                        <a:rPr lang="ms-MY" sz="1200" spc="-75" dirty="0">
                          <a:effectLst/>
                        </a:rPr>
                        <a:t> </a:t>
                      </a:r>
                      <a:r>
                        <a:rPr lang="ms-MY" sz="1200" dirty="0">
                          <a:effectLst/>
                        </a:rPr>
                        <a:t>so‘zlar,</a:t>
                      </a:r>
                      <a:r>
                        <a:rPr lang="ms-MY" sz="1200" spc="-70" dirty="0">
                          <a:effectLst/>
                        </a:rPr>
                        <a:t> </a:t>
                      </a:r>
                      <a:r>
                        <a:rPr lang="ms-MY" sz="1200" dirty="0">
                          <a:effectLst/>
                        </a:rPr>
                        <a:t>harflar</a:t>
                      </a:r>
                      <a:r>
                        <a:rPr lang="ms-MY" sz="1200" spc="-75" dirty="0">
                          <a:effectLst/>
                        </a:rPr>
                        <a:t> </a:t>
                      </a:r>
                      <a:r>
                        <a:rPr lang="ms-MY" sz="1200" dirty="0">
                          <a:effectLst/>
                        </a:rPr>
                        <a:t>yoki</a:t>
                      </a:r>
                      <a:r>
                        <a:rPr lang="ms-MY" sz="1200" spc="-75" dirty="0">
                          <a:effectLst/>
                        </a:rPr>
                        <a:t> </a:t>
                      </a:r>
                      <a:r>
                        <a:rPr lang="ms-MY" sz="1200" dirty="0">
                          <a:effectLst/>
                        </a:rPr>
                        <a:t>belgilar</a:t>
                      </a:r>
                      <a:r>
                        <a:rPr lang="ms-MY" sz="1200" spc="-70" dirty="0">
                          <a:effectLst/>
                        </a:rPr>
                        <a:t> </a:t>
                      </a:r>
                      <a:r>
                        <a:rPr lang="ms-MY" sz="1200" dirty="0">
                          <a:effectLst/>
                        </a:rPr>
                        <a:t>ketma-ketligi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Matn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hoshiyadan chekinishi bo‘lgan satr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41087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MUSTAHKAMLASH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62875"/>
              </p:ext>
            </p:extLst>
          </p:nvPr>
        </p:nvGraphicFramePr>
        <p:xfrm>
          <a:off x="139700" y="631825"/>
          <a:ext cx="5486400" cy="2438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100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Shrift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</a:rPr>
                        <a:t>alifbo harflari, raqamlar va turli belgilarning ko‘rinishlari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So‘z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</a:rPr>
                        <a:t>ikki tomondan probel bilan ajratilgan belgilar ketma-ketligi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Satr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</a:rPr>
                        <a:t>bitta</a:t>
                      </a:r>
                      <a:r>
                        <a:rPr lang="ms-MY" sz="1100" spc="-75" dirty="0" smtClean="0">
                          <a:effectLst/>
                        </a:rPr>
                        <a:t> </a:t>
                      </a:r>
                      <a:r>
                        <a:rPr lang="ms-MY" sz="1100" dirty="0" smtClean="0">
                          <a:effectLst/>
                        </a:rPr>
                        <a:t>chiziqda</a:t>
                      </a:r>
                      <a:r>
                        <a:rPr lang="ms-MY" sz="1100" spc="-75" dirty="0" smtClean="0">
                          <a:effectLst/>
                        </a:rPr>
                        <a:t> </a:t>
                      </a:r>
                      <a:r>
                        <a:rPr lang="ms-MY" sz="1100" dirty="0" smtClean="0">
                          <a:effectLst/>
                        </a:rPr>
                        <a:t>yozilgan</a:t>
                      </a:r>
                      <a:r>
                        <a:rPr lang="ms-MY" sz="1100" spc="-75" dirty="0" smtClean="0">
                          <a:effectLst/>
                        </a:rPr>
                        <a:t> </a:t>
                      </a:r>
                      <a:r>
                        <a:rPr lang="ms-MY" sz="1100" dirty="0" smtClean="0">
                          <a:effectLst/>
                        </a:rPr>
                        <a:t>so‘zlar,</a:t>
                      </a:r>
                      <a:r>
                        <a:rPr lang="ms-MY" sz="1100" spc="-70" dirty="0" smtClean="0">
                          <a:effectLst/>
                        </a:rPr>
                        <a:t> </a:t>
                      </a:r>
                      <a:r>
                        <a:rPr lang="ms-MY" sz="1100" dirty="0" smtClean="0">
                          <a:effectLst/>
                        </a:rPr>
                        <a:t>harflar</a:t>
                      </a:r>
                      <a:r>
                        <a:rPr lang="ms-MY" sz="1100" spc="-75" dirty="0" smtClean="0">
                          <a:effectLst/>
                        </a:rPr>
                        <a:t> </a:t>
                      </a:r>
                      <a:r>
                        <a:rPr lang="ms-MY" sz="1100" dirty="0" smtClean="0">
                          <a:effectLst/>
                        </a:rPr>
                        <a:t>yoki</a:t>
                      </a:r>
                      <a:r>
                        <a:rPr lang="ms-MY" sz="1100" spc="-75" dirty="0" smtClean="0">
                          <a:effectLst/>
                        </a:rPr>
                        <a:t> </a:t>
                      </a:r>
                      <a:r>
                        <a:rPr lang="ms-MY" sz="1100" dirty="0" smtClean="0">
                          <a:effectLst/>
                        </a:rPr>
                        <a:t>belgilar</a:t>
                      </a:r>
                      <a:r>
                        <a:rPr lang="ms-MY" sz="1100" spc="-70" dirty="0" smtClean="0">
                          <a:effectLst/>
                        </a:rPr>
                        <a:t> </a:t>
                      </a:r>
                      <a:r>
                        <a:rPr lang="ms-MY" sz="1100" dirty="0" smtClean="0">
                          <a:effectLst/>
                        </a:rPr>
                        <a:t>ketma-ketligi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Hoshiya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</a:rPr>
                        <a:t>sahifa chetidagi toza saqlanadigan qism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Bosh satr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</a:rPr>
                        <a:t>hoshiyadan chekinishi bo‘lgan satr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Abzas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</a:rPr>
                        <a:t>bosh satri bo‘lgan satrlar ketma-ketligi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14351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Matn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dirty="0" smtClean="0">
                          <a:effectLst/>
                        </a:rPr>
                        <a:t>abzaslar to‘plami</a:t>
                      </a:r>
                      <a:endParaRPr lang="ru-RU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560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30300" y="631825"/>
            <a:ext cx="449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0300" y="1287757"/>
            <a:ext cx="4495800" cy="350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5483" y="1638124"/>
            <a:ext cx="4495800" cy="350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0300" y="1988491"/>
            <a:ext cx="4495800" cy="350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0300" y="2338858"/>
            <a:ext cx="4495800" cy="350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25483" y="2689225"/>
            <a:ext cx="4495800" cy="350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0300" y="967257"/>
            <a:ext cx="4495800" cy="350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246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102424"/>
            <a:ext cx="5638800" cy="276999"/>
          </a:xfrm>
        </p:spPr>
        <p:txBody>
          <a:bodyPr/>
          <a:lstStyle/>
          <a:p>
            <a:pPr algn="ctr"/>
            <a:r>
              <a:rPr lang="en-US" sz="1800" dirty="0" smtClean="0"/>
              <a:t>MUSTAQIL BAJARISH UCHUN TOPSHIRIQLAR: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555625"/>
            <a:ext cx="563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Word </a:t>
            </a:r>
            <a:r>
              <a:rPr lang="en-US" sz="2000" b="1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protssesorining</a:t>
            </a:r>
            <a:r>
              <a:rPr lang="en-US" sz="20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interfeysi</a:t>
            </a: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asrligimizning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14-sahifasidagi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4-5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mashqlarni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3" y="2186841"/>
            <a:ext cx="2133600" cy="9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640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02" y="-8255"/>
            <a:ext cx="3898097" cy="50044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        SAVOL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5026" y="631825"/>
            <a:ext cx="4458168" cy="1303566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marL="77221" algn="ctr"/>
            <a:r>
              <a:rPr lang="ms-MY" sz="2400" b="1" i="0" dirty="0"/>
              <a:t>A</a:t>
            </a:r>
            <a:r>
              <a:rPr lang="ms-MY" sz="2400" b="1" i="0" dirty="0" smtClean="0"/>
              <a:t>xborot</a:t>
            </a:r>
            <a:r>
              <a:rPr lang="ms-MY" sz="2400" i="0" dirty="0" smtClean="0"/>
              <a:t>larni </a:t>
            </a:r>
            <a:r>
              <a:rPr lang="ms-MY" sz="2400" i="0" dirty="0"/>
              <a:t>saqlashning eng qadimiy usullaridan biri </a:t>
            </a:r>
            <a:r>
              <a:rPr lang="ms-MY" sz="2400" i="0" dirty="0" smtClean="0"/>
              <a:t>nima </a:t>
            </a:r>
            <a:r>
              <a:rPr lang="ms-MY" sz="2400" i="0" dirty="0" smtClean="0"/>
              <a:t>hisoblanad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4002" y="2055255"/>
            <a:ext cx="4041049" cy="9299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4835865" y="2201541"/>
            <a:ext cx="136137" cy="399597"/>
            <a:chOff x="1338" y="2160"/>
            <a:chExt cx="125" cy="578"/>
          </a:xfrm>
        </p:grpSpPr>
        <p:sp>
          <p:nvSpPr>
            <p:cNvPr id="2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" name="Group 127"/>
          <p:cNvGrpSpPr>
            <a:grpSpLocks/>
          </p:cNvGrpSpPr>
          <p:nvPr/>
        </p:nvGrpSpPr>
        <p:grpSpPr bwMode="auto">
          <a:xfrm>
            <a:off x="4381407" y="1622425"/>
            <a:ext cx="1089096" cy="1132693"/>
            <a:chOff x="1020" y="1480"/>
            <a:chExt cx="1270" cy="1734"/>
          </a:xfrm>
        </p:grpSpPr>
        <p:grpSp>
          <p:nvGrpSpPr>
            <p:cNvPr id="4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51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Freeform 135" descr="Песок"/>
          <p:cNvSpPr>
            <a:spLocks/>
          </p:cNvSpPr>
          <p:nvPr/>
        </p:nvSpPr>
        <p:spPr bwMode="auto">
          <a:xfrm>
            <a:off x="4583611" y="1913110"/>
            <a:ext cx="636640" cy="295942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54" name="Freeform 136" descr="Песок"/>
          <p:cNvSpPr>
            <a:spLocks/>
          </p:cNvSpPr>
          <p:nvPr/>
        </p:nvSpPr>
        <p:spPr bwMode="auto">
          <a:xfrm>
            <a:off x="4589618" y="2406597"/>
            <a:ext cx="626630" cy="223084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1481" tIns="25740" rIns="51481" bIns="2574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02" y="-8255"/>
            <a:ext cx="3898097" cy="50044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        SAVOL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443" y="555625"/>
            <a:ext cx="4458168" cy="1447800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lvl="0" algn="ctr"/>
            <a:r>
              <a:rPr lang="ms-MY" sz="3200" dirty="0"/>
              <a:t>Блокнот </a:t>
            </a:r>
            <a:r>
              <a:rPr lang="ms-MY" sz="3200" dirty="0" smtClean="0"/>
              <a:t>dasturi qanday ishga tushiriladi?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4835865" y="2201541"/>
            <a:ext cx="136137" cy="399597"/>
            <a:chOff x="1338" y="2160"/>
            <a:chExt cx="125" cy="578"/>
          </a:xfrm>
        </p:grpSpPr>
        <p:sp>
          <p:nvSpPr>
            <p:cNvPr id="2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" name="Group 127"/>
          <p:cNvGrpSpPr>
            <a:grpSpLocks/>
          </p:cNvGrpSpPr>
          <p:nvPr/>
        </p:nvGrpSpPr>
        <p:grpSpPr bwMode="auto">
          <a:xfrm>
            <a:off x="4381407" y="1622425"/>
            <a:ext cx="1089096" cy="1132693"/>
            <a:chOff x="1020" y="1480"/>
            <a:chExt cx="1270" cy="1734"/>
          </a:xfrm>
        </p:grpSpPr>
        <p:grpSp>
          <p:nvGrpSpPr>
            <p:cNvPr id="4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51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Freeform 135" descr="Песок"/>
          <p:cNvSpPr>
            <a:spLocks/>
          </p:cNvSpPr>
          <p:nvPr/>
        </p:nvSpPr>
        <p:spPr bwMode="auto">
          <a:xfrm>
            <a:off x="4583611" y="1913110"/>
            <a:ext cx="636640" cy="295942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54" name="Freeform 136" descr="Песок"/>
          <p:cNvSpPr>
            <a:spLocks/>
          </p:cNvSpPr>
          <p:nvPr/>
        </p:nvSpPr>
        <p:spPr bwMode="auto">
          <a:xfrm>
            <a:off x="4589618" y="2406597"/>
            <a:ext cx="626630" cy="223084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1481" tIns="25740" rIns="51481" bIns="2574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39700" y="2160152"/>
            <a:ext cx="4241707" cy="929988"/>
            <a:chOff x="139700" y="2160152"/>
            <a:chExt cx="4241707" cy="929988"/>
          </a:xfrm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139700" y="2160152"/>
              <a:ext cx="4241707" cy="929988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51481" tIns="25740" rIns="51481" bIns="25740" rtlCol="0" anchor="ctr"/>
            <a:lstStyle/>
            <a:p>
              <a:pPr algn="ctr"/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39700" y="2350180"/>
              <a:ext cx="922020" cy="559435"/>
              <a:chOff x="139700" y="2350180"/>
              <a:chExt cx="922020" cy="559435"/>
            </a:xfrm>
          </p:grpSpPr>
          <p:sp>
            <p:nvSpPr>
              <p:cNvPr id="5" name="Стрелка вправо 4"/>
              <p:cNvSpPr/>
              <p:nvPr/>
            </p:nvSpPr>
            <p:spPr>
              <a:xfrm>
                <a:off x="680720" y="2582958"/>
                <a:ext cx="381000" cy="1094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image140.jpeg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9700" y="2350180"/>
                <a:ext cx="541020" cy="559435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/>
          <p:cNvGrpSpPr/>
          <p:nvPr/>
        </p:nvGrpSpPr>
        <p:grpSpPr>
          <a:xfrm>
            <a:off x="1061721" y="2508460"/>
            <a:ext cx="1135379" cy="258445"/>
            <a:chOff x="1061721" y="2508460"/>
            <a:chExt cx="1135379" cy="258445"/>
          </a:xfrm>
        </p:grpSpPr>
        <p:pic>
          <p:nvPicPr>
            <p:cNvPr id="56" name="image96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721" y="2508460"/>
              <a:ext cx="754379" cy="258445"/>
            </a:xfrm>
            <a:prstGeom prst="rect">
              <a:avLst/>
            </a:prstGeom>
          </p:spPr>
        </p:pic>
        <p:sp>
          <p:nvSpPr>
            <p:cNvPr id="58" name="Стрелка вправо 57"/>
            <p:cNvSpPr/>
            <p:nvPr/>
          </p:nvSpPr>
          <p:spPr>
            <a:xfrm>
              <a:off x="1816100" y="2582958"/>
              <a:ext cx="381000" cy="109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97100" y="2496008"/>
            <a:ext cx="2042513" cy="283350"/>
            <a:chOff x="2197100" y="2496008"/>
            <a:chExt cx="2042513" cy="283350"/>
          </a:xfrm>
        </p:grpSpPr>
        <p:pic>
          <p:nvPicPr>
            <p:cNvPr id="57" name="image98.jpe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7100" y="2534341"/>
              <a:ext cx="817094" cy="18161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398964" y="2496008"/>
              <a:ext cx="840649" cy="28335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400" dirty="0" smtClean="0"/>
                <a:t>Блокнот</a:t>
              </a:r>
              <a:endParaRPr lang="ru-RU" sz="1400" dirty="0"/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3014194" y="2582958"/>
              <a:ext cx="381000" cy="109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002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6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6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build="p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4864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596900" y="1654175"/>
            <a:ext cx="1447800" cy="381000"/>
          </a:xfrm>
          <a:prstGeom prst="wedgeRectCallout">
            <a:avLst>
              <a:gd name="adj1" fmla="val -61281"/>
              <a:gd name="adj2" fmla="val -1798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sohasi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59000" y="1349375"/>
            <a:ext cx="1447800" cy="381000"/>
          </a:xfrm>
          <a:prstGeom prst="wedgeRectCallout">
            <a:avLst>
              <a:gd name="adj1" fmla="val -95492"/>
              <a:gd name="adj2" fmla="val -19317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Menyular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satri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702300" cy="246221"/>
          </a:xfrm>
        </p:spPr>
        <p:txBody>
          <a:bodyPr/>
          <a:lstStyle/>
          <a:p>
            <a:pPr algn="ctr"/>
            <a:r>
              <a:rPr lang="ms-MY" sz="1600" dirty="0" smtClean="0"/>
              <a:t>Bloknot matn muharririning interfeysi 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102100" y="860425"/>
            <a:ext cx="1447800" cy="1174750"/>
            <a:chOff x="4102100" y="860425"/>
            <a:chExt cx="1447800" cy="1174750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4102100" y="1654175"/>
              <a:ext cx="1447800" cy="381000"/>
            </a:xfrm>
            <a:prstGeom prst="wedgeRectCallout">
              <a:avLst>
                <a:gd name="adj1" fmla="val -33649"/>
                <a:gd name="adj2" fmla="val -189846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yurgich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330700" y="860425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11025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02" y="-8255"/>
            <a:ext cx="3898097" cy="50044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          SAVOL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1450" y="736594"/>
            <a:ext cx="4458168" cy="733432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marL="77221" algn="ctr"/>
            <a:r>
              <a:rPr lang="ms-MY" sz="4000" b="1" dirty="0" smtClean="0"/>
              <a:t>ISH SOHASI  NIMA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4002" y="2055255"/>
            <a:ext cx="4041049" cy="9299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ms-M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MATN YOZISH UCHUN SAHIFA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4835865" y="2201541"/>
            <a:ext cx="136137" cy="399597"/>
            <a:chOff x="1338" y="2160"/>
            <a:chExt cx="125" cy="578"/>
          </a:xfrm>
        </p:grpSpPr>
        <p:sp>
          <p:nvSpPr>
            <p:cNvPr id="24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" name="Group 127"/>
          <p:cNvGrpSpPr>
            <a:grpSpLocks/>
          </p:cNvGrpSpPr>
          <p:nvPr/>
        </p:nvGrpSpPr>
        <p:grpSpPr bwMode="auto">
          <a:xfrm>
            <a:off x="4381407" y="1622425"/>
            <a:ext cx="1089096" cy="1132693"/>
            <a:chOff x="1020" y="1480"/>
            <a:chExt cx="1270" cy="1734"/>
          </a:xfrm>
        </p:grpSpPr>
        <p:grpSp>
          <p:nvGrpSpPr>
            <p:cNvPr id="46" name="Group 128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51" name="AutoShape 129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130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Freeform 135" descr="Песок"/>
          <p:cNvSpPr>
            <a:spLocks/>
          </p:cNvSpPr>
          <p:nvPr/>
        </p:nvSpPr>
        <p:spPr bwMode="auto">
          <a:xfrm>
            <a:off x="4583611" y="1913110"/>
            <a:ext cx="636640" cy="295942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1481" tIns="25740" rIns="51481" bIns="25740"/>
          <a:lstStyle/>
          <a:p>
            <a:endParaRPr lang="ru-RU"/>
          </a:p>
        </p:txBody>
      </p:sp>
      <p:sp>
        <p:nvSpPr>
          <p:cNvPr id="54" name="Freeform 136" descr="Песок"/>
          <p:cNvSpPr>
            <a:spLocks/>
          </p:cNvSpPr>
          <p:nvPr/>
        </p:nvSpPr>
        <p:spPr bwMode="auto">
          <a:xfrm>
            <a:off x="4589618" y="2406597"/>
            <a:ext cx="626630" cy="223084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1481" tIns="25740" rIns="51481" bIns="2574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" y="98425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 PROTSESSORLARI HAQIDA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00" y="479425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Turli matn protsessorlarida matnni bezatish uchun turli kodlar qo‘llaniladi. Bunday hollarda hujjatlar har xil </a:t>
            </a:r>
            <a:r>
              <a:rPr lang="ms-MY" b="1" i="1" dirty="0">
                <a:latin typeface="Arial" panose="020B0604020202020204" pitchFamily="34" charset="0"/>
                <a:cs typeface="Arial" panose="020B0604020202020204" pitchFamily="34" charset="0"/>
              </a:rPr>
              <a:t>formatga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ega deyiladi. Shu sababli </a:t>
            </a:r>
            <a:r>
              <a:rPr lang="ms-MY" b="1" i="1" dirty="0">
                <a:latin typeface="Arial" panose="020B0604020202020204" pitchFamily="34" charset="0"/>
                <a:cs typeface="Arial" panose="020B0604020202020204" pitchFamily="34" charset="0"/>
              </a:rPr>
              <a:t>formatlangan matnli hujjatlarni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bir matn protsessoridan boshqasiga olib o‘tishning har doim ham imkoniyati bo‘lmaydi.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8201" r="15490" b="7483"/>
          <a:stretch/>
        </p:blipFill>
        <p:spPr>
          <a:xfrm>
            <a:off x="3949700" y="560091"/>
            <a:ext cx="1676400" cy="18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29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Broadway" panose="04040905080B02020502" pitchFamily="82" charset="0"/>
              </a:rPr>
              <a:t>Wordni</a:t>
            </a:r>
            <a:r>
              <a:rPr lang="en-US" dirty="0" smtClean="0">
                <a:latin typeface="Broadway" panose="04040905080B02020502" pitchFamily="82" charset="0"/>
              </a:rPr>
              <a:t> </a:t>
            </a:r>
            <a:r>
              <a:rPr lang="en-US" dirty="0" err="1" smtClean="0">
                <a:latin typeface="Broadway" panose="04040905080B02020502" pitchFamily="82" charset="0"/>
              </a:rPr>
              <a:t>ishga</a:t>
            </a:r>
            <a:r>
              <a:rPr lang="en-US" dirty="0" smtClean="0">
                <a:latin typeface="Broadway" panose="04040905080B02020502" pitchFamily="82" charset="0"/>
              </a:rPr>
              <a:t> </a:t>
            </a:r>
            <a:r>
              <a:rPr lang="en-US" dirty="0" err="1" smtClean="0">
                <a:latin typeface="Broadway" panose="04040905080B02020502" pitchFamily="82" charset="0"/>
              </a:rPr>
              <a:t>tushirish</a:t>
            </a:r>
            <a:endParaRPr lang="ru-RU" dirty="0" smtClean="0">
              <a:latin typeface="Broadway" panose="04040905080B02020502" pitchFamily="82" charset="0"/>
            </a:endParaRPr>
          </a:p>
        </p:txBody>
      </p:sp>
      <p:pic>
        <p:nvPicPr>
          <p:cNvPr id="8195" name="Рисунок 23" descr="http://uz.denemetr.com/tw_files2/urls_8/320/d-319634/7z-docs/1_html_m6c98c40a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7047" y="2665735"/>
            <a:ext cx="771777" cy="5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22054" y="1546225"/>
            <a:ext cx="2558326" cy="658269"/>
            <a:chOff x="1422054" y="1546225"/>
            <a:chExt cx="2558326" cy="658269"/>
          </a:xfrm>
        </p:grpSpPr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054" y="1546225"/>
              <a:ext cx="2558326" cy="39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>
              <a:off x="2491007" y="1940099"/>
              <a:ext cx="241242" cy="264395"/>
            </a:xfrm>
            <a:prstGeom prst="downArrow">
              <a:avLst>
                <a:gd name="adj1" fmla="val 50000"/>
                <a:gd name="adj2" fmla="val 36515"/>
              </a:avLst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51481" tIns="25740" rIns="51481" bIns="25740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435101" y="2204494"/>
            <a:ext cx="2520110" cy="511228"/>
            <a:chOff x="1435101" y="2204494"/>
            <a:chExt cx="2520110" cy="511228"/>
          </a:xfrm>
        </p:grpSpPr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101" y="2204494"/>
              <a:ext cx="2520110" cy="27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AutoShape 13"/>
            <p:cNvSpPr>
              <a:spLocks noChangeArrowheads="1"/>
            </p:cNvSpPr>
            <p:nvPr/>
          </p:nvSpPr>
          <p:spPr bwMode="auto">
            <a:xfrm>
              <a:off x="2491006" y="2477616"/>
              <a:ext cx="264265" cy="23810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51481" tIns="25740" rIns="51481" bIns="25740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39700" y="102424"/>
            <a:ext cx="5325359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ms-MY" kern="0" dirty="0" smtClean="0"/>
              <a:t>MS WORD DASTURINI ISHGA TUSHIRISH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26256" y="580450"/>
            <a:ext cx="3333044" cy="965775"/>
            <a:chOff x="1226256" y="580450"/>
            <a:chExt cx="3333044" cy="965775"/>
          </a:xfrm>
        </p:grpSpPr>
        <p:sp>
          <p:nvSpPr>
            <p:cNvPr id="36874" name="AutoShape 10"/>
            <p:cNvSpPr>
              <a:spLocks noChangeArrowheads="1"/>
            </p:cNvSpPr>
            <p:nvPr/>
          </p:nvSpPr>
          <p:spPr bwMode="auto">
            <a:xfrm>
              <a:off x="2459975" y="1160539"/>
              <a:ext cx="272274" cy="385686"/>
            </a:xfrm>
            <a:prstGeom prst="downArrow">
              <a:avLst>
                <a:gd name="adj1" fmla="val 50000"/>
                <a:gd name="adj2" fmla="val 41636"/>
              </a:avLst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51481" tIns="25740" rIns="51481" bIns="25740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226256" y="580450"/>
              <a:ext cx="3333044" cy="584775"/>
              <a:chOff x="1226256" y="576114"/>
              <a:chExt cx="3333044" cy="852023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3" t="6219" r="14894" b="8529"/>
              <a:stretch/>
            </p:blipFill>
            <p:spPr>
              <a:xfrm>
                <a:off x="1226256" y="576114"/>
                <a:ext cx="1951917" cy="852023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178173" y="576114"/>
                <a:ext cx="1381127" cy="85202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z-Cyrl-UZ" sz="32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ПУСК</a:t>
                </a:r>
                <a:endParaRPr lang="ru-RU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4" t="30239" r="18293" b="64419"/>
          <a:stretch/>
        </p:blipFill>
        <p:spPr bwMode="auto">
          <a:xfrm>
            <a:off x="1316066" y="2715722"/>
            <a:ext cx="3133666" cy="42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7904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00" y="631825"/>
            <a:ext cx="556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PANELIGA BIRIKTIRILGAN BO‘LSA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774825"/>
            <a:ext cx="1752600" cy="9526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9700" y="102424"/>
            <a:ext cx="5325359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ms-MY" kern="0" dirty="0" smtClean="0"/>
              <a:t>MS WORD DASTURINI ISHGA TUSHIRISH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65300849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ms-MY" kern="0" dirty="0" smtClean="0"/>
              <a:t>MS WORD DASTURINI ISHGA TUSHIRISH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631825"/>
            <a:ext cx="556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ISH STOLIDA HOSIL QILINGAN BO‘LSA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03422" y="1709043"/>
            <a:ext cx="2227055" cy="1310452"/>
            <a:chOff x="1803422" y="1709043"/>
            <a:chExt cx="2227055" cy="131045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852" y="1709043"/>
              <a:ext cx="2079625" cy="1241424"/>
            </a:xfrm>
            <a:prstGeom prst="rect">
              <a:avLst/>
            </a:prstGeom>
          </p:spPr>
        </p:pic>
        <p:sp>
          <p:nvSpPr>
            <p:cNvPr id="8" name="Выгнутая вверх стрелка 7"/>
            <p:cNvSpPr/>
            <p:nvPr/>
          </p:nvSpPr>
          <p:spPr>
            <a:xfrm rot="15040464">
              <a:off x="1698943" y="2401164"/>
              <a:ext cx="722810" cy="513852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34785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</TotalTime>
  <Words>328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Broadway</vt:lpstr>
      <vt:lpstr>Calibri</vt:lpstr>
      <vt:lpstr>Times New Roman</vt:lpstr>
      <vt:lpstr>Wingdings</vt:lpstr>
      <vt:lpstr>Office Theme</vt:lpstr>
      <vt:lpstr>Informatika va axborot texnologiyalari</vt:lpstr>
      <vt:lpstr>           SAVOL</vt:lpstr>
      <vt:lpstr>           SAVOL</vt:lpstr>
      <vt:lpstr>Bloknot matn muharririning interfeysi </vt:lpstr>
      <vt:lpstr>             SAVOL</vt:lpstr>
      <vt:lpstr>Презентация PowerPoint</vt:lpstr>
      <vt:lpstr>Wordni ishga tushirish</vt:lpstr>
      <vt:lpstr>Презентация PowerPoint</vt:lpstr>
      <vt:lpstr>MS WORD DASTURINI ISHGA TUSHIRISH </vt:lpstr>
      <vt:lpstr>MS WORD DASTURIDA ISHNI TUGALLASH </vt:lpstr>
      <vt:lpstr>MS WORD DASTURIDA ISHNI TUGALLASH </vt:lpstr>
      <vt:lpstr>MS WORD DASTURIDA ISHNI TUGALLASH </vt:lpstr>
      <vt:lpstr>WORD INTERFEYSI </vt:lpstr>
      <vt:lpstr>FAYL MENYUSI</vt:lpstr>
      <vt:lpstr>HUJJATGA OID DASTLABKI ATAMALAR </vt:lpstr>
      <vt:lpstr>ESLAB QOLING!</vt:lpstr>
      <vt:lpstr>MUSTAHKAMLASH</vt:lpstr>
      <vt:lpstr>MUSTAHKAMLASH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user1</dc:creator>
  <cp:lastModifiedBy>Пользователь</cp:lastModifiedBy>
  <cp:revision>111</cp:revision>
  <dcterms:created xsi:type="dcterms:W3CDTF">2020-04-13T08:05:16Z</dcterms:created>
  <dcterms:modified xsi:type="dcterms:W3CDTF">2020-09-10T12:27:10Z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