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72" r:id="rId3"/>
    <p:sldId id="284" r:id="rId4"/>
    <p:sldId id="290" r:id="rId5"/>
    <p:sldId id="291" r:id="rId6"/>
    <p:sldId id="287" r:id="rId7"/>
    <p:sldId id="283" r:id="rId8"/>
    <p:sldId id="264" r:id="rId9"/>
    <p:sldId id="292" r:id="rId10"/>
    <p:sldId id="268" r:id="rId11"/>
    <p:sldId id="277" r:id="rId12"/>
    <p:sldId id="278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3D68"/>
    <a:srgbClr val="EB45B4"/>
    <a:srgbClr val="02BE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94660"/>
  </p:normalViewPr>
  <p:slideViewPr>
    <p:cSldViewPr snapToGrid="0">
      <p:cViewPr varScale="1">
        <p:scale>
          <a:sx n="61" d="100"/>
          <a:sy n="61" d="100"/>
        </p:scale>
        <p:origin x="80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C4D479-C722-486B-BA9F-C5697C35449A}" type="doc">
      <dgm:prSet loTypeId="urn:microsoft.com/office/officeart/2005/8/layout/equation2" loCatId="process" qsTypeId="urn:microsoft.com/office/officeart/2005/8/quickstyle/simple1" qsCatId="simple" csTypeId="urn:microsoft.com/office/officeart/2005/8/colors/accent6_1" csCatId="accent6" phldr="1"/>
      <dgm:spPr/>
    </dgm:pt>
    <dgm:pt modelId="{817A548A-31FC-48B8-9A6E-80F30F6B65DF}">
      <dgm:prSet phldrT="[Текст]"/>
      <dgm:spPr>
        <a:ln w="57150">
          <a:solidFill>
            <a:srgbClr val="EB45B4"/>
          </a:solidFill>
        </a:ln>
      </dgm:spPr>
      <dgm:t>
        <a:bodyPr/>
        <a:lstStyle/>
        <a:p>
          <a:endParaRPr lang="ru-RU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5D29818-D672-4F28-BCC9-A85BB61C754C}" type="parTrans" cxnId="{BF7B99CE-3E20-48A6-A4BD-E613D7F7A34D}">
      <dgm:prSet/>
      <dgm:spPr/>
      <dgm:t>
        <a:bodyPr/>
        <a:lstStyle/>
        <a:p>
          <a:endParaRPr lang="ru-RU"/>
        </a:p>
      </dgm:t>
    </dgm:pt>
    <dgm:pt modelId="{7B049AF6-0BFC-41D5-9D5E-3F1DB4EAE103}" type="sibTrans" cxnId="{BF7B99CE-3E20-48A6-A4BD-E613D7F7A34D}">
      <dgm:prSet/>
      <dgm:spPr/>
      <dgm:t>
        <a:bodyPr/>
        <a:lstStyle/>
        <a:p>
          <a:endParaRPr lang="ru-RU"/>
        </a:p>
      </dgm:t>
    </dgm:pt>
    <dgm:pt modelId="{706CF8FE-F782-4629-A16C-C83B6BBABE5A}" type="pres">
      <dgm:prSet presAssocID="{FBC4D479-C722-486B-BA9F-C5697C35449A}" presName="Name0" presStyleCnt="0">
        <dgm:presLayoutVars>
          <dgm:dir/>
          <dgm:resizeHandles val="exact"/>
        </dgm:presLayoutVars>
      </dgm:prSet>
      <dgm:spPr/>
    </dgm:pt>
    <dgm:pt modelId="{A37FF8CB-1997-4B5C-929D-156BB89F6161}" type="pres">
      <dgm:prSet presAssocID="{FBC4D479-C722-486B-BA9F-C5697C35449A}" presName="vNodes" presStyleCnt="0"/>
      <dgm:spPr/>
    </dgm:pt>
    <dgm:pt modelId="{4D7D6381-FA07-4E2D-BECB-ED2237801159}" type="pres">
      <dgm:prSet presAssocID="{FBC4D479-C722-486B-BA9F-C5697C35449A}" presName="lastNode" presStyleLbl="node1" presStyleIdx="0" presStyleCnt="1" custScaleX="100000" custScaleY="50244" custLinFactNeighborX="-3309" custLinFactNeighborY="-11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A201655-53BB-40B6-B3B2-1176C9BE6ACC}" type="presOf" srcId="{FBC4D479-C722-486B-BA9F-C5697C35449A}" destId="{706CF8FE-F782-4629-A16C-C83B6BBABE5A}" srcOrd="0" destOrd="0" presId="urn:microsoft.com/office/officeart/2005/8/layout/equation2"/>
    <dgm:cxn modelId="{BF7B99CE-3E20-48A6-A4BD-E613D7F7A34D}" srcId="{FBC4D479-C722-486B-BA9F-C5697C35449A}" destId="{817A548A-31FC-48B8-9A6E-80F30F6B65DF}" srcOrd="0" destOrd="0" parTransId="{45D29818-D672-4F28-BCC9-A85BB61C754C}" sibTransId="{7B049AF6-0BFC-41D5-9D5E-3F1DB4EAE103}"/>
    <dgm:cxn modelId="{5535D847-77C0-450C-AB1A-E20C077F7A36}" type="presOf" srcId="{817A548A-31FC-48B8-9A6E-80F30F6B65DF}" destId="{4D7D6381-FA07-4E2D-BECB-ED2237801159}" srcOrd="0" destOrd="0" presId="urn:microsoft.com/office/officeart/2005/8/layout/equation2"/>
    <dgm:cxn modelId="{5327626B-569E-4530-AE0A-69DDD838F5B2}" type="presParOf" srcId="{706CF8FE-F782-4629-A16C-C83B6BBABE5A}" destId="{A37FF8CB-1997-4B5C-929D-156BB89F6161}" srcOrd="0" destOrd="0" presId="urn:microsoft.com/office/officeart/2005/8/layout/equation2"/>
    <dgm:cxn modelId="{F2CB64C1-CDC2-4C10-B954-9F0071B8AC96}" type="presParOf" srcId="{706CF8FE-F782-4629-A16C-C83B6BBABE5A}" destId="{4D7D6381-FA07-4E2D-BECB-ED2237801159}" srcOrd="1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7D6381-FA07-4E2D-BECB-ED2237801159}">
      <dsp:nvSpPr>
        <dsp:cNvPr id="0" name=""/>
        <dsp:cNvSpPr/>
      </dsp:nvSpPr>
      <dsp:spPr>
        <a:xfrm>
          <a:off x="0" y="0"/>
          <a:ext cx="10804475" cy="54286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57150" cap="flat" cmpd="sng" algn="ctr">
          <a:solidFill>
            <a:srgbClr val="EB45B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82279" y="795000"/>
        <a:ext cx="7639917" cy="38386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F1EB4A-7CAA-48DF-AE27-60C412795D77}" type="datetimeFigureOut">
              <a:rPr lang="ru-RU" smtClean="0"/>
              <a:t>21.09.2020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500BBF-5946-4209-978B-0B8435A71D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097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00BBF-5946-4209-978B-0B8435A71D8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497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00BBF-5946-4209-978B-0B8435A71D8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1441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00BBF-5946-4209-978B-0B8435A71D8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1318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00BBF-5946-4209-978B-0B8435A71D8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8551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00BBF-5946-4209-978B-0B8435A71D8A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2357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21.09.2020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690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21.09.2020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240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21.09.2020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1898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705456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21.09.2020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072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21.09.2020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481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21.09.2020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7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21.09.2020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30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21.09.2020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312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21.09.2020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908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21.09.2020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766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t>21.09.2020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941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9F6427-7211-444C-B0E9-9D7623CC965E}" type="datetimeFigureOut">
              <a:rPr lang="ru-RU" smtClean="0"/>
              <a:t>21.09.2020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C43924-36BD-44A4-B824-EB87702FAE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047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8043" y="43309"/>
            <a:ext cx="12173957" cy="166370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729156" y="2088087"/>
            <a:ext cx="10625382" cy="1876473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marL="38918" algn="ctr">
              <a:spcBef>
                <a:spcPts val="233"/>
              </a:spcBef>
            </a:pPr>
            <a:r>
              <a:rPr lang="en-US" sz="6000" b="1" dirty="0" err="1" smtClean="0">
                <a:solidFill>
                  <a:srgbClr val="2365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Thème</a:t>
            </a:r>
            <a:r>
              <a:rPr lang="en-US" sz="6000" b="1" dirty="0" smtClean="0">
                <a:solidFill>
                  <a:srgbClr val="2365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6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en-US" sz="6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ressemble</a:t>
            </a:r>
            <a:r>
              <a:rPr lang="en-US" sz="6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 </a:t>
            </a:r>
            <a:r>
              <a:rPr lang="en-US" sz="6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Père</a:t>
            </a:r>
            <a:r>
              <a:rPr lang="en-US" sz="6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Noel.</a:t>
            </a:r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329029" y="1958239"/>
            <a:ext cx="370678" cy="187647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10013699" y="289004"/>
            <a:ext cx="1405368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96" dirty="0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10013699" y="263819"/>
            <a:ext cx="1405367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10078225" y="578926"/>
            <a:ext cx="1276313" cy="1057237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 algn="ctr">
              <a:spcBef>
                <a:spcPts val="265"/>
              </a:spcBef>
            </a:pPr>
            <a:r>
              <a:rPr lang="en-US" sz="3200" b="1" spc="21" dirty="0" smtClean="0">
                <a:solidFill>
                  <a:srgbClr val="FEFEFE"/>
                </a:solidFill>
                <a:latin typeface="Arial"/>
                <a:cs typeface="Arial"/>
              </a:rPr>
              <a:t>6</a:t>
            </a:r>
            <a:r>
              <a:rPr lang="ru-RU" sz="3200" b="1" spc="21" dirty="0" smtClean="0">
                <a:solidFill>
                  <a:srgbClr val="FEFEFE"/>
                </a:solidFill>
                <a:latin typeface="Arial"/>
                <a:cs typeface="Arial"/>
              </a:rPr>
              <a:t>-</a:t>
            </a:r>
            <a:r>
              <a:rPr lang="en-US" sz="3200" b="1" spc="21" dirty="0" err="1" smtClean="0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lang="en-US" sz="3200" b="1" spc="21" dirty="0" smtClean="0">
              <a:solidFill>
                <a:srgbClr val="FEFEFE"/>
              </a:solidFill>
              <a:latin typeface="Arial"/>
              <a:cs typeface="Arial"/>
            </a:endParaRPr>
          </a:p>
          <a:p>
            <a:pPr algn="ctr">
              <a:spcBef>
                <a:spcPts val="265"/>
              </a:spcBef>
            </a:pPr>
            <a:endParaRPr sz="3200" dirty="0">
              <a:latin typeface="Arial"/>
              <a:cs typeface="Arial"/>
            </a:endParaRPr>
          </a:p>
        </p:txBody>
      </p:sp>
      <p:sp>
        <p:nvSpPr>
          <p:cNvPr id="31" name="object 2">
            <a:extLst>
              <a:ext uri="{FF2B5EF4-FFF2-40B4-BE49-F238E27FC236}">
                <a16:creationId xmlns:a16="http://schemas.microsoft.com/office/drawing/2014/main" id="{E8C26469-BDF9-400E-A3A8-3B2271BBD373}"/>
              </a:ext>
            </a:extLst>
          </p:cNvPr>
          <p:cNvSpPr txBox="1">
            <a:spLocks/>
          </p:cNvSpPr>
          <p:nvPr/>
        </p:nvSpPr>
        <p:spPr>
          <a:xfrm>
            <a:off x="2830473" y="235427"/>
            <a:ext cx="6170227" cy="954543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defTabSz="1935419">
              <a:spcBef>
                <a:spcPts val="241"/>
              </a:spcBef>
              <a:defRPr/>
            </a:pPr>
            <a:r>
              <a:rPr lang="en-US" sz="6000" kern="0" spc="-519" dirty="0" smtClean="0">
                <a:solidFill>
                  <a:sysClr val="window" lastClr="FFFFFF"/>
                </a:solidFill>
              </a:rPr>
              <a:t>        </a:t>
            </a:r>
            <a:r>
              <a:rPr lang="en-US" sz="6000" kern="0" spc="-519" dirty="0" err="1" smtClean="0">
                <a:solidFill>
                  <a:sysClr val="window" lastClr="FFFFFF"/>
                </a:solidFill>
              </a:rPr>
              <a:t>Fransuz</a:t>
            </a:r>
            <a:r>
              <a:rPr lang="en-US" sz="6000" kern="0" spc="-519" dirty="0" smtClean="0">
                <a:solidFill>
                  <a:sysClr val="window" lastClr="FFFFFF"/>
                </a:solidFill>
              </a:rPr>
              <a:t> </a:t>
            </a:r>
            <a:r>
              <a:rPr lang="en-US" sz="6000" kern="0" spc="-519" dirty="0" err="1" smtClean="0">
                <a:solidFill>
                  <a:sysClr val="window" lastClr="FFFFFF"/>
                </a:solidFill>
              </a:rPr>
              <a:t>tili</a:t>
            </a:r>
            <a:endParaRPr lang="en-US" sz="6000" kern="0" spc="11" dirty="0">
              <a:solidFill>
                <a:sysClr val="window" lastClr="FFFFFF"/>
              </a:solidFill>
            </a:endParaRPr>
          </a:p>
        </p:txBody>
      </p:sp>
      <p:pic>
        <p:nvPicPr>
          <p:cNvPr id="1030" name="Picture 6" descr="French Clipart Book 691 - Clipart1001 - Free Clipart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78" y="294539"/>
            <a:ext cx="1534680" cy="116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Ilustración De Papá Noel Que Sostiene Un Bastón De Caramelo Fotos,  Retratos, Imágenes Y Fotografía De Archivo Libres De Derecho. Image  11378321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3284" y="3193201"/>
            <a:ext cx="2674898" cy="363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427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0" y="112300"/>
            <a:ext cx="9712037" cy="33742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2479964" y="512492"/>
            <a:ext cx="9712036" cy="301986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" name="TextBox 1"/>
          <p:cNvSpPr txBox="1"/>
          <p:nvPr/>
        </p:nvSpPr>
        <p:spPr>
          <a:xfrm>
            <a:off x="117760" y="814478"/>
            <a:ext cx="12074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Activité à faire:</a:t>
            </a:r>
            <a:endParaRPr lang="ru-RU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9602" y="1629418"/>
            <a:ext cx="901243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fr-FR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Nicolas et Paul lis____ des romans.</a:t>
            </a:r>
          </a:p>
          <a:p>
            <a:pPr marL="514350" indent="-514350">
              <a:buAutoNum type="arabicPeriod"/>
            </a:pPr>
            <a:r>
              <a:rPr lang="fr-FR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 habit___ à Madrid.</a:t>
            </a:r>
          </a:p>
          <a:p>
            <a:pPr marL="514350" indent="-514350">
              <a:buAutoNum type="arabicPeriod"/>
            </a:pPr>
            <a:r>
              <a:rPr lang="fr-FR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corbeau préfèr__ le fromage.</a:t>
            </a:r>
          </a:p>
          <a:p>
            <a:pPr marL="514350" indent="-514350">
              <a:buAutoNum type="arabicPeriod"/>
            </a:pPr>
            <a:r>
              <a:rPr lang="fr-FR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Est-ce-que Paul cherch__ son ballon?</a:t>
            </a:r>
          </a:p>
          <a:p>
            <a:pPr marL="514350" indent="-514350">
              <a:buAutoNum type="arabicPeriod"/>
            </a:pPr>
            <a:r>
              <a:rPr lang="fr-FR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Nous regard____ la télé.</a:t>
            </a:r>
          </a:p>
          <a:p>
            <a:pPr marL="514350" indent="-514350">
              <a:buAutoNum type="arabicPeriod"/>
            </a:pPr>
            <a:r>
              <a:rPr lang="fr-FR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J’écout__ de la musique. </a:t>
            </a:r>
            <a:endParaRPr lang="ru-RU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48091" y="1615437"/>
            <a:ext cx="1060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</a:t>
            </a:r>
            <a:endParaRPr lang="ru-RU" sz="3600" b="1" dirty="0">
              <a:solidFill>
                <a:srgbClr val="F33D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77728" y="2086492"/>
            <a:ext cx="727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endParaRPr lang="ru-RU" sz="3600" b="1" dirty="0">
              <a:solidFill>
                <a:srgbClr val="F33D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48091" y="2593187"/>
            <a:ext cx="588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ru-RU" sz="3600" b="1" dirty="0">
              <a:solidFill>
                <a:srgbClr val="F33D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21166" y="3039004"/>
            <a:ext cx="588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ru-RU" sz="3600" b="1" dirty="0">
              <a:solidFill>
                <a:srgbClr val="F33D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05372" y="3539838"/>
            <a:ext cx="1042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ons</a:t>
            </a:r>
            <a:endParaRPr lang="ru-RU" sz="3600" b="1" dirty="0">
              <a:solidFill>
                <a:srgbClr val="F33D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49521" y="4035666"/>
            <a:ext cx="588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ru-RU" sz="3600" b="1" dirty="0">
              <a:solidFill>
                <a:srgbClr val="F33D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Activité TBI-TNI-VPI - Conjugaison - présent de l'indicatif - terminaisons  des verbes en -ER et -DRE - Journal d'une PE ordinair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1" b="13653"/>
          <a:stretch/>
        </p:blipFill>
        <p:spPr bwMode="auto">
          <a:xfrm>
            <a:off x="6948865" y="3643797"/>
            <a:ext cx="4938335" cy="311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3600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3" grpId="0"/>
      <p:bldP spid="14" grpId="0"/>
      <p:bldP spid="15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85151" y="245312"/>
            <a:ext cx="11902073" cy="139930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31" name="object 2">
            <a:extLst>
              <a:ext uri="{FF2B5EF4-FFF2-40B4-BE49-F238E27FC236}">
                <a16:creationId xmlns:a16="http://schemas.microsoft.com/office/drawing/2014/main" id="{E8C26469-BDF9-400E-A3A8-3B2271BBD373}"/>
              </a:ext>
            </a:extLst>
          </p:cNvPr>
          <p:cNvSpPr txBox="1">
            <a:spLocks/>
          </p:cNvSpPr>
          <p:nvPr/>
        </p:nvSpPr>
        <p:spPr>
          <a:xfrm>
            <a:off x="185152" y="481559"/>
            <a:ext cx="11902072" cy="954543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Devoir: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object 16">
            <a:extLst>
              <a:ext uri="{FF2B5EF4-FFF2-40B4-BE49-F238E27FC236}">
                <a16:creationId xmlns:a16="http://schemas.microsoft.com/office/drawing/2014/main" id="{AB479926-0BB4-44D5-91E3-BBC35FBEBF55}"/>
              </a:ext>
            </a:extLst>
          </p:cNvPr>
          <p:cNvSpPr/>
          <p:nvPr/>
        </p:nvSpPr>
        <p:spPr>
          <a:xfrm>
            <a:off x="755030" y="1426126"/>
            <a:ext cx="30911" cy="30911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0" y="14094"/>
                </a:moveTo>
                <a:lnTo>
                  <a:pt x="14097" y="14094"/>
                </a:lnTo>
                <a:lnTo>
                  <a:pt x="14097" y="0"/>
                </a:lnTo>
                <a:lnTo>
                  <a:pt x="0" y="0"/>
                </a:lnTo>
                <a:lnTo>
                  <a:pt x="0" y="1409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18">
            <a:extLst>
              <a:ext uri="{FF2B5EF4-FFF2-40B4-BE49-F238E27FC236}">
                <a16:creationId xmlns:a16="http://schemas.microsoft.com/office/drawing/2014/main" id="{07DFB1AC-87BB-4442-B240-3DBDCD29CDF1}"/>
              </a:ext>
            </a:extLst>
          </p:cNvPr>
          <p:cNvSpPr/>
          <p:nvPr/>
        </p:nvSpPr>
        <p:spPr>
          <a:xfrm>
            <a:off x="1545607" y="590807"/>
            <a:ext cx="30911" cy="30911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0" y="14094"/>
                </a:moveTo>
                <a:lnTo>
                  <a:pt x="14093" y="14094"/>
                </a:lnTo>
                <a:lnTo>
                  <a:pt x="14093" y="0"/>
                </a:lnTo>
                <a:lnTo>
                  <a:pt x="0" y="0"/>
                </a:lnTo>
                <a:lnTo>
                  <a:pt x="0" y="1409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19">
            <a:extLst>
              <a:ext uri="{FF2B5EF4-FFF2-40B4-BE49-F238E27FC236}">
                <a16:creationId xmlns:a16="http://schemas.microsoft.com/office/drawing/2014/main" id="{0C8F708C-B355-43C0-B3E0-E1210BF24EBE}"/>
              </a:ext>
            </a:extLst>
          </p:cNvPr>
          <p:cNvSpPr/>
          <p:nvPr/>
        </p:nvSpPr>
        <p:spPr>
          <a:xfrm>
            <a:off x="1545607" y="650476"/>
            <a:ext cx="30911" cy="30911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0" y="14094"/>
                </a:moveTo>
                <a:lnTo>
                  <a:pt x="14093" y="14094"/>
                </a:lnTo>
                <a:lnTo>
                  <a:pt x="14093" y="0"/>
                </a:lnTo>
                <a:lnTo>
                  <a:pt x="0" y="0"/>
                </a:lnTo>
                <a:lnTo>
                  <a:pt x="0" y="1409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283976" y="1625954"/>
            <a:ext cx="10896642" cy="2107305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marL="914400" indent="-914400" algn="just">
              <a:buAutoNum type="arabicPeriod"/>
            </a:pPr>
            <a:r>
              <a:rPr lang="fr-FR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Faire </a:t>
            </a:r>
            <a:r>
              <a:rPr lang="fr-FR" sz="4500" b="1" dirty="0">
                <a:latin typeface="Arial" panose="020B0604020202020204" pitchFamily="34" charset="0"/>
                <a:cs typeface="Arial" panose="020B0604020202020204" pitchFamily="34" charset="0"/>
              </a:rPr>
              <a:t>l’activité 6</a:t>
            </a:r>
            <a:r>
              <a:rPr lang="fr-FR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500" b="1" dirty="0">
                <a:latin typeface="Arial" panose="020B0604020202020204" pitchFamily="34" charset="0"/>
                <a:cs typeface="Arial" panose="020B0604020202020204" pitchFamily="34" charset="0"/>
              </a:rPr>
              <a:t>à la page </a:t>
            </a:r>
            <a:r>
              <a:rPr lang="fr-FR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13.</a:t>
            </a:r>
          </a:p>
          <a:p>
            <a:pPr marL="914400" indent="-914400" algn="just">
              <a:buAutoNum type="arabicPeriod"/>
            </a:pPr>
            <a:r>
              <a:rPr lang="fr-FR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Trouvez des différences entre deux photos.</a:t>
            </a:r>
            <a:endParaRPr lang="ru-RU" sz="4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4009" t="51610" r="20291" b="6534"/>
          <a:stretch/>
        </p:blipFill>
        <p:spPr>
          <a:xfrm>
            <a:off x="1576518" y="3712370"/>
            <a:ext cx="8606573" cy="308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5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85151" y="245312"/>
            <a:ext cx="11902073" cy="258101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ln w="57150">
            <a:solidFill>
              <a:srgbClr val="0070C0"/>
            </a:solidFill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pPr algn="ctr"/>
            <a:r>
              <a:rPr lang="fr-FR" sz="8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leçon est finie et merci pour l’attention!!!</a:t>
            </a:r>
            <a:endParaRPr sz="8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object 2">
            <a:extLst>
              <a:ext uri="{FF2B5EF4-FFF2-40B4-BE49-F238E27FC236}">
                <a16:creationId xmlns:a16="http://schemas.microsoft.com/office/drawing/2014/main" id="{E8C26469-BDF9-400E-A3A8-3B2271BBD373}"/>
              </a:ext>
            </a:extLst>
          </p:cNvPr>
          <p:cNvSpPr txBox="1">
            <a:spLocks/>
          </p:cNvSpPr>
          <p:nvPr/>
        </p:nvSpPr>
        <p:spPr>
          <a:xfrm>
            <a:off x="185152" y="481559"/>
            <a:ext cx="11902072" cy="708321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object 16">
            <a:extLst>
              <a:ext uri="{FF2B5EF4-FFF2-40B4-BE49-F238E27FC236}">
                <a16:creationId xmlns:a16="http://schemas.microsoft.com/office/drawing/2014/main" id="{AB479926-0BB4-44D5-91E3-BBC35FBEBF55}"/>
              </a:ext>
            </a:extLst>
          </p:cNvPr>
          <p:cNvSpPr/>
          <p:nvPr/>
        </p:nvSpPr>
        <p:spPr>
          <a:xfrm>
            <a:off x="755030" y="1426126"/>
            <a:ext cx="30911" cy="30911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0" y="14094"/>
                </a:moveTo>
                <a:lnTo>
                  <a:pt x="14097" y="14094"/>
                </a:lnTo>
                <a:lnTo>
                  <a:pt x="14097" y="0"/>
                </a:lnTo>
                <a:lnTo>
                  <a:pt x="0" y="0"/>
                </a:lnTo>
                <a:lnTo>
                  <a:pt x="0" y="1409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18">
            <a:extLst>
              <a:ext uri="{FF2B5EF4-FFF2-40B4-BE49-F238E27FC236}">
                <a16:creationId xmlns:a16="http://schemas.microsoft.com/office/drawing/2014/main" id="{07DFB1AC-87BB-4442-B240-3DBDCD29CDF1}"/>
              </a:ext>
            </a:extLst>
          </p:cNvPr>
          <p:cNvSpPr/>
          <p:nvPr/>
        </p:nvSpPr>
        <p:spPr>
          <a:xfrm>
            <a:off x="1545607" y="590807"/>
            <a:ext cx="30911" cy="30911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0" y="14094"/>
                </a:moveTo>
                <a:lnTo>
                  <a:pt x="14093" y="14094"/>
                </a:lnTo>
                <a:lnTo>
                  <a:pt x="14093" y="0"/>
                </a:lnTo>
                <a:lnTo>
                  <a:pt x="0" y="0"/>
                </a:lnTo>
                <a:lnTo>
                  <a:pt x="0" y="1409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19">
            <a:extLst>
              <a:ext uri="{FF2B5EF4-FFF2-40B4-BE49-F238E27FC236}">
                <a16:creationId xmlns:a16="http://schemas.microsoft.com/office/drawing/2014/main" id="{0C8F708C-B355-43C0-B3E0-E1210BF24EBE}"/>
              </a:ext>
            </a:extLst>
          </p:cNvPr>
          <p:cNvSpPr/>
          <p:nvPr/>
        </p:nvSpPr>
        <p:spPr>
          <a:xfrm>
            <a:off x="1545607" y="650476"/>
            <a:ext cx="30911" cy="30911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0" y="14094"/>
                </a:moveTo>
                <a:lnTo>
                  <a:pt x="14093" y="14094"/>
                </a:lnTo>
                <a:lnTo>
                  <a:pt x="14093" y="0"/>
                </a:lnTo>
                <a:lnTo>
                  <a:pt x="0" y="0"/>
                </a:lnTo>
                <a:lnTo>
                  <a:pt x="0" y="1409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13005" t="2190" r="7299" b="2723"/>
          <a:stretch/>
        </p:blipFill>
        <p:spPr>
          <a:xfrm>
            <a:off x="3380510" y="2923309"/>
            <a:ext cx="5297219" cy="374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99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0" y="29048"/>
            <a:ext cx="9712037" cy="23299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2479964" y="324654"/>
            <a:ext cx="9712036" cy="25045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7204274"/>
              </p:ext>
            </p:extLst>
          </p:nvPr>
        </p:nvGraphicFramePr>
        <p:xfrm>
          <a:off x="1019662" y="1346661"/>
          <a:ext cx="10804476" cy="55113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059700" y="575105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Aujourd’hui, on va ...</a:t>
            </a:r>
            <a:endParaRPr lang="ru-RU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04255" y="2117172"/>
            <a:ext cx="886731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3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vérifier votre devoir à la </a:t>
            </a:r>
            <a:r>
              <a:rPr lang="fr-FR" sz="3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maison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3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écouter la chanson « Une jeune fille de 90 ans »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3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fr-FR" sz="3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ire le dialogue entre Julien et Paul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3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réviser l’emploi du Présent de l’Indicatif et sa formation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3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fr-FR" sz="3600" b="1" i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aire des activités</a:t>
            </a:r>
            <a:endParaRPr lang="ru-RU" sz="3600" i="1" dirty="0">
              <a:solidFill>
                <a:srgbClr val="0070C0"/>
              </a:solidFill>
            </a:endParaRPr>
          </a:p>
        </p:txBody>
      </p:sp>
      <p:pic>
        <p:nvPicPr>
          <p:cNvPr id="1028" name="Picture 4" descr="Comment prendre des notes en suivant la méthode Cornel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9" y="279766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172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3125726" y="468097"/>
            <a:ext cx="6143794" cy="645366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Vérification de devoir:</a:t>
            </a:r>
            <a:endParaRPr lang="ru-RU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0" y="75164"/>
            <a:ext cx="9712037" cy="216218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2479964" y="346713"/>
            <a:ext cx="9712036" cy="224702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8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406499" y="1005992"/>
            <a:ext cx="9608170" cy="568422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fr-FR" sz="35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Créer son arbre généalogique.</a:t>
            </a:r>
            <a:endParaRPr lang="fr-FR" sz="35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Green check mark — Stock Photo © cnapsys #983107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9" t="10415" r="9893" b="28617"/>
          <a:stretch/>
        </p:blipFill>
        <p:spPr bwMode="auto">
          <a:xfrm>
            <a:off x="8479842" y="1005992"/>
            <a:ext cx="636450" cy="51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amille arbre généalogique Diagram | Quizle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653"/>
          <a:stretch/>
        </p:blipFill>
        <p:spPr bwMode="auto">
          <a:xfrm>
            <a:off x="1071819" y="1600407"/>
            <a:ext cx="10087584" cy="517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03273" y="2416091"/>
            <a:ext cx="1122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papi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25477" y="2416090"/>
            <a:ext cx="1211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mamie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48405" y="4259257"/>
            <a:ext cx="1211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père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24027" y="4259256"/>
            <a:ext cx="1211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mère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423712" y="4263717"/>
            <a:ext cx="1211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oncle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948090" y="4259255"/>
            <a:ext cx="1211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tante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503591" y="5849827"/>
            <a:ext cx="1211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frère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528834" y="6320888"/>
            <a:ext cx="1211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soeur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904298" y="6311492"/>
            <a:ext cx="1884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fr-FR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rère cadet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690536" y="5859223"/>
            <a:ext cx="2189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soeur cadette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326843" y="6014605"/>
            <a:ext cx="1211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cousin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764359" y="6014605"/>
            <a:ext cx="1395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cousine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олилиния 3"/>
          <p:cNvSpPr/>
          <p:nvPr/>
        </p:nvSpPr>
        <p:spPr>
          <a:xfrm>
            <a:off x="3830250" y="6014605"/>
            <a:ext cx="696135" cy="361332"/>
          </a:xfrm>
          <a:custGeom>
            <a:avLst/>
            <a:gdLst>
              <a:gd name="connsiteX0" fmla="*/ 132150 w 631349"/>
              <a:gd name="connsiteY0" fmla="*/ 0 h 349210"/>
              <a:gd name="connsiteX1" fmla="*/ 7459 w 631349"/>
              <a:gd name="connsiteY1" fmla="*/ 249382 h 349210"/>
              <a:gd name="connsiteX2" fmla="*/ 326114 w 631349"/>
              <a:gd name="connsiteY2" fmla="*/ 346364 h 349210"/>
              <a:gd name="connsiteX3" fmla="*/ 630914 w 631349"/>
              <a:gd name="connsiteY3" fmla="*/ 152400 h 349210"/>
              <a:gd name="connsiteX4" fmla="*/ 395386 w 631349"/>
              <a:gd name="connsiteY4" fmla="*/ 0 h 349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1349" h="349210">
                <a:moveTo>
                  <a:pt x="132150" y="0"/>
                </a:moveTo>
                <a:cubicBezTo>
                  <a:pt x="53641" y="95827"/>
                  <a:pt x="-24868" y="191655"/>
                  <a:pt x="7459" y="249382"/>
                </a:cubicBezTo>
                <a:cubicBezTo>
                  <a:pt x="39786" y="307109"/>
                  <a:pt x="222205" y="362528"/>
                  <a:pt x="326114" y="346364"/>
                </a:cubicBezTo>
                <a:cubicBezTo>
                  <a:pt x="430023" y="330200"/>
                  <a:pt x="619369" y="210127"/>
                  <a:pt x="630914" y="152400"/>
                </a:cubicBezTo>
                <a:cubicBezTo>
                  <a:pt x="642459" y="94673"/>
                  <a:pt x="420786" y="36945"/>
                  <a:pt x="395386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314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0" y="112300"/>
            <a:ext cx="9712037" cy="33742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2479964" y="512492"/>
            <a:ext cx="9712036" cy="301986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4967" t="19034" r="38926" b="49716"/>
          <a:stretch/>
        </p:blipFill>
        <p:spPr>
          <a:xfrm>
            <a:off x="471054" y="1548563"/>
            <a:ext cx="11460927" cy="436732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89301" y="840677"/>
            <a:ext cx="76295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fr-FR" sz="4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2.Faire l’activité 7 à la page 11.</a:t>
            </a:r>
            <a:endParaRPr lang="fr-FR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5985164" y="3045939"/>
            <a:ext cx="1634836" cy="762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4433455" y="3588327"/>
            <a:ext cx="1768062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6636327" y="4128655"/>
            <a:ext cx="2770909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6703599" y="5777346"/>
            <a:ext cx="2412692" cy="13854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4333814" y="4682836"/>
            <a:ext cx="136040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6331527" y="5237018"/>
            <a:ext cx="2230582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9987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object 16">
            <a:extLst>
              <a:ext uri="{FF2B5EF4-FFF2-40B4-BE49-F238E27FC236}">
                <a16:creationId xmlns:a16="http://schemas.microsoft.com/office/drawing/2014/main" id="{AB479926-0BB4-44D5-91E3-BBC35FBEBF55}"/>
              </a:ext>
            </a:extLst>
          </p:cNvPr>
          <p:cNvSpPr/>
          <p:nvPr/>
        </p:nvSpPr>
        <p:spPr>
          <a:xfrm>
            <a:off x="755030" y="1426126"/>
            <a:ext cx="30911" cy="30911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0" y="14094"/>
                </a:moveTo>
                <a:lnTo>
                  <a:pt x="14097" y="14094"/>
                </a:lnTo>
                <a:lnTo>
                  <a:pt x="14097" y="0"/>
                </a:lnTo>
                <a:lnTo>
                  <a:pt x="0" y="0"/>
                </a:lnTo>
                <a:lnTo>
                  <a:pt x="0" y="1409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18">
            <a:extLst>
              <a:ext uri="{FF2B5EF4-FFF2-40B4-BE49-F238E27FC236}">
                <a16:creationId xmlns:a16="http://schemas.microsoft.com/office/drawing/2014/main" id="{07DFB1AC-87BB-4442-B240-3DBDCD29CDF1}"/>
              </a:ext>
            </a:extLst>
          </p:cNvPr>
          <p:cNvSpPr/>
          <p:nvPr/>
        </p:nvSpPr>
        <p:spPr>
          <a:xfrm>
            <a:off x="1545607" y="590807"/>
            <a:ext cx="30911" cy="30911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0" y="14094"/>
                </a:moveTo>
                <a:lnTo>
                  <a:pt x="14093" y="14094"/>
                </a:lnTo>
                <a:lnTo>
                  <a:pt x="14093" y="0"/>
                </a:lnTo>
                <a:lnTo>
                  <a:pt x="0" y="0"/>
                </a:lnTo>
                <a:lnTo>
                  <a:pt x="0" y="1409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19">
            <a:extLst>
              <a:ext uri="{FF2B5EF4-FFF2-40B4-BE49-F238E27FC236}">
                <a16:creationId xmlns:a16="http://schemas.microsoft.com/office/drawing/2014/main" id="{0C8F708C-B355-43C0-B3E0-E1210BF24EBE}"/>
              </a:ext>
            </a:extLst>
          </p:cNvPr>
          <p:cNvSpPr/>
          <p:nvPr/>
        </p:nvSpPr>
        <p:spPr>
          <a:xfrm>
            <a:off x="1545607" y="650476"/>
            <a:ext cx="30911" cy="30911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0" y="14094"/>
                </a:moveTo>
                <a:lnTo>
                  <a:pt x="14093" y="14094"/>
                </a:lnTo>
                <a:lnTo>
                  <a:pt x="14093" y="0"/>
                </a:lnTo>
                <a:lnTo>
                  <a:pt x="0" y="0"/>
                </a:lnTo>
                <a:lnTo>
                  <a:pt x="0" y="1409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0" y="112301"/>
            <a:ext cx="9712037" cy="23299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2479964" y="387267"/>
            <a:ext cx="9712036" cy="25045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14648" t="42140" r="31153" b="5209"/>
          <a:stretch/>
        </p:blipFill>
        <p:spPr>
          <a:xfrm>
            <a:off x="133639" y="679690"/>
            <a:ext cx="11351780" cy="5628690"/>
          </a:xfrm>
          <a:prstGeom prst="rect">
            <a:avLst/>
          </a:prstGeom>
        </p:spPr>
      </p:pic>
      <p:pic>
        <p:nvPicPr>
          <p:cNvPr id="12" name="videoplayback (34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35465" y="4350327"/>
            <a:ext cx="3584045" cy="2016025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7966364" y="1690255"/>
            <a:ext cx="1246909" cy="0"/>
          </a:xfrm>
          <a:prstGeom prst="line">
            <a:avLst/>
          </a:prstGeom>
          <a:ln w="38100">
            <a:solidFill>
              <a:srgbClr val="F33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7027101" y="2118468"/>
            <a:ext cx="2244437" cy="1"/>
          </a:xfrm>
          <a:prstGeom prst="line">
            <a:avLst/>
          </a:prstGeom>
          <a:ln w="38100">
            <a:solidFill>
              <a:srgbClr val="F33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407332" y="1195293"/>
            <a:ext cx="2951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rgbClr val="F33D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 n’est pas jeune</a:t>
            </a:r>
            <a:endParaRPr lang="ru-RU" sz="2400" dirty="0">
              <a:solidFill>
                <a:srgbClr val="F33D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flipH="1">
            <a:off x="2564186" y="1559973"/>
            <a:ext cx="637309" cy="46151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4358350" y="2531184"/>
            <a:ext cx="3982086" cy="4198"/>
          </a:xfrm>
          <a:prstGeom prst="line">
            <a:avLst/>
          </a:prstGeom>
          <a:ln w="38100">
            <a:solidFill>
              <a:srgbClr val="F33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408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19697">
                <p:cTn id="3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0" y="112300"/>
            <a:ext cx="9712037" cy="33742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2479964" y="512492"/>
            <a:ext cx="9712036" cy="301986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" name="TextBox 1"/>
          <p:cNvSpPr txBox="1"/>
          <p:nvPr/>
        </p:nvSpPr>
        <p:spPr>
          <a:xfrm>
            <a:off x="2826328" y="756120"/>
            <a:ext cx="716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ressemble au Père Noel.</a:t>
            </a:r>
            <a:endParaRPr lang="fr-FR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96836" y="1462685"/>
            <a:ext cx="7481455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Julien: Qui est ce mosieur avec une canne?</a:t>
            </a:r>
          </a:p>
          <a:p>
            <a:r>
              <a:rPr lang="fr-FR" sz="2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Paul: C’est le grand-père de Marcel. Tu te souviens de Marcel?</a:t>
            </a:r>
          </a:p>
          <a:p>
            <a:r>
              <a:rPr lang="fr-FR" sz="2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J: Bien sûr! Il est au collège de Louise Michel, avec nous! Le grand-père de Marcel? Quel âge a son grand-père?</a:t>
            </a:r>
          </a:p>
          <a:p>
            <a:r>
              <a:rPr lang="fr-FR" sz="2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P: Il a 76 ans.</a:t>
            </a:r>
          </a:p>
          <a:p>
            <a:r>
              <a:rPr lang="fr-FR" sz="2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J: Tu vois la grande barbe te les grandes moustaches qu’il a?</a:t>
            </a:r>
          </a:p>
          <a:p>
            <a:r>
              <a:rPr lang="fr-FR" sz="2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P: Oui, il ressemble au Père Noel.</a:t>
            </a:r>
          </a:p>
          <a:p>
            <a:r>
              <a:rPr lang="fr-FR" sz="2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J: Tu sais où il habite?</a:t>
            </a:r>
          </a:p>
          <a:p>
            <a:r>
              <a:rPr lang="fr-FR" sz="2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P: Mais oui! C’est la même adresse que celle de Marcel!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7426" t="30018" r="58199" b="15247"/>
          <a:stretch/>
        </p:blipFill>
        <p:spPr>
          <a:xfrm>
            <a:off x="51488" y="2216726"/>
            <a:ext cx="2109823" cy="45165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58093" t="30777" r="21250" b="14678"/>
          <a:stretch/>
        </p:blipFill>
        <p:spPr>
          <a:xfrm>
            <a:off x="9878291" y="2216726"/>
            <a:ext cx="2133602" cy="4516583"/>
          </a:xfrm>
          <a:prstGeom prst="rect">
            <a:avLst/>
          </a:prstGeom>
        </p:spPr>
      </p:pic>
      <p:pic>
        <p:nvPicPr>
          <p:cNvPr id="11" name="Picture 4" descr="Green check mark — Stock Photo © cnapsys #983107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9" t="10415" r="9893" b="28617"/>
          <a:stretch/>
        </p:blipFill>
        <p:spPr bwMode="auto">
          <a:xfrm>
            <a:off x="1401606" y="1855706"/>
            <a:ext cx="884393" cy="722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7578436" y="1870365"/>
            <a:ext cx="1537855" cy="0"/>
          </a:xfrm>
          <a:prstGeom prst="line">
            <a:avLst/>
          </a:prstGeom>
          <a:ln w="38100">
            <a:solidFill>
              <a:srgbClr val="F33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4059381" y="4641273"/>
            <a:ext cx="2479964" cy="13856"/>
          </a:xfrm>
          <a:prstGeom prst="line">
            <a:avLst/>
          </a:prstGeom>
          <a:ln w="38100">
            <a:solidFill>
              <a:srgbClr val="F33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2479964" y="5043055"/>
            <a:ext cx="1870363" cy="1"/>
          </a:xfrm>
          <a:prstGeom prst="line">
            <a:avLst/>
          </a:prstGeom>
          <a:ln w="38100">
            <a:solidFill>
              <a:srgbClr val="F33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6996546" y="4641272"/>
            <a:ext cx="1870363" cy="1"/>
          </a:xfrm>
          <a:prstGeom prst="line">
            <a:avLst/>
          </a:prstGeom>
          <a:ln w="38100">
            <a:solidFill>
              <a:srgbClr val="F33D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 flipV="1">
            <a:off x="831273" y="4641272"/>
            <a:ext cx="83127" cy="1967346"/>
          </a:xfrm>
          <a:prstGeom prst="straightConnector1">
            <a:avLst/>
          </a:prstGeom>
          <a:ln w="57150">
            <a:solidFill>
              <a:srgbClr val="F33D6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V="1">
            <a:off x="318655" y="3311236"/>
            <a:ext cx="332509" cy="290946"/>
          </a:xfrm>
          <a:prstGeom prst="straightConnector1">
            <a:avLst/>
          </a:prstGeom>
          <a:ln w="57150">
            <a:solidFill>
              <a:srgbClr val="F33D6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263234" y="3020291"/>
            <a:ext cx="387930" cy="180109"/>
          </a:xfrm>
          <a:prstGeom prst="straightConnector1">
            <a:avLst/>
          </a:prstGeom>
          <a:ln w="57150">
            <a:solidFill>
              <a:srgbClr val="F33D6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7599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0" y="112300"/>
            <a:ext cx="9712037" cy="33742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2479964" y="512492"/>
            <a:ext cx="9712036" cy="301986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" name="TextBox 1"/>
          <p:cNvSpPr txBox="1"/>
          <p:nvPr/>
        </p:nvSpPr>
        <p:spPr>
          <a:xfrm>
            <a:off x="117760" y="674399"/>
            <a:ext cx="12074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Conjugaison de </a:t>
            </a:r>
            <a:r>
              <a:rPr lang="fr-FR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fr-FR" sz="3600" b="1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être</a:t>
            </a:r>
            <a:r>
              <a:rPr lang="fr-FR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fr-FR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fr-FR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fr-FR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 avoir » au Présent</a:t>
            </a:r>
            <a:endParaRPr lang="fr-FR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0944" y="1545404"/>
            <a:ext cx="501534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 suis tout petit.</a:t>
            </a:r>
          </a:p>
          <a:p>
            <a:pPr>
              <a:lnSpc>
                <a:spcPct val="150000"/>
              </a:lnSpc>
            </a:pPr>
            <a:r>
              <a:rPr lang="fr-FR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 es mon ami.</a:t>
            </a:r>
          </a:p>
          <a:p>
            <a:pPr>
              <a:lnSpc>
                <a:spcPct val="150000"/>
              </a:lnSpc>
            </a:pPr>
            <a:r>
              <a:rPr lang="fr-FR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 est français.</a:t>
            </a:r>
          </a:p>
          <a:p>
            <a:pPr>
              <a:lnSpc>
                <a:spcPct val="150000"/>
              </a:lnSpc>
            </a:pPr>
            <a:r>
              <a:rPr lang="fr-FR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Nous sommes élèves.</a:t>
            </a:r>
          </a:p>
          <a:p>
            <a:pPr>
              <a:lnSpc>
                <a:spcPct val="150000"/>
              </a:lnSpc>
            </a:pPr>
            <a:r>
              <a:rPr lang="fr-FR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Vous êtes professeur.</a:t>
            </a:r>
          </a:p>
          <a:p>
            <a:pPr>
              <a:lnSpc>
                <a:spcPct val="150000"/>
              </a:lnSpc>
            </a:pPr>
            <a:r>
              <a:rPr lang="fr-FR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Elles sont jumelles.</a:t>
            </a:r>
            <a:endParaRPr lang="ru-RU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Les provocations de Bébé | PARENTS.f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575" y="1320730"/>
            <a:ext cx="1949736" cy="1300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eux Amis Supérieurs Posant Ensemble Image stock - Image du étreinte,  reconnaissez: 6688070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3" t="3625" r="7826" b="10107"/>
          <a:stretch/>
        </p:blipFill>
        <p:spPr bwMode="auto">
          <a:xfrm>
            <a:off x="8921470" y="1262933"/>
            <a:ext cx="2584602" cy="192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10 meilleures images du tableau FALL WINTER 2019 - KIDS | Molleton, Sweat  brodé et Broderi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666" y="2033156"/>
            <a:ext cx="1171575" cy="175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5 stratégies pour motiver les élèves désengagé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392" y="3762588"/>
            <a:ext cx="2356625" cy="1420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Qu'est-ce qui définit un bon professeur ? - Être parent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7596" y="3572445"/>
            <a:ext cx="2337931" cy="156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Les plus belles jumelles du monde … Un avenir prometteur ! – Le7tv.m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947" y="5168533"/>
            <a:ext cx="1665707" cy="166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22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0" y="49524"/>
            <a:ext cx="9712037" cy="296840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3283526" y="385629"/>
            <a:ext cx="8908473" cy="320707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pic>
        <p:nvPicPr>
          <p:cNvPr id="2050" name="Picture 2" descr="Un point sur le présent de l'indicatif | Fantady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884145"/>
            <a:ext cx="11817350" cy="597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5575" y="346364"/>
            <a:ext cx="31279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Emplois du Présent</a:t>
            </a:r>
            <a:endParaRPr lang="ru-RU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78582" y="4932218"/>
            <a:ext cx="14685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809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0" y="49524"/>
            <a:ext cx="9712037" cy="296840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3283526" y="385629"/>
            <a:ext cx="8908473" cy="320707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TextBox 4"/>
          <p:cNvSpPr txBox="1"/>
          <p:nvPr/>
        </p:nvSpPr>
        <p:spPr>
          <a:xfrm>
            <a:off x="5278582" y="4932218"/>
            <a:ext cx="14685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4098" name="Picture 2" descr="Cartes mentales CONJUGAISON.pdf - Google Drive | Carte mentale, Conjugaison  ce2, Exercices conjugais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5" t="4641" r="6140" b="4023"/>
          <a:stretch/>
        </p:blipFill>
        <p:spPr bwMode="auto">
          <a:xfrm>
            <a:off x="997526" y="609354"/>
            <a:ext cx="10030691" cy="630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721729" y="838229"/>
            <a:ext cx="25822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Formation</a:t>
            </a:r>
            <a:endParaRPr lang="ru-RU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42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3393</TotalTime>
  <Words>290</Words>
  <Application>Microsoft Office PowerPoint</Application>
  <PresentationFormat>Широкоэкранный</PresentationFormat>
  <Paragraphs>66</Paragraphs>
  <Slides>12</Slides>
  <Notes>5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XTB</dc:creator>
  <cp:lastModifiedBy>Пользователь</cp:lastModifiedBy>
  <cp:revision>179</cp:revision>
  <dcterms:created xsi:type="dcterms:W3CDTF">2020-04-14T20:23:07Z</dcterms:created>
  <dcterms:modified xsi:type="dcterms:W3CDTF">2020-09-21T05:40:06Z</dcterms:modified>
</cp:coreProperties>
</file>