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72" r:id="rId3"/>
    <p:sldId id="284" r:id="rId4"/>
    <p:sldId id="290" r:id="rId5"/>
    <p:sldId id="287" r:id="rId6"/>
    <p:sldId id="283" r:id="rId7"/>
    <p:sldId id="293" r:id="rId8"/>
    <p:sldId id="294" r:id="rId9"/>
    <p:sldId id="292" r:id="rId10"/>
    <p:sldId id="264" r:id="rId11"/>
    <p:sldId id="277" r:id="rId12"/>
    <p:sldId id="278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33D68"/>
    <a:srgbClr val="02BE21"/>
    <a:srgbClr val="EB45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21" autoAdjust="0"/>
    <p:restoredTop sz="94660"/>
  </p:normalViewPr>
  <p:slideViewPr>
    <p:cSldViewPr snapToGrid="0">
      <p:cViewPr varScale="1">
        <p:scale>
          <a:sx n="61" d="100"/>
          <a:sy n="61" d="100"/>
        </p:scale>
        <p:origin x="804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BC4D479-C722-486B-BA9F-C5697C35449A}" type="doc">
      <dgm:prSet loTypeId="urn:microsoft.com/office/officeart/2005/8/layout/equation2" loCatId="process" qsTypeId="urn:microsoft.com/office/officeart/2005/8/quickstyle/simple1" qsCatId="simple" csTypeId="urn:microsoft.com/office/officeart/2005/8/colors/accent6_1" csCatId="accent6" phldr="1"/>
      <dgm:spPr/>
    </dgm:pt>
    <dgm:pt modelId="{817A548A-31FC-48B8-9A6E-80F30F6B65DF}">
      <dgm:prSet phldrT="[Текст]"/>
      <dgm:spPr>
        <a:ln w="57150">
          <a:solidFill>
            <a:srgbClr val="EB45B4"/>
          </a:solidFill>
        </a:ln>
      </dgm:spPr>
      <dgm:t>
        <a:bodyPr/>
        <a:lstStyle/>
        <a:p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5D29818-D672-4F28-BCC9-A85BB61C754C}" type="parTrans" cxnId="{BF7B99CE-3E20-48A6-A4BD-E613D7F7A34D}">
      <dgm:prSet/>
      <dgm:spPr/>
      <dgm:t>
        <a:bodyPr/>
        <a:lstStyle/>
        <a:p>
          <a:endParaRPr lang="ru-RU"/>
        </a:p>
      </dgm:t>
    </dgm:pt>
    <dgm:pt modelId="{7B049AF6-0BFC-41D5-9D5E-3F1DB4EAE103}" type="sibTrans" cxnId="{BF7B99CE-3E20-48A6-A4BD-E613D7F7A34D}">
      <dgm:prSet/>
      <dgm:spPr/>
      <dgm:t>
        <a:bodyPr/>
        <a:lstStyle/>
        <a:p>
          <a:endParaRPr lang="ru-RU"/>
        </a:p>
      </dgm:t>
    </dgm:pt>
    <dgm:pt modelId="{706CF8FE-F782-4629-A16C-C83B6BBABE5A}" type="pres">
      <dgm:prSet presAssocID="{FBC4D479-C722-486B-BA9F-C5697C35449A}" presName="Name0" presStyleCnt="0">
        <dgm:presLayoutVars>
          <dgm:dir/>
          <dgm:resizeHandles val="exact"/>
        </dgm:presLayoutVars>
      </dgm:prSet>
      <dgm:spPr/>
    </dgm:pt>
    <dgm:pt modelId="{A37FF8CB-1997-4B5C-929D-156BB89F6161}" type="pres">
      <dgm:prSet presAssocID="{FBC4D479-C722-486B-BA9F-C5697C35449A}" presName="vNodes" presStyleCnt="0"/>
      <dgm:spPr/>
    </dgm:pt>
    <dgm:pt modelId="{4D7D6381-FA07-4E2D-BECB-ED2237801159}" type="pres">
      <dgm:prSet presAssocID="{FBC4D479-C722-486B-BA9F-C5697C35449A}" presName="lastNode" presStyleLbl="node1" presStyleIdx="0" presStyleCnt="1" custScaleX="100000" custScaleY="50244" custLinFactNeighborX="-3309" custLinFactNeighborY="-11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EA201655-53BB-40B6-B3B2-1176C9BE6ACC}" type="presOf" srcId="{FBC4D479-C722-486B-BA9F-C5697C35449A}" destId="{706CF8FE-F782-4629-A16C-C83B6BBABE5A}" srcOrd="0" destOrd="0" presId="urn:microsoft.com/office/officeart/2005/8/layout/equation2"/>
    <dgm:cxn modelId="{BF7B99CE-3E20-48A6-A4BD-E613D7F7A34D}" srcId="{FBC4D479-C722-486B-BA9F-C5697C35449A}" destId="{817A548A-31FC-48B8-9A6E-80F30F6B65DF}" srcOrd="0" destOrd="0" parTransId="{45D29818-D672-4F28-BCC9-A85BB61C754C}" sibTransId="{7B049AF6-0BFC-41D5-9D5E-3F1DB4EAE103}"/>
    <dgm:cxn modelId="{5535D847-77C0-450C-AB1A-E20C077F7A36}" type="presOf" srcId="{817A548A-31FC-48B8-9A6E-80F30F6B65DF}" destId="{4D7D6381-FA07-4E2D-BECB-ED2237801159}" srcOrd="0" destOrd="0" presId="urn:microsoft.com/office/officeart/2005/8/layout/equation2"/>
    <dgm:cxn modelId="{5327626B-569E-4530-AE0A-69DDD838F5B2}" type="presParOf" srcId="{706CF8FE-F782-4629-A16C-C83B6BBABE5A}" destId="{A37FF8CB-1997-4B5C-929D-156BB89F6161}" srcOrd="0" destOrd="0" presId="urn:microsoft.com/office/officeart/2005/8/layout/equation2"/>
    <dgm:cxn modelId="{F2CB64C1-CDC2-4C10-B954-9F0071B8AC96}" type="presParOf" srcId="{706CF8FE-F782-4629-A16C-C83B6BBABE5A}" destId="{4D7D6381-FA07-4E2D-BECB-ED2237801159}" srcOrd="1" destOrd="0" presId="urn:microsoft.com/office/officeart/2005/8/layout/equati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D7D6381-FA07-4E2D-BECB-ED2237801159}">
      <dsp:nvSpPr>
        <dsp:cNvPr id="0" name=""/>
        <dsp:cNvSpPr/>
      </dsp:nvSpPr>
      <dsp:spPr>
        <a:xfrm>
          <a:off x="0" y="0"/>
          <a:ext cx="10804475" cy="5428600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57150" cap="flat" cmpd="sng" algn="ctr">
          <a:solidFill>
            <a:srgbClr val="EB45B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582279" y="795000"/>
        <a:ext cx="7639917" cy="38386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equation2">
  <dgm:title val=""/>
  <dgm:desc val=""/>
  <dgm:catLst>
    <dgm:cat type="relationship" pri="18000"/>
    <dgm:cat type="process" pri="26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linDir" val="fromL"/>
          <dgm:param type="fallback" val="2D"/>
        </dgm:alg>
      </dgm:if>
      <dgm:else name="Name3">
        <dgm:alg type="lin">
          <dgm:param type="linDir" val="fromR"/>
          <dgm:param type="fallback" val="2D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ch" ptType="node" func="cnt" op="gte" val="3">
        <dgm:constrLst>
          <dgm:constr type="h" for="des" forName="node" refType="w" fact="0.5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ch" forName="lastNode" op="equ" val="65"/>
          <dgm:constr type="primFontSz" for="des" forName="node" op="equ" val="65"/>
          <dgm:constr type="primFontSz" for="des" forName="sibTrans" val="55"/>
          <dgm:constr type="primFontSz" for="des" forName="sibTrans" refType="primFontSz" refFor="des" refForName="node" op="lte" fact="0.8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if>
      <dgm:else name="Name6">
        <dgm:constrLst>
          <dgm:constr type="h" for="des" forName="node" refType="w"/>
          <dgm:constr type="w" for="ch" forName="lastNode" refType="w"/>
          <dgm:constr type="w" for="des" forName="node" refType="h" refFor="des" refForName="node"/>
          <dgm:constr type="w" for="ch" forName="sibTransLast" refType="h" refFor="des" refForName="node" fact="0.6"/>
          <dgm:constr type="h" for="des" forName="sibTrans" refType="h" refFor="des" refForName="node" op="equ" fact="0.58"/>
          <dgm:constr type="w" for="des" forName="sibTrans" refType="h" refFor="des" refForName="sibTrans" op="equ"/>
          <dgm:constr type="primFontSz" for="des" forName="node" val="65"/>
          <dgm:constr type="primFontSz" for="ch" forName="lastNode" refType="primFontSz" refFor="des" refForName="node" op="equ"/>
          <dgm:constr type="primFontSz" for="des" forName="sibTrans" val="55"/>
          <dgm:constr type="primFontSz" for="des" forName="connectorText" refType="primFontSz" refFor="des" refForName="node" op="lte" fact="0.8"/>
          <dgm:constr type="primFontSz" for="des" forName="connectorText" refType="primFontSz" refFor="des" refForName="sibTrans" op="equ"/>
          <dgm:constr type="h" for="des" forName="spacerT" refType="h" refFor="des" refForName="sibTrans" fact="0.14"/>
          <dgm:constr type="h" for="des" forName="spacerB" refType="h" refFor="des" refForName="sibTrans" fact="0.14"/>
        </dgm:constrLst>
      </dgm:else>
    </dgm:choose>
    <dgm:ruleLst/>
    <dgm:choose name="Name7">
      <dgm:if name="Name8" axis="ch" ptType="node" func="cnt" op="gte" val="1">
        <dgm:layoutNode name="vNodes">
          <dgm:alg type="lin">
            <dgm:param type="linDir" val="fromT"/>
            <dgm:param type="fallback" val="2D"/>
          </dgm:alg>
          <dgm:shape xmlns:r="http://schemas.openxmlformats.org/officeDocument/2006/relationships" r:blip="">
            <dgm:adjLst/>
          </dgm:shape>
          <dgm:presOf/>
          <dgm:constrLst/>
          <dgm:ruleLst/>
          <dgm:forEach name="Name9" axis="ch" ptType="node">
            <dgm:choose name="Name10">
              <dgm:if name="Name11" axis="self" func="revPos" op="neq" val="1">
                <dgm:layoutNode name="node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  <dgm:choose name="Name12">
                  <dgm:if name="Name13" axis="self" ptType="node" func="revPos" op="gt" val="2">
                    <dgm:forEach name="sibTransForEach" axis="followSib" ptType="sibTrans" cnt="1">
                      <dgm:layoutNode name="spacerT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  <dgm:layoutNode name="sibTrans">
                        <dgm:alg type="tx"/>
                        <dgm:shape xmlns:r="http://schemas.openxmlformats.org/officeDocument/2006/relationships" type="mathPlus" r:blip="">
                          <dgm:adjLst/>
                        </dgm:shape>
                        <dgm:presOf axis="self"/>
                        <dgm:constrLst>
                          <dgm:constr type="h" refType="w"/>
                          <dgm:constr type="lMarg"/>
                          <dgm:constr type="rMarg"/>
                          <dgm:constr type="tMarg"/>
                          <dgm:constr type="bMarg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spacerB">
                        <dgm:alg type="sp"/>
                        <dgm:shape xmlns:r="http://schemas.openxmlformats.org/officeDocument/2006/relationships" r:blip="">
                          <dgm:adjLst/>
                        </dgm:shape>
                        <dgm:presOf axis="self"/>
                        <dgm:constrLst/>
                        <dgm:ruleLst/>
                      </dgm:layoutNode>
                    </dgm:forEach>
                  </dgm:if>
                  <dgm:else name="Name14"/>
                </dgm:choose>
              </dgm:if>
              <dgm:else name="Name15"/>
            </dgm:choose>
          </dgm:forEach>
        </dgm:layoutNode>
        <dgm:choose name="Name16">
          <dgm:if name="Name17" axis="ch" ptType="node" func="cnt" op="gt" val="1">
            <dgm:layoutNode name="sibTransLast">
              <dgm:alg type="conn">
                <dgm:param type="begPts" val="auto"/>
                <dgm:param type="endPts" val="auto"/>
                <dgm:param type="srcNode" val="vNodes"/>
                <dgm:param type="dstNode" val="lastNode"/>
              </dgm:alg>
              <dgm:shape xmlns:r="http://schemas.openxmlformats.org/officeDocument/2006/relationships" type="conn" r:blip="">
                <dgm:adjLst/>
              </dgm:shape>
              <dgm:presOf axis="ch" ptType="sibTrans" st="-1" cnt="1"/>
              <dgm:constrLst>
                <dgm:constr type="h" refType="w" fact="0.62"/>
                <dgm:constr type="connDist"/>
                <dgm:constr type="begPad" refType="connDist" fact="0.25"/>
                <dgm:constr type="endPad" refType="connDist" fact="0.22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ch desOrSelf" ptType="sibTrans sibTrans" st="-1 1" cnt="1 0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if>
          <dgm:else name="Name18"/>
        </dgm:choose>
        <dgm:layoutNode name="lastNode">
          <dgm:varLst>
            <dgm:bulletEnabled val="1"/>
          </dgm:varLst>
          <dgm:alg type="tx">
            <dgm:param type="txAnchorVertCh" val="mid"/>
          </dgm:alg>
          <dgm:shape xmlns:r="http://schemas.openxmlformats.org/officeDocument/2006/relationships" type="ellipse" r:blip="">
            <dgm:adjLst/>
          </dgm:shape>
          <dgm:presOf axis="ch desOrSelf" ptType="node node" st="-1 1" cnt="1 0"/>
          <dgm:constrLst>
            <dgm:constr type="h" refType="w"/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</dgm:if>
      <dgm:else name="Name19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F1EB4A-7CAA-48DF-AE27-60C412795D77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500BBF-5946-4209-978B-0B8435A71D8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0976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34972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14417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21318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48551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2067348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9500BBF-5946-4209-978B-0B8435A71D8A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89725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6905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240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91898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5456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40727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6481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474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8301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3125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39082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5766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9F6427-7211-444C-B0E9-9D7623CC965E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49419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9F6427-7211-444C-B0E9-9D7623CC965E}" type="datetimeFigureOut">
              <a:rPr lang="ru-RU" smtClean="0"/>
              <a:t>25.09.2020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C43924-36BD-44A4-B824-EB87702FAEE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047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0.png"/><Relationship Id="rId4" Type="http://schemas.openxmlformats.org/officeDocument/2006/relationships/notesSlide" Target="../notesSlides/notesSlide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8043" y="43309"/>
            <a:ext cx="12173957" cy="166370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729156" y="2088087"/>
            <a:ext cx="6650483" cy="1876473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Bef>
                <a:spcPts val="233"/>
              </a:spcBef>
            </a:pPr>
            <a:r>
              <a:rPr lang="en-US" sz="6000" b="1" dirty="0" err="1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Thème</a:t>
            </a:r>
            <a:r>
              <a:rPr lang="en-US" sz="6000" b="1" dirty="0" smtClean="0">
                <a:solidFill>
                  <a:srgbClr val="2365C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</a:t>
            </a:r>
            <a:r>
              <a:rPr lang="en-US" sz="6000" b="1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famille</a:t>
            </a:r>
            <a:r>
              <a:rPr lang="en-US" sz="6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 Jean Machado.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29029" y="1958239"/>
            <a:ext cx="370678" cy="187647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10013699" y="289004"/>
            <a:ext cx="1405368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10013699" y="263819"/>
            <a:ext cx="1405367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10078225" y="578926"/>
            <a:ext cx="1276313" cy="105723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3200" b="1" spc="21" dirty="0" smtClean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r>
              <a:rPr lang="ru-RU" sz="3200" b="1" spc="21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3200" b="1" spc="21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3200" b="1" spc="21" dirty="0" smtClean="0">
              <a:solidFill>
                <a:srgbClr val="FEFEFE"/>
              </a:solidFill>
              <a:latin typeface="Arial"/>
              <a:cs typeface="Arial"/>
            </a:endParaRPr>
          </a:p>
          <a:p>
            <a:pPr algn="ctr">
              <a:spcBef>
                <a:spcPts val="265"/>
              </a:spcBef>
            </a:pPr>
            <a:endParaRPr sz="3200" dirty="0">
              <a:latin typeface="Arial"/>
              <a:cs typeface="Arial"/>
            </a:endParaRPr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2830473" y="235427"/>
            <a:ext cx="6170227" cy="954543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defTabSz="1935419">
              <a:spcBef>
                <a:spcPts val="241"/>
              </a:spcBef>
              <a:defRPr/>
            </a:pPr>
            <a:r>
              <a:rPr lang="en-US" sz="6000" kern="0" spc="-519" dirty="0" smtClean="0">
                <a:solidFill>
                  <a:sysClr val="window" lastClr="FFFFFF"/>
                </a:solidFill>
              </a:rPr>
              <a:t>        </a:t>
            </a:r>
            <a:r>
              <a:rPr lang="en-US" sz="6000" kern="0" spc="-519" dirty="0" err="1" smtClean="0">
                <a:solidFill>
                  <a:sysClr val="window" lastClr="FFFFFF"/>
                </a:solidFill>
              </a:rPr>
              <a:t>Fransuz</a:t>
            </a:r>
            <a:r>
              <a:rPr lang="en-US" sz="6000" kern="0" spc="-519" dirty="0" smtClean="0">
                <a:solidFill>
                  <a:sysClr val="window" lastClr="FFFFFF"/>
                </a:solidFill>
              </a:rPr>
              <a:t> </a:t>
            </a:r>
            <a:r>
              <a:rPr lang="en-US" sz="6000" kern="0" spc="-519" dirty="0" err="1" smtClean="0">
                <a:solidFill>
                  <a:sysClr val="window" lastClr="FFFFFF"/>
                </a:solidFill>
              </a:rPr>
              <a:t>tili</a:t>
            </a:r>
            <a:endParaRPr lang="en-US" sz="6000" kern="0" spc="11" dirty="0">
              <a:solidFill>
                <a:sysClr val="window" lastClr="FFFFFF"/>
              </a:solidFill>
            </a:endParaRPr>
          </a:p>
        </p:txBody>
      </p:sp>
      <p:pic>
        <p:nvPicPr>
          <p:cNvPr id="1026" name="Picture 2" descr="Quel est votre rôle dans la famille ?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96" r="14136"/>
          <a:stretch/>
        </p:blipFill>
        <p:spPr bwMode="auto">
          <a:xfrm>
            <a:off x="7379639" y="3040177"/>
            <a:ext cx="4576834" cy="367383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504275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49524"/>
            <a:ext cx="9712037" cy="29684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3283526" y="385629"/>
            <a:ext cx="8908473" cy="32070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" name="TextBox 1"/>
          <p:cNvSpPr txBox="1"/>
          <p:nvPr/>
        </p:nvSpPr>
        <p:spPr>
          <a:xfrm>
            <a:off x="2690956" y="745601"/>
            <a:ext cx="74505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Apprenons à faire des phrases 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278582" y="4932218"/>
            <a:ext cx="146858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1027" t="18087" r="19014" b="41762"/>
          <a:stretch/>
        </p:blipFill>
        <p:spPr>
          <a:xfrm>
            <a:off x="55803" y="1842655"/>
            <a:ext cx="12136196" cy="3916095"/>
          </a:xfrm>
          <a:prstGeom prst="rect">
            <a:avLst/>
          </a:prstGeom>
        </p:spPr>
      </p:pic>
      <p:sp>
        <p:nvSpPr>
          <p:cNvPr id="4" name="Полилиния 3"/>
          <p:cNvSpPr/>
          <p:nvPr/>
        </p:nvSpPr>
        <p:spPr>
          <a:xfrm>
            <a:off x="2646218" y="2618495"/>
            <a:ext cx="1247456" cy="528593"/>
          </a:xfrm>
          <a:custGeom>
            <a:avLst/>
            <a:gdLst>
              <a:gd name="connsiteX0" fmla="*/ 69273 w 1247456"/>
              <a:gd name="connsiteY0" fmla="*/ 193978 h 528593"/>
              <a:gd name="connsiteX1" fmla="*/ 277091 w 1247456"/>
              <a:gd name="connsiteY1" fmla="*/ 13869 h 528593"/>
              <a:gd name="connsiteX2" fmla="*/ 554182 w 1247456"/>
              <a:gd name="connsiteY2" fmla="*/ 13869 h 528593"/>
              <a:gd name="connsiteX3" fmla="*/ 997527 w 1247456"/>
              <a:gd name="connsiteY3" fmla="*/ 27723 h 528593"/>
              <a:gd name="connsiteX4" fmla="*/ 1177637 w 1247456"/>
              <a:gd name="connsiteY4" fmla="*/ 166269 h 528593"/>
              <a:gd name="connsiteX5" fmla="*/ 1233055 w 1247456"/>
              <a:gd name="connsiteY5" fmla="*/ 498778 h 528593"/>
              <a:gd name="connsiteX6" fmla="*/ 928255 w 1247456"/>
              <a:gd name="connsiteY6" fmla="*/ 512632 h 528593"/>
              <a:gd name="connsiteX7" fmla="*/ 235527 w 1247456"/>
              <a:gd name="connsiteY7" fmla="*/ 498778 h 528593"/>
              <a:gd name="connsiteX8" fmla="*/ 0 w 1247456"/>
              <a:gd name="connsiteY8" fmla="*/ 457214 h 528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47456" h="528593">
                <a:moveTo>
                  <a:pt x="69273" y="193978"/>
                </a:moveTo>
                <a:cubicBezTo>
                  <a:pt x="132773" y="118932"/>
                  <a:pt x="196273" y="43887"/>
                  <a:pt x="277091" y="13869"/>
                </a:cubicBezTo>
                <a:cubicBezTo>
                  <a:pt x="357909" y="-16149"/>
                  <a:pt x="434109" y="11560"/>
                  <a:pt x="554182" y="13869"/>
                </a:cubicBezTo>
                <a:cubicBezTo>
                  <a:pt x="674255" y="16178"/>
                  <a:pt x="893618" y="2323"/>
                  <a:pt x="997527" y="27723"/>
                </a:cubicBezTo>
                <a:cubicBezTo>
                  <a:pt x="1101436" y="53123"/>
                  <a:pt x="1138382" y="87760"/>
                  <a:pt x="1177637" y="166269"/>
                </a:cubicBezTo>
                <a:cubicBezTo>
                  <a:pt x="1216892" y="244778"/>
                  <a:pt x="1274619" y="441051"/>
                  <a:pt x="1233055" y="498778"/>
                </a:cubicBezTo>
                <a:cubicBezTo>
                  <a:pt x="1191491" y="556505"/>
                  <a:pt x="1094510" y="512632"/>
                  <a:pt x="928255" y="512632"/>
                </a:cubicBezTo>
                <a:cubicBezTo>
                  <a:pt x="762000" y="512632"/>
                  <a:pt x="390236" y="508014"/>
                  <a:pt x="235527" y="498778"/>
                </a:cubicBezTo>
                <a:cubicBezTo>
                  <a:pt x="80818" y="489542"/>
                  <a:pt x="27709" y="471069"/>
                  <a:pt x="0" y="457214"/>
                </a:cubicBezTo>
              </a:path>
            </a:pathLst>
          </a:custGeom>
          <a:noFill/>
          <a:ln w="38100">
            <a:solidFill>
              <a:srgbClr val="F33D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олилиния 8"/>
          <p:cNvSpPr/>
          <p:nvPr/>
        </p:nvSpPr>
        <p:spPr>
          <a:xfrm>
            <a:off x="2833254" y="4283407"/>
            <a:ext cx="873383" cy="554182"/>
          </a:xfrm>
          <a:custGeom>
            <a:avLst/>
            <a:gdLst>
              <a:gd name="connsiteX0" fmla="*/ 69273 w 1247456"/>
              <a:gd name="connsiteY0" fmla="*/ 193978 h 528593"/>
              <a:gd name="connsiteX1" fmla="*/ 277091 w 1247456"/>
              <a:gd name="connsiteY1" fmla="*/ 13869 h 528593"/>
              <a:gd name="connsiteX2" fmla="*/ 554182 w 1247456"/>
              <a:gd name="connsiteY2" fmla="*/ 13869 h 528593"/>
              <a:gd name="connsiteX3" fmla="*/ 997527 w 1247456"/>
              <a:gd name="connsiteY3" fmla="*/ 27723 h 528593"/>
              <a:gd name="connsiteX4" fmla="*/ 1177637 w 1247456"/>
              <a:gd name="connsiteY4" fmla="*/ 166269 h 528593"/>
              <a:gd name="connsiteX5" fmla="*/ 1233055 w 1247456"/>
              <a:gd name="connsiteY5" fmla="*/ 498778 h 528593"/>
              <a:gd name="connsiteX6" fmla="*/ 928255 w 1247456"/>
              <a:gd name="connsiteY6" fmla="*/ 512632 h 528593"/>
              <a:gd name="connsiteX7" fmla="*/ 235527 w 1247456"/>
              <a:gd name="connsiteY7" fmla="*/ 498778 h 528593"/>
              <a:gd name="connsiteX8" fmla="*/ 0 w 1247456"/>
              <a:gd name="connsiteY8" fmla="*/ 457214 h 5285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47456" h="528593">
                <a:moveTo>
                  <a:pt x="69273" y="193978"/>
                </a:moveTo>
                <a:cubicBezTo>
                  <a:pt x="132773" y="118932"/>
                  <a:pt x="196273" y="43887"/>
                  <a:pt x="277091" y="13869"/>
                </a:cubicBezTo>
                <a:cubicBezTo>
                  <a:pt x="357909" y="-16149"/>
                  <a:pt x="434109" y="11560"/>
                  <a:pt x="554182" y="13869"/>
                </a:cubicBezTo>
                <a:cubicBezTo>
                  <a:pt x="674255" y="16178"/>
                  <a:pt x="893618" y="2323"/>
                  <a:pt x="997527" y="27723"/>
                </a:cubicBezTo>
                <a:cubicBezTo>
                  <a:pt x="1101436" y="53123"/>
                  <a:pt x="1138382" y="87760"/>
                  <a:pt x="1177637" y="166269"/>
                </a:cubicBezTo>
                <a:cubicBezTo>
                  <a:pt x="1216892" y="244778"/>
                  <a:pt x="1274619" y="441051"/>
                  <a:pt x="1233055" y="498778"/>
                </a:cubicBezTo>
                <a:cubicBezTo>
                  <a:pt x="1191491" y="556505"/>
                  <a:pt x="1094510" y="512632"/>
                  <a:pt x="928255" y="512632"/>
                </a:cubicBezTo>
                <a:cubicBezTo>
                  <a:pt x="762000" y="512632"/>
                  <a:pt x="390236" y="508014"/>
                  <a:pt x="235527" y="498778"/>
                </a:cubicBezTo>
                <a:cubicBezTo>
                  <a:pt x="80818" y="489542"/>
                  <a:pt x="27709" y="471069"/>
                  <a:pt x="0" y="457214"/>
                </a:cubicBezTo>
              </a:path>
            </a:pathLst>
          </a:custGeom>
          <a:noFill/>
          <a:ln w="38100">
            <a:solidFill>
              <a:srgbClr val="F33D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809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85151" y="245312"/>
            <a:ext cx="11902073" cy="13993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185152" y="481559"/>
            <a:ext cx="11902072" cy="954543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Devoir:</a:t>
            </a:r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object 16">
            <a:extLst>
              <a:ext uri="{FF2B5EF4-FFF2-40B4-BE49-F238E27FC236}">
                <a16:creationId xmlns:a16="http://schemas.microsoft.com/office/drawing/2014/main" id="{AB479926-0BB4-44D5-91E3-BBC35FBEBF55}"/>
              </a:ext>
            </a:extLst>
          </p:cNvPr>
          <p:cNvSpPr/>
          <p:nvPr/>
        </p:nvSpPr>
        <p:spPr>
          <a:xfrm>
            <a:off x="755030" y="142612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7" y="14094"/>
                </a:lnTo>
                <a:lnTo>
                  <a:pt x="14097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" name="object 18">
            <a:extLst>
              <a:ext uri="{FF2B5EF4-FFF2-40B4-BE49-F238E27FC236}">
                <a16:creationId xmlns:a16="http://schemas.microsoft.com/office/drawing/2014/main" id="{07DFB1AC-87BB-4442-B240-3DBDCD29CDF1}"/>
              </a:ext>
            </a:extLst>
          </p:cNvPr>
          <p:cNvSpPr/>
          <p:nvPr/>
        </p:nvSpPr>
        <p:spPr>
          <a:xfrm>
            <a:off x="1545607" y="590807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" name="object 19">
            <a:extLst>
              <a:ext uri="{FF2B5EF4-FFF2-40B4-BE49-F238E27FC236}">
                <a16:creationId xmlns:a16="http://schemas.microsoft.com/office/drawing/2014/main" id="{0C8F708C-B355-43C0-B3E0-E1210BF24EBE}"/>
              </a:ext>
            </a:extLst>
          </p:cNvPr>
          <p:cNvSpPr/>
          <p:nvPr/>
        </p:nvSpPr>
        <p:spPr>
          <a:xfrm>
            <a:off x="1545607" y="65047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283976" y="1625954"/>
            <a:ext cx="10896642" cy="2107305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914400" indent="-914400" algn="ctr">
              <a:buAutoNum type="arabicPeriod"/>
            </a:pPr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Faire </a:t>
            </a:r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l’activité </a:t>
            </a:r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 </a:t>
            </a:r>
            <a:r>
              <a:rPr lang="fr-FR" sz="45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à la page </a:t>
            </a:r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15.</a:t>
            </a:r>
          </a:p>
          <a:p>
            <a:pPr algn="ctr"/>
            <a:r>
              <a:rPr lang="fr-FR" sz="45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Répondre aux questions au Présent de l’indicatif</a:t>
            </a:r>
          </a:p>
        </p:txBody>
      </p:sp>
    </p:spTree>
    <p:extLst>
      <p:ext uri="{BB962C8B-B14F-4D97-AF65-F5344CB8AC3E}">
        <p14:creationId xmlns:p14="http://schemas.microsoft.com/office/powerpoint/2010/main" val="132055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85151" y="245312"/>
            <a:ext cx="11902073" cy="258101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ln w="57150">
            <a:solidFill>
              <a:srgbClr val="0070C0"/>
            </a:solidFill>
            <a:prstDash val="sysDot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rtlCol="0"/>
          <a:lstStyle/>
          <a:p>
            <a:pPr algn="ctr"/>
            <a:r>
              <a:rPr lang="fr-FR" sz="80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leçon est finie et merci pour l’attention!!!</a:t>
            </a:r>
            <a:endParaRPr sz="80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object 2">
            <a:extLst>
              <a:ext uri="{FF2B5EF4-FFF2-40B4-BE49-F238E27FC236}">
                <a16:creationId xmlns:a16="http://schemas.microsoft.com/office/drawing/2014/main" id="{E8C26469-BDF9-400E-A3A8-3B2271BBD373}"/>
              </a:ext>
            </a:extLst>
          </p:cNvPr>
          <p:cNvSpPr txBox="1">
            <a:spLocks/>
          </p:cNvSpPr>
          <p:nvPr/>
        </p:nvSpPr>
        <p:spPr>
          <a:xfrm>
            <a:off x="185152" y="481559"/>
            <a:ext cx="11902072" cy="708321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algn="ctr"/>
            <a:r>
              <a:rPr lang="en-US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object 16">
            <a:extLst>
              <a:ext uri="{FF2B5EF4-FFF2-40B4-BE49-F238E27FC236}">
                <a16:creationId xmlns:a16="http://schemas.microsoft.com/office/drawing/2014/main" id="{AB479926-0BB4-44D5-91E3-BBC35FBEBF55}"/>
              </a:ext>
            </a:extLst>
          </p:cNvPr>
          <p:cNvSpPr/>
          <p:nvPr/>
        </p:nvSpPr>
        <p:spPr>
          <a:xfrm>
            <a:off x="755030" y="142612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7" y="14094"/>
                </a:lnTo>
                <a:lnTo>
                  <a:pt x="14097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9" name="object 18">
            <a:extLst>
              <a:ext uri="{FF2B5EF4-FFF2-40B4-BE49-F238E27FC236}">
                <a16:creationId xmlns:a16="http://schemas.microsoft.com/office/drawing/2014/main" id="{07DFB1AC-87BB-4442-B240-3DBDCD29CDF1}"/>
              </a:ext>
            </a:extLst>
          </p:cNvPr>
          <p:cNvSpPr/>
          <p:nvPr/>
        </p:nvSpPr>
        <p:spPr>
          <a:xfrm>
            <a:off x="1545607" y="590807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0" name="object 19">
            <a:extLst>
              <a:ext uri="{FF2B5EF4-FFF2-40B4-BE49-F238E27FC236}">
                <a16:creationId xmlns:a16="http://schemas.microsoft.com/office/drawing/2014/main" id="{0C8F708C-B355-43C0-B3E0-E1210BF24EBE}"/>
              </a:ext>
            </a:extLst>
          </p:cNvPr>
          <p:cNvSpPr/>
          <p:nvPr/>
        </p:nvSpPr>
        <p:spPr>
          <a:xfrm>
            <a:off x="1545607" y="650476"/>
            <a:ext cx="30911" cy="30911"/>
          </a:xfrm>
          <a:custGeom>
            <a:avLst/>
            <a:gdLst/>
            <a:ahLst/>
            <a:cxnLst/>
            <a:rect l="l" t="t" r="r" b="b"/>
            <a:pathLst>
              <a:path w="14604" h="14604">
                <a:moveTo>
                  <a:pt x="0" y="14094"/>
                </a:moveTo>
                <a:lnTo>
                  <a:pt x="14093" y="14094"/>
                </a:lnTo>
                <a:lnTo>
                  <a:pt x="14093" y="0"/>
                </a:lnTo>
                <a:lnTo>
                  <a:pt x="0" y="0"/>
                </a:lnTo>
                <a:lnTo>
                  <a:pt x="0" y="14094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/>
          <a:srcRect l="13005" t="2190" r="7299" b="2723"/>
          <a:stretch/>
        </p:blipFill>
        <p:spPr>
          <a:xfrm>
            <a:off x="3380510" y="2923309"/>
            <a:ext cx="5297219" cy="37411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7995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29048"/>
            <a:ext cx="9712037" cy="2329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324654"/>
            <a:ext cx="9712036" cy="250451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7204274"/>
              </p:ext>
            </p:extLst>
          </p:nvPr>
        </p:nvGraphicFramePr>
        <p:xfrm>
          <a:off x="1019662" y="1346661"/>
          <a:ext cx="10804476" cy="55113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059700" y="575105"/>
            <a:ext cx="472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Aujourd’hui, on va ...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604255" y="2117172"/>
            <a:ext cx="886731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36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vérifier votre devoir à la </a:t>
            </a:r>
            <a:r>
              <a:rPr lang="fr-FR" sz="36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maison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36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fr-FR" sz="36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ire le texte sur la famille de Jean Machado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36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</a:t>
            </a:r>
            <a:r>
              <a:rPr lang="fr-FR" sz="36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egarder une vidéo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36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réviser la conjugaison des verbes </a:t>
            </a:r>
            <a:r>
              <a:rPr lang="fr-FR" sz="36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fr-FR" sz="36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 Présent de l’Indicatif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fr-FR" sz="36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fr-FR" sz="3600" b="1" i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aire des activités</a:t>
            </a:r>
            <a:endParaRPr lang="ru-RU" sz="3600" i="1" dirty="0">
              <a:solidFill>
                <a:srgbClr val="0070C0"/>
              </a:solidFill>
            </a:endParaRPr>
          </a:p>
        </p:txBody>
      </p:sp>
      <p:pic>
        <p:nvPicPr>
          <p:cNvPr id="1028" name="Picture 4" descr="Comment prendre des notes en suivant la méthode Cornell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89" y="279766"/>
            <a:ext cx="2466975" cy="18478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17211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3125726" y="468097"/>
            <a:ext cx="6143794" cy="645366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algn="ctr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Vérification de devoir:</a:t>
            </a:r>
            <a:endParaRPr lang="ru-RU" sz="40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75164"/>
            <a:ext cx="9712037" cy="21621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346713"/>
            <a:ext cx="9712036" cy="224702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8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406499" y="1005992"/>
            <a:ext cx="9608170" cy="568422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42900" indent="-342900" algn="just">
              <a:buFont typeface="+mj-lt"/>
              <a:buAutoNum type="arabicPeriod"/>
            </a:pPr>
            <a:r>
              <a:rPr lang="fr-FR" sz="35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Faire l’activité 6 à la page 13.</a:t>
            </a:r>
            <a:endParaRPr lang="fr-FR" sz="35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2" name="Picture 4" descr="Green check mark — Stock Photo © cnapsys #9831075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29" t="10415" r="9893" b="28617"/>
          <a:stretch/>
        </p:blipFill>
        <p:spPr bwMode="auto">
          <a:xfrm>
            <a:off x="8479842" y="1005992"/>
            <a:ext cx="636450" cy="519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06499" y="3863159"/>
            <a:ext cx="220121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 est grand</a:t>
            </a:r>
            <a:r>
              <a:rPr lang="fr-FR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22729" y="4328293"/>
            <a:ext cx="41606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J’apprends le français.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416911" y="5311749"/>
            <a:ext cx="48262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 mère écrit une lettre</a:t>
            </a:r>
            <a:r>
              <a:rPr lang="fr-FR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27619" y="4828331"/>
            <a:ext cx="356194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Elle habite à Paris</a:t>
            </a:r>
            <a:r>
              <a:rPr lang="fr-FR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356331" y="5793503"/>
            <a:ext cx="51582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 frére s’appelle Claude</a:t>
            </a:r>
            <a:r>
              <a:rPr lang="fr-FR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3314334" y="6275304"/>
            <a:ext cx="541136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 gran-père écoute la radio</a:t>
            </a:r>
            <a:r>
              <a:rPr lang="fr-FR" sz="2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6705494" y="4331185"/>
            <a:ext cx="45582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 père préfère la moto.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6705494" y="3856551"/>
            <a:ext cx="57497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 grand-mère regarde la télé.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 l="14860" t="39868" r="20079" b="40246"/>
          <a:stretch/>
        </p:blipFill>
        <p:spPr>
          <a:xfrm>
            <a:off x="332939" y="1675322"/>
            <a:ext cx="11374152" cy="1954641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6713914" y="4824761"/>
            <a:ext cx="455825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 soeur récite la poésie.</a:t>
            </a:r>
            <a:endParaRPr lang="ru-RU" sz="28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63141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4" grpId="0"/>
      <p:bldP spid="25" grpId="0"/>
      <p:bldP spid="26" grpId="0"/>
      <p:bldP spid="29" grpId="0"/>
      <p:bldP spid="30" grpId="0"/>
      <p:bldP spid="31" grpId="0"/>
      <p:bldP spid="32" grpId="0"/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112300"/>
            <a:ext cx="9712037" cy="33742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512492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6" name="Прямоугольник 5"/>
          <p:cNvSpPr/>
          <p:nvPr/>
        </p:nvSpPr>
        <p:spPr>
          <a:xfrm>
            <a:off x="1070230" y="770812"/>
            <a:ext cx="10757047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fr-FR" sz="40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Trouvez des différences entre deux photos</a:t>
            </a:r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3"/>
          <a:srcRect l="14009" t="51610" r="20291" b="6534"/>
          <a:stretch/>
        </p:blipFill>
        <p:spPr>
          <a:xfrm>
            <a:off x="398881" y="2410690"/>
            <a:ext cx="11428396" cy="4093477"/>
          </a:xfrm>
          <a:prstGeom prst="rect">
            <a:avLst/>
          </a:prstGeom>
        </p:spPr>
      </p:pic>
      <p:sp>
        <p:nvSpPr>
          <p:cNvPr id="2" name="Стрелка влево 1"/>
          <p:cNvSpPr/>
          <p:nvPr/>
        </p:nvSpPr>
        <p:spPr>
          <a:xfrm>
            <a:off x="4592781" y="2846310"/>
            <a:ext cx="526473" cy="272557"/>
          </a:xfrm>
          <a:prstGeom prst="leftArrow">
            <a:avLst/>
          </a:prstGeom>
          <a:solidFill>
            <a:srgbClr val="F33D68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лево 13"/>
          <p:cNvSpPr/>
          <p:nvPr/>
        </p:nvSpPr>
        <p:spPr>
          <a:xfrm>
            <a:off x="10626436" y="3800680"/>
            <a:ext cx="526473" cy="272557"/>
          </a:xfrm>
          <a:prstGeom prst="leftArrow">
            <a:avLst/>
          </a:prstGeom>
          <a:solidFill>
            <a:srgbClr val="F33D68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лево 17"/>
          <p:cNvSpPr/>
          <p:nvPr/>
        </p:nvSpPr>
        <p:spPr>
          <a:xfrm>
            <a:off x="11665527" y="5158425"/>
            <a:ext cx="526473" cy="272557"/>
          </a:xfrm>
          <a:prstGeom prst="leftArrow">
            <a:avLst/>
          </a:prstGeom>
          <a:solidFill>
            <a:srgbClr val="F33D68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лево 18"/>
          <p:cNvSpPr/>
          <p:nvPr/>
        </p:nvSpPr>
        <p:spPr>
          <a:xfrm>
            <a:off x="8569036" y="2846310"/>
            <a:ext cx="526473" cy="272557"/>
          </a:xfrm>
          <a:prstGeom prst="leftArrow">
            <a:avLst/>
          </a:prstGeom>
          <a:solidFill>
            <a:srgbClr val="F33D68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лево 19"/>
          <p:cNvSpPr/>
          <p:nvPr/>
        </p:nvSpPr>
        <p:spPr>
          <a:xfrm rot="13601609">
            <a:off x="6747163" y="4688964"/>
            <a:ext cx="526473" cy="272557"/>
          </a:xfrm>
          <a:prstGeom prst="leftArrow">
            <a:avLst/>
          </a:prstGeom>
          <a:solidFill>
            <a:srgbClr val="F33D68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лево 20"/>
          <p:cNvSpPr/>
          <p:nvPr/>
        </p:nvSpPr>
        <p:spPr>
          <a:xfrm rot="14109004">
            <a:off x="33179" y="5452322"/>
            <a:ext cx="526473" cy="272557"/>
          </a:xfrm>
          <a:prstGeom prst="leftArrow">
            <a:avLst/>
          </a:prstGeom>
          <a:solidFill>
            <a:srgbClr val="F33D68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лево 22"/>
          <p:cNvSpPr/>
          <p:nvPr/>
        </p:nvSpPr>
        <p:spPr>
          <a:xfrm rot="19527911">
            <a:off x="8707250" y="4783575"/>
            <a:ext cx="526473" cy="272557"/>
          </a:xfrm>
          <a:prstGeom prst="leftArrow">
            <a:avLst/>
          </a:prstGeom>
          <a:solidFill>
            <a:srgbClr val="F33D68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4856017" y="1731818"/>
            <a:ext cx="28748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</a:t>
            </a:r>
            <a:r>
              <a:rPr lang="fr-FR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différences</a:t>
            </a:r>
            <a:endParaRPr lang="ru-RU" sz="3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4" name="Picture 4" descr="Green check mark — Stock Photo © cnapsys #9831075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429" t="10415" r="9893" b="28617"/>
          <a:stretch/>
        </p:blipFill>
        <p:spPr bwMode="auto">
          <a:xfrm>
            <a:off x="7908310" y="1727708"/>
            <a:ext cx="636450" cy="519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5" name="Стрелка влево 24"/>
          <p:cNvSpPr/>
          <p:nvPr/>
        </p:nvSpPr>
        <p:spPr>
          <a:xfrm rot="11952167">
            <a:off x="6465239" y="5329271"/>
            <a:ext cx="526473" cy="272557"/>
          </a:xfrm>
          <a:prstGeom prst="leftArrow">
            <a:avLst/>
          </a:prstGeom>
          <a:solidFill>
            <a:srgbClr val="F33D68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9987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4" grpId="0" animBg="1"/>
      <p:bldP spid="18" grpId="0" animBg="1"/>
      <p:bldP spid="19" grpId="0" animBg="1"/>
      <p:bldP spid="20" grpId="0" animBg="1"/>
      <p:bldP spid="21" grpId="0" animBg="1"/>
      <p:bldP spid="23" grpId="0" animBg="1"/>
      <p:bldP spid="2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112300"/>
            <a:ext cx="9712037" cy="33742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512492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" name="TextBox 1"/>
          <p:cNvSpPr txBox="1"/>
          <p:nvPr/>
        </p:nvSpPr>
        <p:spPr>
          <a:xfrm>
            <a:off x="2826328" y="756120"/>
            <a:ext cx="7162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Famille de Jean Machado</a:t>
            </a:r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fr-FR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ая выноска 2"/>
          <p:cNvSpPr/>
          <p:nvPr/>
        </p:nvSpPr>
        <p:spPr>
          <a:xfrm>
            <a:off x="256309" y="1316182"/>
            <a:ext cx="6670963" cy="5153890"/>
          </a:xfrm>
          <a:prstGeom prst="wedgeRectCallout">
            <a:avLst>
              <a:gd name="adj1" fmla="val 59534"/>
              <a:gd name="adj2" fmla="val -1974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242455" y="1316182"/>
            <a:ext cx="6477000" cy="56938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parents de mon père sont mes grands-parents. Ils s’appellent Monsieur et Madame Machado, comme mon père, bien sûr, puisque mon père est leur fils! Et moi, je m’appelle Jean Machado, puisque je suis leur petit-fils.</a:t>
            </a:r>
          </a:p>
          <a:p>
            <a:r>
              <a:rPr lang="fr-FR" sz="2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Nous n’habitons pas ensemble. Eux, ils habitaient à Marseille, 75, avenue de la Liberté, maintenant ils habitent 62, rue de la Maison carrée. C’est normal, à Nîmes il y a la Maison carrée. C’est un monument de l’époque romaine.</a:t>
            </a:r>
          </a:p>
          <a:p>
            <a:endParaRPr lang="ru-RU" sz="2600" dirty="0"/>
          </a:p>
        </p:txBody>
      </p:sp>
      <p:pic>
        <p:nvPicPr>
          <p:cNvPr id="2050" name="Picture 2" descr="Les Grands-parents Avec Son Petit-fils à La Plage Banque D'Images Et Photos  Libres De Droits. Image 10214072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91" t="14685" r="20138"/>
          <a:stretch/>
        </p:blipFill>
        <p:spPr bwMode="auto">
          <a:xfrm>
            <a:off x="7592786" y="1707634"/>
            <a:ext cx="4453861" cy="4742830"/>
          </a:xfrm>
          <a:prstGeom prst="snip2DiagRect">
            <a:avLst>
              <a:gd name="adj1" fmla="val 0"/>
              <a:gd name="adj2" fmla="val 21914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877599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112300"/>
            <a:ext cx="9712037" cy="33742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523406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" name="TextBox 1"/>
          <p:cNvSpPr txBox="1"/>
          <p:nvPr/>
        </p:nvSpPr>
        <p:spPr>
          <a:xfrm>
            <a:off x="117760" y="807064"/>
            <a:ext cx="120742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Trouve qui est-ce?</a:t>
            </a:r>
            <a:endParaRPr lang="fr-FR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90944" y="1545404"/>
            <a:ext cx="866603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père de mon père est mon __________</a:t>
            </a:r>
          </a:p>
          <a:p>
            <a:pPr>
              <a:lnSpc>
                <a:spcPct val="150000"/>
              </a:lnSpc>
            </a:pPr>
            <a:r>
              <a:rPr lang="fr-FR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mère de mes parents est ma __________</a:t>
            </a:r>
          </a:p>
          <a:p>
            <a:pPr>
              <a:lnSpc>
                <a:spcPct val="150000"/>
              </a:lnSpc>
            </a:pPr>
            <a:r>
              <a:rPr lang="fr-FR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fils de mon fils est mon ________</a:t>
            </a:r>
          </a:p>
          <a:p>
            <a:pPr>
              <a:lnSpc>
                <a:spcPct val="150000"/>
              </a:lnSpc>
            </a:pPr>
            <a:r>
              <a:rPr lang="fr-FR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 frère de mon père est mon ______</a:t>
            </a:r>
          </a:p>
          <a:p>
            <a:pPr>
              <a:lnSpc>
                <a:spcPct val="150000"/>
              </a:lnSpc>
            </a:pPr>
            <a:r>
              <a:rPr lang="fr-FR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 soeur de ma mère est ma _____</a:t>
            </a:r>
          </a:p>
          <a:p>
            <a:pPr>
              <a:lnSpc>
                <a:spcPct val="150000"/>
              </a:lnSpc>
            </a:pPr>
            <a:r>
              <a:rPr lang="fr-FR" sz="32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Les enfants du frère de mon père sont mes _______</a:t>
            </a:r>
            <a:endParaRPr lang="ru-RU" sz="32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099460" y="1695488"/>
            <a:ext cx="27674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02BE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fr-FR" sz="3200" b="1" dirty="0" smtClean="0">
                <a:solidFill>
                  <a:srgbClr val="02BE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rand-père</a:t>
            </a:r>
            <a:endParaRPr lang="ru-RU" sz="3200" b="1" dirty="0">
              <a:solidFill>
                <a:srgbClr val="02BE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445827" y="2429789"/>
            <a:ext cx="27674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solidFill>
                  <a:srgbClr val="02BE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grand-mère</a:t>
            </a:r>
            <a:endParaRPr lang="ru-RU" sz="3200" b="1" dirty="0">
              <a:solidFill>
                <a:srgbClr val="02BE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5614553" y="3177942"/>
            <a:ext cx="19084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02BE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fr-FR" sz="3200" b="1" dirty="0" smtClean="0">
                <a:solidFill>
                  <a:srgbClr val="02BE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etit-fils</a:t>
            </a:r>
            <a:endParaRPr lang="ru-RU" sz="3200" b="1" dirty="0">
              <a:solidFill>
                <a:srgbClr val="02BE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196446" y="3898383"/>
            <a:ext cx="1326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solidFill>
                  <a:srgbClr val="02BE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oncle</a:t>
            </a:r>
            <a:endParaRPr lang="ru-RU" sz="3200" b="1" dirty="0">
              <a:solidFill>
                <a:srgbClr val="02BE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919353" y="4632680"/>
            <a:ext cx="13265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solidFill>
                  <a:srgbClr val="02BE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tante</a:t>
            </a:r>
            <a:endParaRPr lang="ru-RU" sz="3200" b="1" dirty="0">
              <a:solidFill>
                <a:srgbClr val="02BE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290944" y="6059693"/>
            <a:ext cx="17283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 smtClean="0">
                <a:solidFill>
                  <a:srgbClr val="02BE2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cousins</a:t>
            </a:r>
            <a:endParaRPr lang="ru-RU" sz="3200" b="1" dirty="0">
              <a:solidFill>
                <a:srgbClr val="02BE2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" name="Picture 2" descr="Les Grands-parents Avec Son Petit-fils à La Plage Banque D'Images Et Photos  Libres De Droits. Image 10214072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75" t="14685" r="42801" b="57716"/>
          <a:stretch/>
        </p:blipFill>
        <p:spPr bwMode="auto">
          <a:xfrm>
            <a:off x="8442000" y="1069466"/>
            <a:ext cx="1348633" cy="1276539"/>
          </a:xfrm>
          <a:prstGeom prst="snip2DiagRect">
            <a:avLst>
              <a:gd name="adj1" fmla="val 0"/>
              <a:gd name="adj2" fmla="val 21914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1" name="Picture 2" descr="Les Grands-parents Avec Son Petit-fils à La Plage Banque D'Images Et Photos  Libres De Droits. Image 10214072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697" t="25338" r="26531" b="41766"/>
          <a:stretch/>
        </p:blipFill>
        <p:spPr bwMode="auto">
          <a:xfrm>
            <a:off x="10725834" y="982077"/>
            <a:ext cx="1180136" cy="1447712"/>
          </a:xfrm>
          <a:prstGeom prst="snip2DiagRect">
            <a:avLst>
              <a:gd name="adj1" fmla="val 0"/>
              <a:gd name="adj2" fmla="val 21914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2" name="Picture 2" descr="Les Grands-parents Avec Son Petit-fils à La Plage Banque D'Images Et Photos  Libres De Droits. Image 10214072.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80" t="50758" r="42967" b="19834"/>
          <a:stretch/>
        </p:blipFill>
        <p:spPr bwMode="auto">
          <a:xfrm>
            <a:off x="9633130" y="2239614"/>
            <a:ext cx="1092704" cy="1516930"/>
          </a:xfrm>
          <a:prstGeom prst="snip2DiagRect">
            <a:avLst>
              <a:gd name="adj1" fmla="val 0"/>
              <a:gd name="adj2" fmla="val 21914"/>
            </a:avLst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4" name="Picture 2" descr="Na mati. Tantes il·lusions com pors elegides&quot;, últim llibre de Marga Serrano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59" r="5941"/>
          <a:stretch/>
        </p:blipFill>
        <p:spPr bwMode="auto">
          <a:xfrm>
            <a:off x="7922080" y="3238616"/>
            <a:ext cx="1551709" cy="172402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6" name="Picture 4" descr="Edition Metz et agglomération | La Romana à Maizières-lès-Metz : après les  oncles, le neveu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882" t="22699" r="48391" b="18698"/>
          <a:stretch/>
        </p:blipFill>
        <p:spPr bwMode="auto">
          <a:xfrm>
            <a:off x="10704102" y="3245309"/>
            <a:ext cx="1428771" cy="1675942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8" name="Picture 6" descr="Les bienfaits du sommeil pour les enfants | Mallette des parents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58" t="3499" r="14334" b="8000"/>
          <a:stretch/>
        </p:blipFill>
        <p:spPr bwMode="auto">
          <a:xfrm>
            <a:off x="9209259" y="5077936"/>
            <a:ext cx="2327563" cy="159705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1542263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 fill="hold"/>
                                        <p:tgtEl>
                                          <p:spTgt spid="30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3" grpId="0"/>
      <p:bldP spid="14" grpId="0"/>
      <p:bldP spid="15" grpId="0"/>
      <p:bldP spid="18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112300"/>
            <a:ext cx="9712037" cy="33742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512492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" name="TextBox 1"/>
          <p:cNvSpPr txBox="1"/>
          <p:nvPr/>
        </p:nvSpPr>
        <p:spPr>
          <a:xfrm>
            <a:off x="2826328" y="756120"/>
            <a:ext cx="7162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Suite...</a:t>
            </a:r>
            <a:endParaRPr lang="fr-FR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ая выноска 2"/>
          <p:cNvSpPr/>
          <p:nvPr/>
        </p:nvSpPr>
        <p:spPr>
          <a:xfrm>
            <a:off x="256309" y="1316182"/>
            <a:ext cx="6670963" cy="5153890"/>
          </a:xfrm>
          <a:prstGeom prst="wedgeRectCallout">
            <a:avLst>
              <a:gd name="adj1" fmla="val 57041"/>
              <a:gd name="adj2" fmla="val 5285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242455" y="1646358"/>
            <a:ext cx="6684817" cy="44935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Vous connaissez les romains? Et les gaulois? </a:t>
            </a:r>
          </a:p>
          <a:p>
            <a:r>
              <a:rPr lang="fr-FR" sz="2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Ce sont les premiers habitants de la France. Il y a logntemps; avant Jésus-Christ, leur chef Vercingétorix a lutté contre Jules César, le chef des romains. </a:t>
            </a:r>
          </a:p>
          <a:p>
            <a:r>
              <a:rPr lang="fr-FR" sz="2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fr-FR" sz="2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Vous connaissez Astérix et Obélix? </a:t>
            </a:r>
          </a:p>
          <a:p>
            <a:r>
              <a:rPr lang="fr-FR" sz="2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C’est une bande dessinée française qui raconte la vie du temps des Gaulois. Les personnages sont très amusants et cette bande-dessinée est très connue.</a:t>
            </a:r>
            <a:endParaRPr lang="fr-FR" sz="2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videoplayback (36)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59964" y="2133600"/>
            <a:ext cx="4632036" cy="3474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2883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112300"/>
            <a:ext cx="9712037" cy="337425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2479964" y="512492"/>
            <a:ext cx="9712036" cy="301986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" name="TextBox 1"/>
          <p:cNvSpPr txBox="1"/>
          <p:nvPr/>
        </p:nvSpPr>
        <p:spPr>
          <a:xfrm>
            <a:off x="2826328" y="756120"/>
            <a:ext cx="7162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 sont...?</a:t>
            </a:r>
            <a:endParaRPr lang="fr-FR" sz="40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64127" y="1577086"/>
            <a:ext cx="11520054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ctr">
              <a:buAutoNum type="arabicPeriod"/>
            </a:pPr>
            <a:r>
              <a:rPr lang="fr-FR" sz="2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 sont les Gaulois?</a:t>
            </a:r>
          </a:p>
          <a:p>
            <a:pPr marL="514350" indent="-514350" algn="ctr">
              <a:buAutoNum type="arabicPeriod"/>
            </a:pPr>
            <a:r>
              <a:rPr lang="fr-FR" sz="2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 est le chef des romains?</a:t>
            </a:r>
          </a:p>
          <a:p>
            <a:pPr marL="514350" indent="-514350" algn="ctr">
              <a:buAutoNum type="arabicPeriod"/>
            </a:pPr>
            <a:r>
              <a:rPr lang="fr-FR" sz="2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 est Vercingétorix?</a:t>
            </a:r>
          </a:p>
          <a:p>
            <a:pPr marL="514350" indent="-514350" algn="ctr">
              <a:buAutoNum type="arabicPeriod"/>
            </a:pPr>
            <a:r>
              <a:rPr lang="fr-FR" sz="2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Qui sont les personnages de la bande-dessinée sur les gaulois? </a:t>
            </a:r>
            <a:endParaRPr lang="fr-FR" sz="2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177 Vercingetorix Photos and Premium High Res Pictures - Getty Image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98955" y="3339689"/>
            <a:ext cx="2480869" cy="345442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100" name="Picture 4" descr="How tall was Julius Caesar? Biography of Julius Caesar. | Julius caesar,  Gaius julius caesar, Caesa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50977" y="3354287"/>
            <a:ext cx="2532208" cy="342522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102" name="Picture 6" descr="Les Gaulois - Editions Milan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766" t="-141" r="1959" b="32000"/>
          <a:stretch/>
        </p:blipFill>
        <p:spPr bwMode="auto">
          <a:xfrm>
            <a:off x="176356" y="3269856"/>
            <a:ext cx="3037899" cy="3520705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104" name="Picture 8" descr="Astérix le Gaulois | Wiki Astérix | Fandom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53482" y="3399123"/>
            <a:ext cx="2692631" cy="3365789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978525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10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4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0" y="49524"/>
            <a:ext cx="9712037" cy="29684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3283526" y="385629"/>
            <a:ext cx="8908473" cy="320707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5" name="TextBox 4"/>
          <p:cNvSpPr txBox="1"/>
          <p:nvPr/>
        </p:nvSpPr>
        <p:spPr>
          <a:xfrm>
            <a:off x="5278582" y="4932218"/>
            <a:ext cx="1468582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8684129" y="1741687"/>
            <a:ext cx="25822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 Présent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Conjugaison # Indicatif Présent # Verbe = Naître - YouTub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1" t="16470" r="14799" b="17469"/>
          <a:stretch/>
        </p:blipFill>
        <p:spPr bwMode="auto">
          <a:xfrm>
            <a:off x="228601" y="991045"/>
            <a:ext cx="7111637" cy="3203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Conjugaison # Indicatif Passé Composé # Verbe = Naître - YouTub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74" t="17884" r="15140" b="18479"/>
          <a:stretch/>
        </p:blipFill>
        <p:spPr bwMode="auto">
          <a:xfrm>
            <a:off x="4412671" y="3491458"/>
            <a:ext cx="7308274" cy="31753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814747" y="4978384"/>
            <a:ext cx="258228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au Passé composé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Стрелка влево 1"/>
          <p:cNvSpPr/>
          <p:nvPr/>
        </p:nvSpPr>
        <p:spPr>
          <a:xfrm>
            <a:off x="7914408" y="1873545"/>
            <a:ext cx="617321" cy="450704"/>
          </a:xfrm>
          <a:prstGeom prst="leftArrow">
            <a:avLst/>
          </a:prstGeom>
          <a:ln w="38100">
            <a:solidFill>
              <a:srgbClr val="F33D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лево 10"/>
          <p:cNvSpPr/>
          <p:nvPr/>
        </p:nvSpPr>
        <p:spPr>
          <a:xfrm rot="10800000">
            <a:off x="3589659" y="5205146"/>
            <a:ext cx="617321" cy="450704"/>
          </a:xfrm>
          <a:prstGeom prst="leftArrow">
            <a:avLst/>
          </a:prstGeom>
          <a:ln w="38100">
            <a:solidFill>
              <a:srgbClr val="F33D6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2740530" y="667879"/>
            <a:ext cx="747027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Conjugaison du verbe « naître »</a:t>
            </a:r>
            <a:endParaRPr lang="ru-RU" sz="36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34280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2" grpId="0" animBg="1"/>
      <p:bldP spid="11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3505</TotalTime>
  <Words>306</Words>
  <Application>Microsoft Office PowerPoint</Application>
  <PresentationFormat>Широкоэкранный</PresentationFormat>
  <Paragraphs>63</Paragraphs>
  <Slides>12</Slides>
  <Notes>6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7" baseType="lpstr">
      <vt:lpstr>Arial</vt:lpstr>
      <vt:lpstr>Calibri</vt:lpstr>
      <vt:lpstr>Calibri Light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XTB</dc:creator>
  <cp:lastModifiedBy>Пользователь</cp:lastModifiedBy>
  <cp:revision>191</cp:revision>
  <dcterms:created xsi:type="dcterms:W3CDTF">2020-04-14T20:23:07Z</dcterms:created>
  <dcterms:modified xsi:type="dcterms:W3CDTF">2020-09-25T04:55:12Z</dcterms:modified>
</cp:coreProperties>
</file>