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4" r:id="rId4"/>
    <p:sldId id="290" r:id="rId5"/>
    <p:sldId id="287" r:id="rId6"/>
    <p:sldId id="283" r:id="rId7"/>
    <p:sldId id="293" r:id="rId8"/>
    <p:sldId id="294" r:id="rId9"/>
    <p:sldId id="292" r:id="rId10"/>
    <p:sldId id="264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02BE21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4D479-C722-486B-BA9F-C5697C35449A}" type="doc">
      <dgm:prSet loTypeId="urn:microsoft.com/office/officeart/2005/8/layout/equation2" loCatId="process" qsTypeId="urn:microsoft.com/office/officeart/2005/8/quickstyle/simple1" qsCatId="simple" csTypeId="urn:microsoft.com/office/officeart/2005/8/colors/accent6_1" csCatId="accent6" phldr="1"/>
      <dgm:spPr/>
    </dgm:pt>
    <dgm:pt modelId="{817A548A-31FC-48B8-9A6E-80F30F6B65DF}">
      <dgm:prSet phldrT="[Текст]"/>
      <dgm:spPr>
        <a:ln w="57150">
          <a:solidFill>
            <a:srgbClr val="EB45B4"/>
          </a:solidFill>
        </a:ln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29818-D672-4F28-BCC9-A85BB61C754C}" type="parTrans" cxnId="{BF7B99CE-3E20-48A6-A4BD-E613D7F7A34D}">
      <dgm:prSet/>
      <dgm:spPr/>
      <dgm:t>
        <a:bodyPr/>
        <a:lstStyle/>
        <a:p>
          <a:endParaRPr lang="ru-RU"/>
        </a:p>
      </dgm:t>
    </dgm:pt>
    <dgm:pt modelId="{7B049AF6-0BFC-41D5-9D5E-3F1DB4EAE103}" type="sibTrans" cxnId="{BF7B99CE-3E20-48A6-A4BD-E613D7F7A34D}">
      <dgm:prSet/>
      <dgm:spPr/>
      <dgm:t>
        <a:bodyPr/>
        <a:lstStyle/>
        <a:p>
          <a:endParaRPr lang="ru-RU"/>
        </a:p>
      </dgm:t>
    </dgm:pt>
    <dgm:pt modelId="{706CF8FE-F782-4629-A16C-C83B6BBABE5A}" type="pres">
      <dgm:prSet presAssocID="{FBC4D479-C722-486B-BA9F-C5697C35449A}" presName="Name0" presStyleCnt="0">
        <dgm:presLayoutVars>
          <dgm:dir/>
          <dgm:resizeHandles val="exact"/>
        </dgm:presLayoutVars>
      </dgm:prSet>
      <dgm:spPr/>
    </dgm:pt>
    <dgm:pt modelId="{A37FF8CB-1997-4B5C-929D-156BB89F6161}" type="pres">
      <dgm:prSet presAssocID="{FBC4D479-C722-486B-BA9F-C5697C35449A}" presName="vNodes" presStyleCnt="0"/>
      <dgm:spPr/>
    </dgm:pt>
    <dgm:pt modelId="{4D7D6381-FA07-4E2D-BECB-ED2237801159}" type="pres">
      <dgm:prSet presAssocID="{FBC4D479-C722-486B-BA9F-C5697C35449A}" presName="lastNode" presStyleLbl="node1" presStyleIdx="0" presStyleCnt="1" custScaleX="100000" custScaleY="50244" custLinFactNeighborX="-3309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01655-53BB-40B6-B3B2-1176C9BE6ACC}" type="presOf" srcId="{FBC4D479-C722-486B-BA9F-C5697C35449A}" destId="{706CF8FE-F782-4629-A16C-C83B6BBABE5A}" srcOrd="0" destOrd="0" presId="urn:microsoft.com/office/officeart/2005/8/layout/equation2"/>
    <dgm:cxn modelId="{BF7B99CE-3E20-48A6-A4BD-E613D7F7A34D}" srcId="{FBC4D479-C722-486B-BA9F-C5697C35449A}" destId="{817A548A-31FC-48B8-9A6E-80F30F6B65DF}" srcOrd="0" destOrd="0" parTransId="{45D29818-D672-4F28-BCC9-A85BB61C754C}" sibTransId="{7B049AF6-0BFC-41D5-9D5E-3F1DB4EAE103}"/>
    <dgm:cxn modelId="{5535D847-77C0-450C-AB1A-E20C077F7A36}" type="presOf" srcId="{817A548A-31FC-48B8-9A6E-80F30F6B65DF}" destId="{4D7D6381-FA07-4E2D-BECB-ED2237801159}" srcOrd="0" destOrd="0" presId="urn:microsoft.com/office/officeart/2005/8/layout/equation2"/>
    <dgm:cxn modelId="{5327626B-569E-4530-AE0A-69DDD838F5B2}" type="presParOf" srcId="{706CF8FE-F782-4629-A16C-C83B6BBABE5A}" destId="{A37FF8CB-1997-4B5C-929D-156BB89F6161}" srcOrd="0" destOrd="0" presId="urn:microsoft.com/office/officeart/2005/8/layout/equation2"/>
    <dgm:cxn modelId="{F2CB64C1-CDC2-4C10-B954-9F0071B8AC96}" type="presParOf" srcId="{706CF8FE-F782-4629-A16C-C83B6BBABE5A}" destId="{4D7D6381-FA07-4E2D-BECB-ED223780115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6381-FA07-4E2D-BECB-ED2237801159}">
      <dsp:nvSpPr>
        <dsp:cNvPr id="0" name=""/>
        <dsp:cNvSpPr/>
      </dsp:nvSpPr>
      <dsp:spPr>
        <a:xfrm>
          <a:off x="0" y="0"/>
          <a:ext cx="10804475" cy="5428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B45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2279" y="795000"/>
        <a:ext cx="7639917" cy="383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4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5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7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9156" y="2088087"/>
            <a:ext cx="6650483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Jean Machado.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9029" y="1958239"/>
            <a:ext cx="370678" cy="18764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13699" y="289004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13699" y="263819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78225" y="578926"/>
            <a:ext cx="1276313" cy="105723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spcBef>
                <a:spcPts val="265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26" name="Picture 2" descr="Quel est votre rôle dans la famille 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r="14136"/>
          <a:stretch/>
        </p:blipFill>
        <p:spPr bwMode="auto">
          <a:xfrm>
            <a:off x="7379639" y="3040177"/>
            <a:ext cx="4576834" cy="3673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83526" y="385629"/>
            <a:ext cx="8908473" cy="3207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690956" y="745601"/>
            <a:ext cx="745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Apprenons à faire des phrases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8582" y="4932218"/>
            <a:ext cx="1468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27" t="18087" r="19014" b="41762"/>
          <a:stretch/>
        </p:blipFill>
        <p:spPr>
          <a:xfrm>
            <a:off x="55803" y="1842655"/>
            <a:ext cx="12136196" cy="3916095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2646218" y="2618495"/>
            <a:ext cx="1247456" cy="528593"/>
          </a:xfrm>
          <a:custGeom>
            <a:avLst/>
            <a:gdLst>
              <a:gd name="connsiteX0" fmla="*/ 69273 w 1247456"/>
              <a:gd name="connsiteY0" fmla="*/ 193978 h 528593"/>
              <a:gd name="connsiteX1" fmla="*/ 277091 w 1247456"/>
              <a:gd name="connsiteY1" fmla="*/ 13869 h 528593"/>
              <a:gd name="connsiteX2" fmla="*/ 554182 w 1247456"/>
              <a:gd name="connsiteY2" fmla="*/ 13869 h 528593"/>
              <a:gd name="connsiteX3" fmla="*/ 997527 w 1247456"/>
              <a:gd name="connsiteY3" fmla="*/ 27723 h 528593"/>
              <a:gd name="connsiteX4" fmla="*/ 1177637 w 1247456"/>
              <a:gd name="connsiteY4" fmla="*/ 166269 h 528593"/>
              <a:gd name="connsiteX5" fmla="*/ 1233055 w 1247456"/>
              <a:gd name="connsiteY5" fmla="*/ 498778 h 528593"/>
              <a:gd name="connsiteX6" fmla="*/ 928255 w 1247456"/>
              <a:gd name="connsiteY6" fmla="*/ 512632 h 528593"/>
              <a:gd name="connsiteX7" fmla="*/ 235527 w 1247456"/>
              <a:gd name="connsiteY7" fmla="*/ 498778 h 528593"/>
              <a:gd name="connsiteX8" fmla="*/ 0 w 1247456"/>
              <a:gd name="connsiteY8" fmla="*/ 457214 h 52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456" h="528593">
                <a:moveTo>
                  <a:pt x="69273" y="193978"/>
                </a:moveTo>
                <a:cubicBezTo>
                  <a:pt x="132773" y="118932"/>
                  <a:pt x="196273" y="43887"/>
                  <a:pt x="277091" y="13869"/>
                </a:cubicBezTo>
                <a:cubicBezTo>
                  <a:pt x="357909" y="-16149"/>
                  <a:pt x="434109" y="11560"/>
                  <a:pt x="554182" y="13869"/>
                </a:cubicBezTo>
                <a:cubicBezTo>
                  <a:pt x="674255" y="16178"/>
                  <a:pt x="893618" y="2323"/>
                  <a:pt x="997527" y="27723"/>
                </a:cubicBezTo>
                <a:cubicBezTo>
                  <a:pt x="1101436" y="53123"/>
                  <a:pt x="1138382" y="87760"/>
                  <a:pt x="1177637" y="166269"/>
                </a:cubicBezTo>
                <a:cubicBezTo>
                  <a:pt x="1216892" y="244778"/>
                  <a:pt x="1274619" y="441051"/>
                  <a:pt x="1233055" y="498778"/>
                </a:cubicBezTo>
                <a:cubicBezTo>
                  <a:pt x="1191491" y="556505"/>
                  <a:pt x="1094510" y="512632"/>
                  <a:pt x="928255" y="512632"/>
                </a:cubicBezTo>
                <a:cubicBezTo>
                  <a:pt x="762000" y="512632"/>
                  <a:pt x="390236" y="508014"/>
                  <a:pt x="235527" y="498778"/>
                </a:cubicBezTo>
                <a:cubicBezTo>
                  <a:pt x="80818" y="489542"/>
                  <a:pt x="27709" y="471069"/>
                  <a:pt x="0" y="457214"/>
                </a:cubicBezTo>
              </a:path>
            </a:pathLst>
          </a:custGeom>
          <a:noFill/>
          <a:ln w="3810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833254" y="4283407"/>
            <a:ext cx="873383" cy="554182"/>
          </a:xfrm>
          <a:custGeom>
            <a:avLst/>
            <a:gdLst>
              <a:gd name="connsiteX0" fmla="*/ 69273 w 1247456"/>
              <a:gd name="connsiteY0" fmla="*/ 193978 h 528593"/>
              <a:gd name="connsiteX1" fmla="*/ 277091 w 1247456"/>
              <a:gd name="connsiteY1" fmla="*/ 13869 h 528593"/>
              <a:gd name="connsiteX2" fmla="*/ 554182 w 1247456"/>
              <a:gd name="connsiteY2" fmla="*/ 13869 h 528593"/>
              <a:gd name="connsiteX3" fmla="*/ 997527 w 1247456"/>
              <a:gd name="connsiteY3" fmla="*/ 27723 h 528593"/>
              <a:gd name="connsiteX4" fmla="*/ 1177637 w 1247456"/>
              <a:gd name="connsiteY4" fmla="*/ 166269 h 528593"/>
              <a:gd name="connsiteX5" fmla="*/ 1233055 w 1247456"/>
              <a:gd name="connsiteY5" fmla="*/ 498778 h 528593"/>
              <a:gd name="connsiteX6" fmla="*/ 928255 w 1247456"/>
              <a:gd name="connsiteY6" fmla="*/ 512632 h 528593"/>
              <a:gd name="connsiteX7" fmla="*/ 235527 w 1247456"/>
              <a:gd name="connsiteY7" fmla="*/ 498778 h 528593"/>
              <a:gd name="connsiteX8" fmla="*/ 0 w 1247456"/>
              <a:gd name="connsiteY8" fmla="*/ 457214 h 52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456" h="528593">
                <a:moveTo>
                  <a:pt x="69273" y="193978"/>
                </a:moveTo>
                <a:cubicBezTo>
                  <a:pt x="132773" y="118932"/>
                  <a:pt x="196273" y="43887"/>
                  <a:pt x="277091" y="13869"/>
                </a:cubicBezTo>
                <a:cubicBezTo>
                  <a:pt x="357909" y="-16149"/>
                  <a:pt x="434109" y="11560"/>
                  <a:pt x="554182" y="13869"/>
                </a:cubicBezTo>
                <a:cubicBezTo>
                  <a:pt x="674255" y="16178"/>
                  <a:pt x="893618" y="2323"/>
                  <a:pt x="997527" y="27723"/>
                </a:cubicBezTo>
                <a:cubicBezTo>
                  <a:pt x="1101436" y="53123"/>
                  <a:pt x="1138382" y="87760"/>
                  <a:pt x="1177637" y="166269"/>
                </a:cubicBezTo>
                <a:cubicBezTo>
                  <a:pt x="1216892" y="244778"/>
                  <a:pt x="1274619" y="441051"/>
                  <a:pt x="1233055" y="498778"/>
                </a:cubicBezTo>
                <a:cubicBezTo>
                  <a:pt x="1191491" y="556505"/>
                  <a:pt x="1094510" y="512632"/>
                  <a:pt x="928255" y="512632"/>
                </a:cubicBezTo>
                <a:cubicBezTo>
                  <a:pt x="762000" y="512632"/>
                  <a:pt x="390236" y="508014"/>
                  <a:pt x="235527" y="498778"/>
                </a:cubicBezTo>
                <a:cubicBezTo>
                  <a:pt x="80818" y="489542"/>
                  <a:pt x="27709" y="471069"/>
                  <a:pt x="0" y="457214"/>
                </a:cubicBezTo>
              </a:path>
            </a:pathLst>
          </a:custGeom>
          <a:noFill/>
          <a:ln w="3810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10896642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 aux questions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4274"/>
              </p:ext>
            </p:extLst>
          </p:nvPr>
        </p:nvGraphicFramePr>
        <p:xfrm>
          <a:off x="1019662" y="1346661"/>
          <a:ext cx="10804476" cy="551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9700" y="57510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Aujourd’hui, on va ...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4255" y="2117172"/>
            <a:ext cx="8867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vérifier votre devoir à la 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 le texte sur la famille de Jean Machado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egarder une vidéo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réviser la conjugaison des verbes </a:t>
            </a: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Présent de l’Indicatif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des activités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omment prendre des notes en suivant la méthode Corn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" y="27976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25726" y="468097"/>
            <a:ext cx="6143794" cy="6453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devoir: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46713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6499" y="1005992"/>
            <a:ext cx="9608170" cy="56842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6 à la page 13.</a:t>
            </a:r>
            <a:endParaRPr lang="fr-FR" sz="3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8479842" y="1005992"/>
            <a:ext cx="636450" cy="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99" y="3863159"/>
            <a:ext cx="220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grand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29" y="4328293"/>
            <a:ext cx="416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J’apprends le français.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6911" y="5311749"/>
            <a:ext cx="482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mère écrit une lettre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19" y="4828331"/>
            <a:ext cx="356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habite à Paris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6331" y="5793503"/>
            <a:ext cx="515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frére s’appelle Claude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4334" y="6275304"/>
            <a:ext cx="541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gran-père écoute la radio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494" y="4331185"/>
            <a:ext cx="455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père préfère la moto.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494" y="3856551"/>
            <a:ext cx="574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grand-mère regarde la télé.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0" t="39868" r="20079" b="40246"/>
          <a:stretch/>
        </p:blipFill>
        <p:spPr>
          <a:xfrm>
            <a:off x="332939" y="1675322"/>
            <a:ext cx="11374152" cy="1954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13914" y="4824761"/>
            <a:ext cx="455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soeur récite la poésie.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1070230" y="770812"/>
            <a:ext cx="10757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Trouvez des différences entre deux photos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009" t="51610" r="20291" b="6534"/>
          <a:stretch/>
        </p:blipFill>
        <p:spPr>
          <a:xfrm>
            <a:off x="398881" y="2410690"/>
            <a:ext cx="11428396" cy="4093477"/>
          </a:xfrm>
          <a:prstGeom prst="rect">
            <a:avLst/>
          </a:prstGeom>
        </p:spPr>
      </p:pic>
      <p:sp>
        <p:nvSpPr>
          <p:cNvPr id="2" name="Стрелка влево 1"/>
          <p:cNvSpPr/>
          <p:nvPr/>
        </p:nvSpPr>
        <p:spPr>
          <a:xfrm>
            <a:off x="4592781" y="2846310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10626436" y="3800680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11665527" y="5158425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8569036" y="2846310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3601609">
            <a:off x="6747163" y="4688964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4109004">
            <a:off x="33179" y="5452322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9527911">
            <a:off x="8707250" y="4783575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56017" y="1731818"/>
            <a:ext cx="287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différences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7908310" y="1727708"/>
            <a:ext cx="636450" cy="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лево 24"/>
          <p:cNvSpPr/>
          <p:nvPr/>
        </p:nvSpPr>
        <p:spPr>
          <a:xfrm rot="11952167">
            <a:off x="6465239" y="5329271"/>
            <a:ext cx="526473" cy="272557"/>
          </a:xfrm>
          <a:prstGeom prst="leftArrow">
            <a:avLst/>
          </a:prstGeom>
          <a:solidFill>
            <a:srgbClr val="F33D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826328" y="75612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 de Jean Machado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256309" y="1316182"/>
            <a:ext cx="6670963" cy="5153890"/>
          </a:xfrm>
          <a:prstGeom prst="wedgeRectCallout">
            <a:avLst>
              <a:gd name="adj1" fmla="val 59534"/>
              <a:gd name="adj2" fmla="val -19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455" y="1316182"/>
            <a:ext cx="6477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parents de mon père sont mes grands-parents. Ils s’appellent Monsieur et Madame Machado, comme mon père, bien sûr, puisque mon père est leur fils! Et moi, je m’appelle Jean Machado, puisque je suis leur petit-fils.</a:t>
            </a:r>
          </a:p>
          <a:p>
            <a:r>
              <a:rPr lang="fr-F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Nous n’habitons pas ensemble. Eux, ils habitaient à Marseille, 75, avenue de la Liberté, maintenant ils habitent 62, rue de la Maison carrée. C’est normal, à Nîmes il y a la Maison carrée. C’est un monument de l’époque romaine.</a:t>
            </a:r>
          </a:p>
          <a:p>
            <a:endParaRPr lang="ru-RU" sz="2600" dirty="0"/>
          </a:p>
        </p:txBody>
      </p:sp>
      <p:pic>
        <p:nvPicPr>
          <p:cNvPr id="2050" name="Picture 2" descr="Les Grands-parents Avec Son Petit-fils à La Plage Banque D'Images Et Photos  Libres De Droits. Image 1021407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14685" r="20138"/>
          <a:stretch/>
        </p:blipFill>
        <p:spPr bwMode="auto">
          <a:xfrm>
            <a:off x="7592786" y="1707634"/>
            <a:ext cx="4453861" cy="4742830"/>
          </a:xfrm>
          <a:prstGeom prst="snip2DiagRect">
            <a:avLst>
              <a:gd name="adj1" fmla="val 0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23406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117760" y="807064"/>
            <a:ext cx="12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Trouve qui est-ce?</a:t>
            </a:r>
            <a:endParaRPr lang="fr-F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4" y="1545404"/>
            <a:ext cx="86660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père de mon père est mon __________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mère de mes parents est ma __________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fils de mon fils est mon ________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frère de mon père est mon ______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soeur de ma mère est ma _____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enfants du frère de mon père sont mes _______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9460" y="1695488"/>
            <a:ext cx="276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2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rand-père</a:t>
            </a:r>
            <a:endParaRPr lang="ru-RU" sz="32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827" y="2429789"/>
            <a:ext cx="276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grand-mère</a:t>
            </a:r>
            <a:endParaRPr lang="ru-RU" sz="32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4553" y="3177942"/>
            <a:ext cx="190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2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etit-fils</a:t>
            </a:r>
            <a:endParaRPr lang="ru-RU" sz="32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446" y="3898383"/>
            <a:ext cx="132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oncle</a:t>
            </a:r>
            <a:endParaRPr lang="ru-RU" sz="32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9353" y="4632680"/>
            <a:ext cx="132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tante</a:t>
            </a:r>
            <a:endParaRPr lang="ru-RU" sz="32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944" y="6059693"/>
            <a:ext cx="172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cousins</a:t>
            </a:r>
            <a:endParaRPr lang="ru-RU" sz="32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Les Grands-parents Avec Son Petit-fils à La Plage Banque D'Images Et Photos  Libres De Droits. Image 1021407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5" t="14685" r="42801" b="57716"/>
          <a:stretch/>
        </p:blipFill>
        <p:spPr bwMode="auto">
          <a:xfrm>
            <a:off x="8442000" y="1069466"/>
            <a:ext cx="1348633" cy="1276539"/>
          </a:xfrm>
          <a:prstGeom prst="snip2DiagRect">
            <a:avLst>
              <a:gd name="adj1" fmla="val 0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 descr="Les Grands-parents Avec Son Petit-fils à La Plage Banque D'Images Et Photos  Libres De Droits. Image 1021407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7" t="25338" r="26531" b="41766"/>
          <a:stretch/>
        </p:blipFill>
        <p:spPr bwMode="auto">
          <a:xfrm>
            <a:off x="10725834" y="982077"/>
            <a:ext cx="1180136" cy="1447712"/>
          </a:xfrm>
          <a:prstGeom prst="snip2DiagRect">
            <a:avLst>
              <a:gd name="adj1" fmla="val 0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2" descr="Les Grands-parents Avec Son Petit-fils à La Plage Banque D'Images Et Photos  Libres De Droits. Image 1021407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0" t="50758" r="42967" b="19834"/>
          <a:stretch/>
        </p:blipFill>
        <p:spPr bwMode="auto">
          <a:xfrm>
            <a:off x="9633130" y="2239614"/>
            <a:ext cx="1092704" cy="1516930"/>
          </a:xfrm>
          <a:prstGeom prst="snip2DiagRect">
            <a:avLst>
              <a:gd name="adj1" fmla="val 0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Na mati. Tantes il·lusions com pors elegides&quot;, últim llibre de Marga Serra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9" r="5941"/>
          <a:stretch/>
        </p:blipFill>
        <p:spPr bwMode="auto">
          <a:xfrm>
            <a:off x="7922080" y="3238616"/>
            <a:ext cx="1551709" cy="1724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Edition Metz et agglomération | La Romana à Maizières-lès-Metz : après les  oncles, le neve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22699" r="48391" b="18698"/>
          <a:stretch/>
        </p:blipFill>
        <p:spPr bwMode="auto">
          <a:xfrm>
            <a:off x="10704102" y="3245309"/>
            <a:ext cx="1428771" cy="1675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Les bienfaits du sommeil pour les enfants | Mallette des parent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3499" r="14334" b="8000"/>
          <a:stretch/>
        </p:blipFill>
        <p:spPr bwMode="auto">
          <a:xfrm>
            <a:off x="9209259" y="5077936"/>
            <a:ext cx="2327563" cy="1597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42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826328" y="75612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Suite...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256309" y="1316182"/>
            <a:ext cx="6670963" cy="5153890"/>
          </a:xfrm>
          <a:prstGeom prst="wedgeRectCallout">
            <a:avLst>
              <a:gd name="adj1" fmla="val 57041"/>
              <a:gd name="adj2" fmla="val 5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455" y="1646358"/>
            <a:ext cx="66848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Vous connaissez les romains? Et les gaulois? </a:t>
            </a:r>
          </a:p>
          <a:p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Ce sont les premiers habitants de la France. Il y a logntemps; avant Jésus-Christ, leur chef Vercingétorix a lutté contre Jules César, le chef des romains. </a:t>
            </a:r>
          </a:p>
          <a:p>
            <a:r>
              <a:rPr lang="fr-F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connaissez Astérix et Obélix? </a:t>
            </a:r>
          </a:p>
          <a:p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une bande dessinée française qui raconte la vie du temps des Gaulois. Les personnages sont très amusants et cette bande-dessinée est très connue.</a:t>
            </a:r>
            <a:endParaRPr lang="fr-FR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ideoplayback (3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9964" y="2133600"/>
            <a:ext cx="4632036" cy="34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826328" y="75612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sont...?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27" y="1577086"/>
            <a:ext cx="11520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sont les Gaulois?</a:t>
            </a:r>
          </a:p>
          <a:p>
            <a:pPr marL="514350" indent="-514350" algn="ctr">
              <a:buAutoNum type="arabicPeriod"/>
            </a:pP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le chef des romains?</a:t>
            </a:r>
          </a:p>
          <a:p>
            <a:pPr marL="514350" indent="-514350" algn="ctr">
              <a:buAutoNum type="arabicPeriod"/>
            </a:pP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Vercingétorix?</a:t>
            </a:r>
          </a:p>
          <a:p>
            <a:pPr marL="514350" indent="-514350" algn="ctr">
              <a:buAutoNum type="arabicPeriod"/>
            </a:pP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sont les personnages de la bande-dessinée sur les gaulois? </a:t>
            </a:r>
            <a:endParaRPr lang="fr-FR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177 Vercingetorix Photos and Premium High Res Pictures - 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55" y="3339689"/>
            <a:ext cx="2480869" cy="3454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ow tall was Julius Caesar? Biography of Julius Caesar. | Julius caesar,  Gaius julius caesar, Caes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77" y="3354287"/>
            <a:ext cx="2532208" cy="3425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Les Gaulois - Editions Mil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-141" r="1959" b="32000"/>
          <a:stretch/>
        </p:blipFill>
        <p:spPr bwMode="auto">
          <a:xfrm>
            <a:off x="176356" y="3269856"/>
            <a:ext cx="3037899" cy="3520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Astérix le Gaulois | Wiki Astérix | Fan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82" y="3399123"/>
            <a:ext cx="2692631" cy="3365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85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83526" y="385629"/>
            <a:ext cx="8908473" cy="3207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5278582" y="4932218"/>
            <a:ext cx="1468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684129" y="1741687"/>
            <a:ext cx="25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Présent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onjugaison # Indicatif Présent # Verbe = Naître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16470" r="14799" b="17469"/>
          <a:stretch/>
        </p:blipFill>
        <p:spPr bwMode="auto">
          <a:xfrm>
            <a:off x="228601" y="991045"/>
            <a:ext cx="7111637" cy="32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njugaison # Indicatif Passé Composé # Verbe = Naîtr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7884" r="15140" b="18479"/>
          <a:stretch/>
        </p:blipFill>
        <p:spPr bwMode="auto">
          <a:xfrm>
            <a:off x="4412671" y="3491458"/>
            <a:ext cx="7308274" cy="31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4747" y="4978384"/>
            <a:ext cx="258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Passé composé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7914408" y="1873545"/>
            <a:ext cx="617321" cy="450704"/>
          </a:xfrm>
          <a:prstGeom prst="leftArrow">
            <a:avLst/>
          </a:prstGeom>
          <a:ln w="3810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0800000">
            <a:off x="3589659" y="5205146"/>
            <a:ext cx="617321" cy="450704"/>
          </a:xfrm>
          <a:prstGeom prst="leftArrow">
            <a:avLst/>
          </a:prstGeom>
          <a:ln w="3810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40530" y="667879"/>
            <a:ext cx="747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Conjugaison du verbe « naître »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306</Words>
  <Application>Microsoft Office PowerPoint</Application>
  <PresentationFormat>Широкоэкранный</PresentationFormat>
  <Paragraphs>63</Paragraphs>
  <Slides>12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191</cp:revision>
  <dcterms:created xsi:type="dcterms:W3CDTF">2020-04-14T20:23:07Z</dcterms:created>
  <dcterms:modified xsi:type="dcterms:W3CDTF">2020-09-25T04:55:12Z</dcterms:modified>
</cp:coreProperties>
</file>