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2" r:id="rId3"/>
    <p:sldId id="284" r:id="rId4"/>
    <p:sldId id="287" r:id="rId5"/>
    <p:sldId id="290" r:id="rId6"/>
    <p:sldId id="295" r:id="rId7"/>
    <p:sldId id="293" r:id="rId8"/>
    <p:sldId id="304" r:id="rId9"/>
    <p:sldId id="294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277" r:id="rId19"/>
    <p:sldId id="27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02BE21"/>
    <a:srgbClr val="EB4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 snapToGrid="0">
      <p:cViewPr varScale="1">
        <p:scale>
          <a:sx n="61" d="100"/>
          <a:sy n="61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C4D479-C722-486B-BA9F-C5697C35449A}" type="doc">
      <dgm:prSet loTypeId="urn:microsoft.com/office/officeart/2005/8/layout/equation2" loCatId="process" qsTypeId="urn:microsoft.com/office/officeart/2005/8/quickstyle/simple1" qsCatId="simple" csTypeId="urn:microsoft.com/office/officeart/2005/8/colors/accent6_1" csCatId="accent6" phldr="1"/>
      <dgm:spPr/>
    </dgm:pt>
    <dgm:pt modelId="{817A548A-31FC-48B8-9A6E-80F30F6B65DF}">
      <dgm:prSet phldrT="[Текст]"/>
      <dgm:spPr>
        <a:ln w="57150">
          <a:solidFill>
            <a:srgbClr val="EB45B4"/>
          </a:solidFill>
        </a:ln>
      </dgm:spPr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D29818-D672-4F28-BCC9-A85BB61C754C}" type="parTrans" cxnId="{BF7B99CE-3E20-48A6-A4BD-E613D7F7A34D}">
      <dgm:prSet/>
      <dgm:spPr/>
      <dgm:t>
        <a:bodyPr/>
        <a:lstStyle/>
        <a:p>
          <a:endParaRPr lang="ru-RU"/>
        </a:p>
      </dgm:t>
    </dgm:pt>
    <dgm:pt modelId="{7B049AF6-0BFC-41D5-9D5E-3F1DB4EAE103}" type="sibTrans" cxnId="{BF7B99CE-3E20-48A6-A4BD-E613D7F7A34D}">
      <dgm:prSet/>
      <dgm:spPr/>
      <dgm:t>
        <a:bodyPr/>
        <a:lstStyle/>
        <a:p>
          <a:endParaRPr lang="ru-RU"/>
        </a:p>
      </dgm:t>
    </dgm:pt>
    <dgm:pt modelId="{706CF8FE-F782-4629-A16C-C83B6BBABE5A}" type="pres">
      <dgm:prSet presAssocID="{FBC4D479-C722-486B-BA9F-C5697C35449A}" presName="Name0" presStyleCnt="0">
        <dgm:presLayoutVars>
          <dgm:dir/>
          <dgm:resizeHandles val="exact"/>
        </dgm:presLayoutVars>
      </dgm:prSet>
      <dgm:spPr/>
    </dgm:pt>
    <dgm:pt modelId="{A37FF8CB-1997-4B5C-929D-156BB89F6161}" type="pres">
      <dgm:prSet presAssocID="{FBC4D479-C722-486B-BA9F-C5697C35449A}" presName="vNodes" presStyleCnt="0"/>
      <dgm:spPr/>
    </dgm:pt>
    <dgm:pt modelId="{4D7D6381-FA07-4E2D-BECB-ED2237801159}" type="pres">
      <dgm:prSet presAssocID="{FBC4D479-C722-486B-BA9F-C5697C35449A}" presName="lastNode" presStyleLbl="node1" presStyleIdx="0" presStyleCnt="1" custScaleX="100000" custScaleY="50244" custLinFactNeighborX="-3309" custLinFactNeighborY="-1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201655-53BB-40B6-B3B2-1176C9BE6ACC}" type="presOf" srcId="{FBC4D479-C722-486B-BA9F-C5697C35449A}" destId="{706CF8FE-F782-4629-A16C-C83B6BBABE5A}" srcOrd="0" destOrd="0" presId="urn:microsoft.com/office/officeart/2005/8/layout/equation2"/>
    <dgm:cxn modelId="{BF7B99CE-3E20-48A6-A4BD-E613D7F7A34D}" srcId="{FBC4D479-C722-486B-BA9F-C5697C35449A}" destId="{817A548A-31FC-48B8-9A6E-80F30F6B65DF}" srcOrd="0" destOrd="0" parTransId="{45D29818-D672-4F28-BCC9-A85BB61C754C}" sibTransId="{7B049AF6-0BFC-41D5-9D5E-3F1DB4EAE103}"/>
    <dgm:cxn modelId="{5535D847-77C0-450C-AB1A-E20C077F7A36}" type="presOf" srcId="{817A548A-31FC-48B8-9A6E-80F30F6B65DF}" destId="{4D7D6381-FA07-4E2D-BECB-ED2237801159}" srcOrd="0" destOrd="0" presId="urn:microsoft.com/office/officeart/2005/8/layout/equation2"/>
    <dgm:cxn modelId="{5327626B-569E-4530-AE0A-69DDD838F5B2}" type="presParOf" srcId="{706CF8FE-F782-4629-A16C-C83B6BBABE5A}" destId="{A37FF8CB-1997-4B5C-929D-156BB89F6161}" srcOrd="0" destOrd="0" presId="urn:microsoft.com/office/officeart/2005/8/layout/equation2"/>
    <dgm:cxn modelId="{F2CB64C1-CDC2-4C10-B954-9F0071B8AC96}" type="presParOf" srcId="{706CF8FE-F782-4629-A16C-C83B6BBABE5A}" destId="{4D7D6381-FA07-4E2D-BECB-ED2237801159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D6381-FA07-4E2D-BECB-ED2237801159}">
      <dsp:nvSpPr>
        <dsp:cNvPr id="0" name=""/>
        <dsp:cNvSpPr/>
      </dsp:nvSpPr>
      <dsp:spPr>
        <a:xfrm>
          <a:off x="0" y="0"/>
          <a:ext cx="10804475" cy="54286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EB45B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2279" y="795000"/>
        <a:ext cx="7639917" cy="3838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497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860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131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441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291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673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396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972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319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382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43309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90414" y="2077293"/>
            <a:ext cx="5147628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apa,maman et moi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9029" y="1958239"/>
            <a:ext cx="370678" cy="27384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013699" y="289004"/>
            <a:ext cx="140536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013699" y="263819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78225" y="578926"/>
            <a:ext cx="1276313" cy="105723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 smtClean="0">
              <a:solidFill>
                <a:srgbClr val="FEFEFE"/>
              </a:solidFill>
              <a:latin typeface="Arial"/>
              <a:cs typeface="Arial"/>
            </a:endParaRPr>
          </a:p>
          <a:p>
            <a:pPr algn="ctr">
              <a:spcBef>
                <a:spcPts val="265"/>
              </a:spcBef>
            </a:pPr>
            <a:endParaRPr sz="3200" dirty="0"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830473" y="235427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Fransuz</a:t>
            </a:r>
            <a:r>
              <a:rPr lang="en-US" sz="6000" kern="0" spc="-519" dirty="0" smtClean="0">
                <a:solidFill>
                  <a:sysClr val="window" lastClr="FFFFFF"/>
                </a:solidFill>
              </a:rPr>
              <a:t>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tili</a:t>
            </a:r>
            <a:endParaRPr lang="en-US" sz="60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1026" name="Picture 2" descr="Quel est votre rôle dans la famille 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6" r="14136"/>
          <a:stretch/>
        </p:blipFill>
        <p:spPr bwMode="auto">
          <a:xfrm>
            <a:off x="6568966" y="1923394"/>
            <a:ext cx="4787003" cy="40969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464127" y="756120"/>
            <a:ext cx="11727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Jean Machado présente ses grands-parents.</a:t>
            </a:r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3103" y="1577086"/>
            <a:ext cx="60539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 grand-mère est musicienne. Elle joue du piano et elle chante de jolies chansons. Je les aime beaucoup tous les deux.</a:t>
            </a:r>
            <a:endParaRPr lang="fr-F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Les Grands-parents Avec Son Petit-fils à La Plage Banque D'Images Et Photos  Libres De Droits. Image 10214072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7" t="25338" r="26531" b="41766"/>
          <a:stretch/>
        </p:blipFill>
        <p:spPr bwMode="auto">
          <a:xfrm>
            <a:off x="293361" y="1951894"/>
            <a:ext cx="2976311" cy="3651139"/>
          </a:xfrm>
          <a:prstGeom prst="snip2DiagRect">
            <a:avLst>
              <a:gd name="adj1" fmla="val 0"/>
              <a:gd name="adj2" fmla="val 21914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2" name="Picture 2" descr="Comment jouer une mélodie au piano | Trucs pratiqu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902" y="1707634"/>
            <a:ext cx="2995942" cy="179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ourquoi chanter ? | Anita Covell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142" y="4095282"/>
            <a:ext cx="3157662" cy="228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40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464127" y="756120"/>
            <a:ext cx="11727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Jean Machado présente ses grands-parents.</a:t>
            </a:r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464006"/>
            <a:ext cx="60539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Quand je vais chez eux, je rencontre aussi mes deux tantes, leurs filles, les soeurs de mon père.</a:t>
            </a:r>
            <a:endParaRPr lang="fr-FR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0" y="3315827"/>
            <a:ext cx="605395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 tante Estelle chante comme ma grand-mère, mais elle, elle chante de l’opéra:  « Aaaaaaah! Ooooooh! Uuuuuuh! Elle me casse les oreilles et elle est grosse.</a:t>
            </a:r>
            <a:endParaRPr lang="fr-FR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Décès de la soprano espagnole Montserrat Caballé, grande voix de l'opéra - L 'Expr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27" y="3402998"/>
            <a:ext cx="5396124" cy="303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38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464127" y="756120"/>
            <a:ext cx="11727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Jean Machado présente ses grands-parents.</a:t>
            </a:r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104" y="1311606"/>
            <a:ext cx="605395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Ma autre tante, la tente Louise,la soeur de ma tante Estelle, la soeur de mon père aime beaucoup les chats. Et elle fait très bien le gâteau au chocolat. Je l’adore!</a:t>
            </a:r>
          </a:p>
        </p:txBody>
      </p:sp>
      <p:pic>
        <p:nvPicPr>
          <p:cNvPr id="7170" name="Picture 2" descr="Pourquoi les chats préfèrent-ils les femmes ? | Les plus beaux cha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321" y="1464006"/>
            <a:ext cx="4762500" cy="319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Recette Gâteau au chocolat express facile (facile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018" y="4640540"/>
            <a:ext cx="2399025" cy="207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31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2088573" y="742577"/>
            <a:ext cx="809798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décrire une personne...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29304" y="1382434"/>
            <a:ext cx="392429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0" b="1" dirty="0" smtClean="0">
                <a:solidFill>
                  <a:srgbClr val="F33D68"/>
                </a:solidFill>
                <a:latin typeface="Lucida Calligraphy" panose="03010101010101010101" pitchFamily="66" charset="0"/>
                <a:cs typeface="FreesiaUPC" panose="020B0604020202020204" pitchFamily="34" charset="-34"/>
              </a:rPr>
              <a:t>Les cheveux</a:t>
            </a:r>
            <a:endParaRPr lang="ru-RU" sz="4500" b="1" dirty="0">
              <a:solidFill>
                <a:srgbClr val="F33D68"/>
              </a:solidFill>
              <a:cs typeface="FreesiaUPC" panose="020B0604020202020204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2037" y="1735738"/>
            <a:ext cx="2208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couleur</a:t>
            </a:r>
            <a:endParaRPr lang="fr-FR" sz="40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2.bp.blogspot.com/-LUFVsz08yUk/WMQXeS2LFmI/AAAAAAAAH4U/7fB6WoYObwAxygTP5Sw-Neixt4lfQgf-QCLcB/s1100/LES%2BCHEVEUX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91" b="39041"/>
          <a:stretch/>
        </p:blipFill>
        <p:spPr bwMode="auto">
          <a:xfrm>
            <a:off x="1174174" y="2045650"/>
            <a:ext cx="8669321" cy="460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олилиния 11"/>
          <p:cNvSpPr/>
          <p:nvPr/>
        </p:nvSpPr>
        <p:spPr>
          <a:xfrm>
            <a:off x="9545782" y="1332721"/>
            <a:ext cx="2360625" cy="1138400"/>
          </a:xfrm>
          <a:custGeom>
            <a:avLst/>
            <a:gdLst>
              <a:gd name="connsiteX0" fmla="*/ 207818 w 2360625"/>
              <a:gd name="connsiteY0" fmla="*/ 579206 h 1138400"/>
              <a:gd name="connsiteX1" fmla="*/ 955963 w 2360625"/>
              <a:gd name="connsiteY1" fmla="*/ 94297 h 1138400"/>
              <a:gd name="connsiteX2" fmla="*/ 2078182 w 2360625"/>
              <a:gd name="connsiteY2" fmla="*/ 94297 h 1138400"/>
              <a:gd name="connsiteX3" fmla="*/ 2189018 w 2360625"/>
              <a:gd name="connsiteY3" fmla="*/ 1077970 h 1138400"/>
              <a:gd name="connsiteX4" fmla="*/ 0 w 2360625"/>
              <a:gd name="connsiteY4" fmla="*/ 1036406 h 1138400"/>
              <a:gd name="connsiteX5" fmla="*/ 0 w 2360625"/>
              <a:gd name="connsiteY5" fmla="*/ 1036406 h 11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0625" h="1138400">
                <a:moveTo>
                  <a:pt x="207818" y="579206"/>
                </a:moveTo>
                <a:cubicBezTo>
                  <a:pt x="426027" y="377160"/>
                  <a:pt x="644236" y="175115"/>
                  <a:pt x="955963" y="94297"/>
                </a:cubicBezTo>
                <a:cubicBezTo>
                  <a:pt x="1267690" y="13479"/>
                  <a:pt x="1872673" y="-69648"/>
                  <a:pt x="2078182" y="94297"/>
                </a:cubicBezTo>
                <a:cubicBezTo>
                  <a:pt x="2283691" y="258242"/>
                  <a:pt x="2535382" y="920952"/>
                  <a:pt x="2189018" y="1077970"/>
                </a:cubicBezTo>
                <a:cubicBezTo>
                  <a:pt x="1842654" y="1234988"/>
                  <a:pt x="0" y="1036406"/>
                  <a:pt x="0" y="1036406"/>
                </a:cubicBezTo>
                <a:lnTo>
                  <a:pt x="0" y="1036406"/>
                </a:ln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2445328" y="3865418"/>
            <a:ext cx="983673" cy="491618"/>
          </a:xfrm>
          <a:custGeom>
            <a:avLst/>
            <a:gdLst>
              <a:gd name="connsiteX0" fmla="*/ 207818 w 2360625"/>
              <a:gd name="connsiteY0" fmla="*/ 579206 h 1138400"/>
              <a:gd name="connsiteX1" fmla="*/ 955963 w 2360625"/>
              <a:gd name="connsiteY1" fmla="*/ 94297 h 1138400"/>
              <a:gd name="connsiteX2" fmla="*/ 2078182 w 2360625"/>
              <a:gd name="connsiteY2" fmla="*/ 94297 h 1138400"/>
              <a:gd name="connsiteX3" fmla="*/ 2189018 w 2360625"/>
              <a:gd name="connsiteY3" fmla="*/ 1077970 h 1138400"/>
              <a:gd name="connsiteX4" fmla="*/ 0 w 2360625"/>
              <a:gd name="connsiteY4" fmla="*/ 1036406 h 1138400"/>
              <a:gd name="connsiteX5" fmla="*/ 0 w 2360625"/>
              <a:gd name="connsiteY5" fmla="*/ 1036406 h 11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0625" h="1138400">
                <a:moveTo>
                  <a:pt x="207818" y="579206"/>
                </a:moveTo>
                <a:cubicBezTo>
                  <a:pt x="426027" y="377160"/>
                  <a:pt x="644236" y="175115"/>
                  <a:pt x="955963" y="94297"/>
                </a:cubicBezTo>
                <a:cubicBezTo>
                  <a:pt x="1267690" y="13479"/>
                  <a:pt x="1872673" y="-69648"/>
                  <a:pt x="2078182" y="94297"/>
                </a:cubicBezTo>
                <a:cubicBezTo>
                  <a:pt x="2283691" y="258242"/>
                  <a:pt x="2535382" y="920952"/>
                  <a:pt x="2189018" y="1077970"/>
                </a:cubicBezTo>
                <a:cubicBezTo>
                  <a:pt x="1842654" y="1234988"/>
                  <a:pt x="0" y="1036406"/>
                  <a:pt x="0" y="1036406"/>
                </a:cubicBezTo>
                <a:lnTo>
                  <a:pt x="0" y="1036406"/>
                </a:lnTo>
              </a:path>
            </a:pathLst>
          </a:custGeom>
          <a:noFill/>
          <a:ln w="57150"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5389417" y="3879375"/>
            <a:ext cx="983673" cy="491618"/>
          </a:xfrm>
          <a:custGeom>
            <a:avLst/>
            <a:gdLst>
              <a:gd name="connsiteX0" fmla="*/ 207818 w 2360625"/>
              <a:gd name="connsiteY0" fmla="*/ 579206 h 1138400"/>
              <a:gd name="connsiteX1" fmla="*/ 955963 w 2360625"/>
              <a:gd name="connsiteY1" fmla="*/ 94297 h 1138400"/>
              <a:gd name="connsiteX2" fmla="*/ 2078182 w 2360625"/>
              <a:gd name="connsiteY2" fmla="*/ 94297 h 1138400"/>
              <a:gd name="connsiteX3" fmla="*/ 2189018 w 2360625"/>
              <a:gd name="connsiteY3" fmla="*/ 1077970 h 1138400"/>
              <a:gd name="connsiteX4" fmla="*/ 0 w 2360625"/>
              <a:gd name="connsiteY4" fmla="*/ 1036406 h 1138400"/>
              <a:gd name="connsiteX5" fmla="*/ 0 w 2360625"/>
              <a:gd name="connsiteY5" fmla="*/ 1036406 h 11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0625" h="1138400">
                <a:moveTo>
                  <a:pt x="207818" y="579206"/>
                </a:moveTo>
                <a:cubicBezTo>
                  <a:pt x="426027" y="377160"/>
                  <a:pt x="644236" y="175115"/>
                  <a:pt x="955963" y="94297"/>
                </a:cubicBezTo>
                <a:cubicBezTo>
                  <a:pt x="1267690" y="13479"/>
                  <a:pt x="1872673" y="-69648"/>
                  <a:pt x="2078182" y="94297"/>
                </a:cubicBezTo>
                <a:cubicBezTo>
                  <a:pt x="2283691" y="258242"/>
                  <a:pt x="2535382" y="920952"/>
                  <a:pt x="2189018" y="1077970"/>
                </a:cubicBezTo>
                <a:cubicBezTo>
                  <a:pt x="1842654" y="1234988"/>
                  <a:pt x="0" y="1036406"/>
                  <a:pt x="0" y="1036406"/>
                </a:cubicBezTo>
                <a:lnTo>
                  <a:pt x="0" y="1036406"/>
                </a:lnTo>
              </a:path>
            </a:pathLst>
          </a:custGeom>
          <a:noFill/>
          <a:ln w="57150"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8053603" y="3763189"/>
            <a:ext cx="1080655" cy="584727"/>
          </a:xfrm>
          <a:custGeom>
            <a:avLst/>
            <a:gdLst>
              <a:gd name="connsiteX0" fmla="*/ 207818 w 2360625"/>
              <a:gd name="connsiteY0" fmla="*/ 579206 h 1138400"/>
              <a:gd name="connsiteX1" fmla="*/ 955963 w 2360625"/>
              <a:gd name="connsiteY1" fmla="*/ 94297 h 1138400"/>
              <a:gd name="connsiteX2" fmla="*/ 2078182 w 2360625"/>
              <a:gd name="connsiteY2" fmla="*/ 94297 h 1138400"/>
              <a:gd name="connsiteX3" fmla="*/ 2189018 w 2360625"/>
              <a:gd name="connsiteY3" fmla="*/ 1077970 h 1138400"/>
              <a:gd name="connsiteX4" fmla="*/ 0 w 2360625"/>
              <a:gd name="connsiteY4" fmla="*/ 1036406 h 1138400"/>
              <a:gd name="connsiteX5" fmla="*/ 0 w 2360625"/>
              <a:gd name="connsiteY5" fmla="*/ 1036406 h 11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0625" h="1138400">
                <a:moveTo>
                  <a:pt x="207818" y="579206"/>
                </a:moveTo>
                <a:cubicBezTo>
                  <a:pt x="426027" y="377160"/>
                  <a:pt x="644236" y="175115"/>
                  <a:pt x="955963" y="94297"/>
                </a:cubicBezTo>
                <a:cubicBezTo>
                  <a:pt x="1267690" y="13479"/>
                  <a:pt x="1872673" y="-69648"/>
                  <a:pt x="2078182" y="94297"/>
                </a:cubicBezTo>
                <a:cubicBezTo>
                  <a:pt x="2283691" y="258242"/>
                  <a:pt x="2535382" y="920952"/>
                  <a:pt x="2189018" y="1077970"/>
                </a:cubicBezTo>
                <a:cubicBezTo>
                  <a:pt x="1842654" y="1234988"/>
                  <a:pt x="0" y="1036406"/>
                  <a:pt x="0" y="1036406"/>
                </a:cubicBezTo>
                <a:lnTo>
                  <a:pt x="0" y="1036406"/>
                </a:lnTo>
              </a:path>
            </a:pathLst>
          </a:custGeom>
          <a:noFill/>
          <a:ln w="57150"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2244436" y="5873697"/>
            <a:ext cx="1184565" cy="606213"/>
          </a:xfrm>
          <a:custGeom>
            <a:avLst/>
            <a:gdLst>
              <a:gd name="connsiteX0" fmla="*/ 207818 w 2360625"/>
              <a:gd name="connsiteY0" fmla="*/ 579206 h 1138400"/>
              <a:gd name="connsiteX1" fmla="*/ 955963 w 2360625"/>
              <a:gd name="connsiteY1" fmla="*/ 94297 h 1138400"/>
              <a:gd name="connsiteX2" fmla="*/ 2078182 w 2360625"/>
              <a:gd name="connsiteY2" fmla="*/ 94297 h 1138400"/>
              <a:gd name="connsiteX3" fmla="*/ 2189018 w 2360625"/>
              <a:gd name="connsiteY3" fmla="*/ 1077970 h 1138400"/>
              <a:gd name="connsiteX4" fmla="*/ 0 w 2360625"/>
              <a:gd name="connsiteY4" fmla="*/ 1036406 h 1138400"/>
              <a:gd name="connsiteX5" fmla="*/ 0 w 2360625"/>
              <a:gd name="connsiteY5" fmla="*/ 1036406 h 11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0625" h="1138400">
                <a:moveTo>
                  <a:pt x="207818" y="579206"/>
                </a:moveTo>
                <a:cubicBezTo>
                  <a:pt x="426027" y="377160"/>
                  <a:pt x="644236" y="175115"/>
                  <a:pt x="955963" y="94297"/>
                </a:cubicBezTo>
                <a:cubicBezTo>
                  <a:pt x="1267690" y="13479"/>
                  <a:pt x="1872673" y="-69648"/>
                  <a:pt x="2078182" y="94297"/>
                </a:cubicBezTo>
                <a:cubicBezTo>
                  <a:pt x="2283691" y="258242"/>
                  <a:pt x="2535382" y="920952"/>
                  <a:pt x="2189018" y="1077970"/>
                </a:cubicBezTo>
                <a:cubicBezTo>
                  <a:pt x="1842654" y="1234988"/>
                  <a:pt x="0" y="1036406"/>
                  <a:pt x="0" y="1036406"/>
                </a:cubicBezTo>
                <a:lnTo>
                  <a:pt x="0" y="1036406"/>
                </a:lnTo>
              </a:path>
            </a:pathLst>
          </a:custGeom>
          <a:noFill/>
          <a:ln w="57150"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8116595" y="5873697"/>
            <a:ext cx="937563" cy="606213"/>
          </a:xfrm>
          <a:custGeom>
            <a:avLst/>
            <a:gdLst>
              <a:gd name="connsiteX0" fmla="*/ 207818 w 2360625"/>
              <a:gd name="connsiteY0" fmla="*/ 579206 h 1138400"/>
              <a:gd name="connsiteX1" fmla="*/ 955963 w 2360625"/>
              <a:gd name="connsiteY1" fmla="*/ 94297 h 1138400"/>
              <a:gd name="connsiteX2" fmla="*/ 2078182 w 2360625"/>
              <a:gd name="connsiteY2" fmla="*/ 94297 h 1138400"/>
              <a:gd name="connsiteX3" fmla="*/ 2189018 w 2360625"/>
              <a:gd name="connsiteY3" fmla="*/ 1077970 h 1138400"/>
              <a:gd name="connsiteX4" fmla="*/ 0 w 2360625"/>
              <a:gd name="connsiteY4" fmla="*/ 1036406 h 1138400"/>
              <a:gd name="connsiteX5" fmla="*/ 0 w 2360625"/>
              <a:gd name="connsiteY5" fmla="*/ 1036406 h 11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0625" h="1138400">
                <a:moveTo>
                  <a:pt x="207818" y="579206"/>
                </a:moveTo>
                <a:cubicBezTo>
                  <a:pt x="426027" y="377160"/>
                  <a:pt x="644236" y="175115"/>
                  <a:pt x="955963" y="94297"/>
                </a:cubicBezTo>
                <a:cubicBezTo>
                  <a:pt x="1267690" y="13479"/>
                  <a:pt x="1872673" y="-69648"/>
                  <a:pt x="2078182" y="94297"/>
                </a:cubicBezTo>
                <a:cubicBezTo>
                  <a:pt x="2283691" y="258242"/>
                  <a:pt x="2535382" y="920952"/>
                  <a:pt x="2189018" y="1077970"/>
                </a:cubicBezTo>
                <a:cubicBezTo>
                  <a:pt x="1842654" y="1234988"/>
                  <a:pt x="0" y="1036406"/>
                  <a:pt x="0" y="1036406"/>
                </a:cubicBezTo>
                <a:lnTo>
                  <a:pt x="0" y="1036406"/>
                </a:lnTo>
              </a:path>
            </a:pathLst>
          </a:custGeom>
          <a:noFill/>
          <a:ln w="57150"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5306290" y="6054436"/>
            <a:ext cx="937563" cy="606213"/>
          </a:xfrm>
          <a:custGeom>
            <a:avLst/>
            <a:gdLst>
              <a:gd name="connsiteX0" fmla="*/ 207818 w 2360625"/>
              <a:gd name="connsiteY0" fmla="*/ 579206 h 1138400"/>
              <a:gd name="connsiteX1" fmla="*/ 955963 w 2360625"/>
              <a:gd name="connsiteY1" fmla="*/ 94297 h 1138400"/>
              <a:gd name="connsiteX2" fmla="*/ 2078182 w 2360625"/>
              <a:gd name="connsiteY2" fmla="*/ 94297 h 1138400"/>
              <a:gd name="connsiteX3" fmla="*/ 2189018 w 2360625"/>
              <a:gd name="connsiteY3" fmla="*/ 1077970 h 1138400"/>
              <a:gd name="connsiteX4" fmla="*/ 0 w 2360625"/>
              <a:gd name="connsiteY4" fmla="*/ 1036406 h 1138400"/>
              <a:gd name="connsiteX5" fmla="*/ 0 w 2360625"/>
              <a:gd name="connsiteY5" fmla="*/ 1036406 h 11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0625" h="1138400">
                <a:moveTo>
                  <a:pt x="207818" y="579206"/>
                </a:moveTo>
                <a:cubicBezTo>
                  <a:pt x="426027" y="377160"/>
                  <a:pt x="644236" y="175115"/>
                  <a:pt x="955963" y="94297"/>
                </a:cubicBezTo>
                <a:cubicBezTo>
                  <a:pt x="1267690" y="13479"/>
                  <a:pt x="1872673" y="-69648"/>
                  <a:pt x="2078182" y="94297"/>
                </a:cubicBezTo>
                <a:cubicBezTo>
                  <a:pt x="2283691" y="258242"/>
                  <a:pt x="2535382" y="920952"/>
                  <a:pt x="2189018" y="1077970"/>
                </a:cubicBezTo>
                <a:cubicBezTo>
                  <a:pt x="1842654" y="1234988"/>
                  <a:pt x="0" y="1036406"/>
                  <a:pt x="0" y="1036406"/>
                </a:cubicBezTo>
                <a:lnTo>
                  <a:pt x="0" y="1036406"/>
                </a:lnTo>
              </a:path>
            </a:pathLst>
          </a:custGeom>
          <a:noFill/>
          <a:ln w="57150"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13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2088573" y="742577"/>
            <a:ext cx="809798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décrire une personne...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29304" y="1382434"/>
            <a:ext cx="392429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500" b="1" dirty="0" smtClean="0">
                <a:solidFill>
                  <a:srgbClr val="F33D68"/>
                </a:solidFill>
                <a:latin typeface="Lucida Calligraphy" panose="03010101010101010101" pitchFamily="66" charset="0"/>
                <a:cs typeface="FreesiaUPC" panose="020B0604020202020204" pitchFamily="34" charset="-34"/>
              </a:rPr>
              <a:t>Les yeux</a:t>
            </a:r>
            <a:endParaRPr lang="ru-RU" sz="4500" b="1" dirty="0">
              <a:solidFill>
                <a:srgbClr val="F33D68"/>
              </a:solidFill>
              <a:cs typeface="FreesiaUPC" panose="020B0604020202020204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2269" y="1577677"/>
            <a:ext cx="2208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couleur</a:t>
            </a:r>
            <a:endParaRPr lang="fr-FR" sz="40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9282269" y="1205649"/>
            <a:ext cx="2360625" cy="1138400"/>
          </a:xfrm>
          <a:custGeom>
            <a:avLst/>
            <a:gdLst>
              <a:gd name="connsiteX0" fmla="*/ 207818 w 2360625"/>
              <a:gd name="connsiteY0" fmla="*/ 579206 h 1138400"/>
              <a:gd name="connsiteX1" fmla="*/ 955963 w 2360625"/>
              <a:gd name="connsiteY1" fmla="*/ 94297 h 1138400"/>
              <a:gd name="connsiteX2" fmla="*/ 2078182 w 2360625"/>
              <a:gd name="connsiteY2" fmla="*/ 94297 h 1138400"/>
              <a:gd name="connsiteX3" fmla="*/ 2189018 w 2360625"/>
              <a:gd name="connsiteY3" fmla="*/ 1077970 h 1138400"/>
              <a:gd name="connsiteX4" fmla="*/ 0 w 2360625"/>
              <a:gd name="connsiteY4" fmla="*/ 1036406 h 1138400"/>
              <a:gd name="connsiteX5" fmla="*/ 0 w 2360625"/>
              <a:gd name="connsiteY5" fmla="*/ 1036406 h 11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0625" h="1138400">
                <a:moveTo>
                  <a:pt x="207818" y="579206"/>
                </a:moveTo>
                <a:cubicBezTo>
                  <a:pt x="426027" y="377160"/>
                  <a:pt x="644236" y="175115"/>
                  <a:pt x="955963" y="94297"/>
                </a:cubicBezTo>
                <a:cubicBezTo>
                  <a:pt x="1267690" y="13479"/>
                  <a:pt x="1872673" y="-69648"/>
                  <a:pt x="2078182" y="94297"/>
                </a:cubicBezTo>
                <a:cubicBezTo>
                  <a:pt x="2283691" y="258242"/>
                  <a:pt x="2535382" y="920952"/>
                  <a:pt x="2189018" y="1077970"/>
                </a:cubicBezTo>
                <a:cubicBezTo>
                  <a:pt x="1842654" y="1234988"/>
                  <a:pt x="0" y="1036406"/>
                  <a:pt x="0" y="1036406"/>
                </a:cubicBezTo>
                <a:lnTo>
                  <a:pt x="0" y="1036406"/>
                </a:ln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https://res.cloudinary.com/bdf/image/upload/v1464342701/bonjour_de_france/02_01_yeux.jp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s://res.cloudinary.com/bdf/image/upload/v1464342701/bonjour_de_france/02_01_yeux.jp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75" b="24353"/>
          <a:stretch/>
        </p:blipFill>
        <p:spPr bwMode="auto">
          <a:xfrm>
            <a:off x="682047" y="2665807"/>
            <a:ext cx="10580123" cy="1788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28256" y="4244743"/>
            <a:ext cx="2264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marron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95098" y="4244743"/>
            <a:ext cx="2208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bleus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05873" y="4244743"/>
            <a:ext cx="2208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16648" y="4244743"/>
            <a:ext cx="2208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noirs</a:t>
            </a:r>
          </a:p>
        </p:txBody>
      </p:sp>
    </p:spTree>
    <p:extLst>
      <p:ext uri="{BB962C8B-B14F-4D97-AF65-F5344CB8AC3E}">
        <p14:creationId xmlns:p14="http://schemas.microsoft.com/office/powerpoint/2010/main" val="193144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2088573" y="742577"/>
            <a:ext cx="809798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décrire une personne...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8447" y="1365077"/>
            <a:ext cx="751359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500" b="1" dirty="0" smtClean="0">
                <a:solidFill>
                  <a:srgbClr val="F33D68"/>
                </a:solidFill>
                <a:latin typeface="Lucida Calligraphy" panose="03010101010101010101" pitchFamily="66" charset="0"/>
                <a:cs typeface="FreesiaUPC" panose="020B0604020202020204" pitchFamily="34" charset="-34"/>
              </a:rPr>
              <a:t>L’apparence physique</a:t>
            </a:r>
            <a:endParaRPr lang="ru-RU" sz="4500" b="1" dirty="0">
              <a:solidFill>
                <a:srgbClr val="F33D68"/>
              </a:solidFill>
              <a:cs typeface="FreesiaUPC" panose="020B0604020202020204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00925" y="1699971"/>
            <a:ext cx="2208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taille</a:t>
            </a:r>
            <a:endParaRPr lang="fr-FR" sz="40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9600925" y="1383678"/>
            <a:ext cx="2360625" cy="1138400"/>
          </a:xfrm>
          <a:custGeom>
            <a:avLst/>
            <a:gdLst>
              <a:gd name="connsiteX0" fmla="*/ 207818 w 2360625"/>
              <a:gd name="connsiteY0" fmla="*/ 579206 h 1138400"/>
              <a:gd name="connsiteX1" fmla="*/ 955963 w 2360625"/>
              <a:gd name="connsiteY1" fmla="*/ 94297 h 1138400"/>
              <a:gd name="connsiteX2" fmla="*/ 2078182 w 2360625"/>
              <a:gd name="connsiteY2" fmla="*/ 94297 h 1138400"/>
              <a:gd name="connsiteX3" fmla="*/ 2189018 w 2360625"/>
              <a:gd name="connsiteY3" fmla="*/ 1077970 h 1138400"/>
              <a:gd name="connsiteX4" fmla="*/ 0 w 2360625"/>
              <a:gd name="connsiteY4" fmla="*/ 1036406 h 1138400"/>
              <a:gd name="connsiteX5" fmla="*/ 0 w 2360625"/>
              <a:gd name="connsiteY5" fmla="*/ 1036406 h 11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0625" h="1138400">
                <a:moveTo>
                  <a:pt x="207818" y="579206"/>
                </a:moveTo>
                <a:cubicBezTo>
                  <a:pt x="426027" y="377160"/>
                  <a:pt x="644236" y="175115"/>
                  <a:pt x="955963" y="94297"/>
                </a:cubicBezTo>
                <a:cubicBezTo>
                  <a:pt x="1267690" y="13479"/>
                  <a:pt x="1872673" y="-69648"/>
                  <a:pt x="2078182" y="94297"/>
                </a:cubicBezTo>
                <a:cubicBezTo>
                  <a:pt x="2283691" y="258242"/>
                  <a:pt x="2535382" y="920952"/>
                  <a:pt x="2189018" y="1077970"/>
                </a:cubicBezTo>
                <a:cubicBezTo>
                  <a:pt x="1842654" y="1234988"/>
                  <a:pt x="0" y="1036406"/>
                  <a:pt x="0" y="1036406"/>
                </a:cubicBezTo>
                <a:lnTo>
                  <a:pt x="0" y="1036406"/>
                </a:ln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https://res.cloudinary.com/bdf/image/upload/v1464342701/bonjour_de_france/02_01_yeux.jp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Enfants Avec Différentes Tailles Photo stock - Image du tailles, différentes:  1772654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1" t="5947" r="4260" b="6014"/>
          <a:stretch/>
        </p:blipFill>
        <p:spPr bwMode="auto">
          <a:xfrm>
            <a:off x="2831042" y="2396836"/>
            <a:ext cx="6248400" cy="446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5574" y="2149907"/>
            <a:ext cx="37652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est </a:t>
            </a:r>
            <a:r>
              <a:rPr lang="fr-FR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haute taille.</a:t>
            </a:r>
          </a:p>
          <a:p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est </a:t>
            </a:r>
            <a:r>
              <a:rPr lang="fr-FR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grande.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4181" y="2700506"/>
            <a:ext cx="37652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est </a:t>
            </a:r>
            <a:r>
              <a:rPr lang="fr-FR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taille moyenne.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03923" y="3751600"/>
            <a:ext cx="37652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est </a:t>
            </a:r>
            <a:r>
              <a:rPr lang="fr-FR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petite taille.</a:t>
            </a:r>
          </a:p>
          <a:p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est </a:t>
            </a:r>
            <a:r>
              <a:rPr lang="fr-FR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petite.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7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4" grpId="0"/>
      <p:bldP spid="11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2088573" y="742577"/>
            <a:ext cx="809798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décrire une personne...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8447" y="1365077"/>
            <a:ext cx="751359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500" b="1" dirty="0" smtClean="0">
                <a:solidFill>
                  <a:srgbClr val="F33D68"/>
                </a:solidFill>
                <a:latin typeface="Lucida Calligraphy" panose="03010101010101010101" pitchFamily="66" charset="0"/>
                <a:cs typeface="FreesiaUPC" panose="020B0604020202020204" pitchFamily="34" charset="-34"/>
              </a:rPr>
              <a:t>L’apparence physique</a:t>
            </a:r>
            <a:endParaRPr lang="ru-RU" sz="4500" b="1" dirty="0">
              <a:solidFill>
                <a:srgbClr val="F33D68"/>
              </a:solidFill>
              <a:cs typeface="FreesiaUPC" panose="020B0604020202020204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2037" y="1795964"/>
            <a:ext cx="2360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4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poids</a:t>
            </a:r>
            <a:endParaRPr lang="fr-FR" sz="40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9600925" y="1383678"/>
            <a:ext cx="2360625" cy="1138400"/>
          </a:xfrm>
          <a:custGeom>
            <a:avLst/>
            <a:gdLst>
              <a:gd name="connsiteX0" fmla="*/ 207818 w 2360625"/>
              <a:gd name="connsiteY0" fmla="*/ 579206 h 1138400"/>
              <a:gd name="connsiteX1" fmla="*/ 955963 w 2360625"/>
              <a:gd name="connsiteY1" fmla="*/ 94297 h 1138400"/>
              <a:gd name="connsiteX2" fmla="*/ 2078182 w 2360625"/>
              <a:gd name="connsiteY2" fmla="*/ 94297 h 1138400"/>
              <a:gd name="connsiteX3" fmla="*/ 2189018 w 2360625"/>
              <a:gd name="connsiteY3" fmla="*/ 1077970 h 1138400"/>
              <a:gd name="connsiteX4" fmla="*/ 0 w 2360625"/>
              <a:gd name="connsiteY4" fmla="*/ 1036406 h 1138400"/>
              <a:gd name="connsiteX5" fmla="*/ 0 w 2360625"/>
              <a:gd name="connsiteY5" fmla="*/ 1036406 h 11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0625" h="1138400">
                <a:moveTo>
                  <a:pt x="207818" y="579206"/>
                </a:moveTo>
                <a:cubicBezTo>
                  <a:pt x="426027" y="377160"/>
                  <a:pt x="644236" y="175115"/>
                  <a:pt x="955963" y="94297"/>
                </a:cubicBezTo>
                <a:cubicBezTo>
                  <a:pt x="1267690" y="13479"/>
                  <a:pt x="1872673" y="-69648"/>
                  <a:pt x="2078182" y="94297"/>
                </a:cubicBezTo>
                <a:cubicBezTo>
                  <a:pt x="2283691" y="258242"/>
                  <a:pt x="2535382" y="920952"/>
                  <a:pt x="2189018" y="1077970"/>
                </a:cubicBezTo>
                <a:cubicBezTo>
                  <a:pt x="1842654" y="1234988"/>
                  <a:pt x="0" y="1036406"/>
                  <a:pt x="0" y="1036406"/>
                </a:cubicBezTo>
                <a:lnTo>
                  <a:pt x="0" y="1036406"/>
                </a:ln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https://res.cloudinary.com/bdf/image/upload/v1464342701/bonjour_de_france/02_01_yeux.jp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Comment faire maigrir son enfant en douceur ? | PassionSanté.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447" y="2168508"/>
            <a:ext cx="7624426" cy="449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770" y="2085205"/>
            <a:ext cx="37652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fr-FR" sz="25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(elle) </a:t>
            </a:r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gros</a:t>
            </a:r>
            <a:r>
              <a:rPr lang="fr-FR" sz="25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(se)</a:t>
            </a:r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8353" y="5812078"/>
            <a:ext cx="304364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fr-FR" sz="25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(elle) </a:t>
            </a:r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maigre.</a:t>
            </a:r>
            <a:endParaRPr lang="fr-FR" sz="2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40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2088573" y="742577"/>
            <a:ext cx="809798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décrire une personne...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8447" y="1365077"/>
            <a:ext cx="751359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500" b="1" dirty="0" smtClean="0">
                <a:solidFill>
                  <a:srgbClr val="F33D68"/>
                </a:solidFill>
                <a:latin typeface="Lucida Calligraphy" panose="03010101010101010101" pitchFamily="66" charset="0"/>
                <a:cs typeface="FreesiaUPC" panose="020B0604020202020204" pitchFamily="34" charset="-34"/>
              </a:rPr>
              <a:t>L’allure générale</a:t>
            </a:r>
            <a:endParaRPr lang="ru-RU" sz="4500" b="1" dirty="0">
              <a:solidFill>
                <a:srgbClr val="F33D68"/>
              </a:solidFill>
              <a:cs typeface="FreesiaUPC" panose="020B0604020202020204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2037" y="1571183"/>
            <a:ext cx="24799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est...</a:t>
            </a:r>
          </a:p>
          <a:p>
            <a:pPr algn="ctr"/>
            <a:r>
              <a:rPr lang="fr-FR" sz="4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est...</a:t>
            </a:r>
            <a:endParaRPr lang="fr-FR" sz="40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9365673" y="1134992"/>
            <a:ext cx="2706989" cy="1899153"/>
          </a:xfrm>
          <a:custGeom>
            <a:avLst/>
            <a:gdLst>
              <a:gd name="connsiteX0" fmla="*/ 207818 w 2360625"/>
              <a:gd name="connsiteY0" fmla="*/ 579206 h 1138400"/>
              <a:gd name="connsiteX1" fmla="*/ 955963 w 2360625"/>
              <a:gd name="connsiteY1" fmla="*/ 94297 h 1138400"/>
              <a:gd name="connsiteX2" fmla="*/ 2078182 w 2360625"/>
              <a:gd name="connsiteY2" fmla="*/ 94297 h 1138400"/>
              <a:gd name="connsiteX3" fmla="*/ 2189018 w 2360625"/>
              <a:gd name="connsiteY3" fmla="*/ 1077970 h 1138400"/>
              <a:gd name="connsiteX4" fmla="*/ 0 w 2360625"/>
              <a:gd name="connsiteY4" fmla="*/ 1036406 h 1138400"/>
              <a:gd name="connsiteX5" fmla="*/ 0 w 2360625"/>
              <a:gd name="connsiteY5" fmla="*/ 1036406 h 11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0625" h="1138400">
                <a:moveTo>
                  <a:pt x="207818" y="579206"/>
                </a:moveTo>
                <a:cubicBezTo>
                  <a:pt x="426027" y="377160"/>
                  <a:pt x="644236" y="175115"/>
                  <a:pt x="955963" y="94297"/>
                </a:cubicBezTo>
                <a:cubicBezTo>
                  <a:pt x="1267690" y="13479"/>
                  <a:pt x="1872673" y="-69648"/>
                  <a:pt x="2078182" y="94297"/>
                </a:cubicBezTo>
                <a:cubicBezTo>
                  <a:pt x="2283691" y="258242"/>
                  <a:pt x="2535382" y="920952"/>
                  <a:pt x="2189018" y="1077970"/>
                </a:cubicBezTo>
                <a:cubicBezTo>
                  <a:pt x="1842654" y="1234988"/>
                  <a:pt x="0" y="1036406"/>
                  <a:pt x="0" y="1036406"/>
                </a:cubicBezTo>
                <a:lnTo>
                  <a:pt x="0" y="1036406"/>
                </a:ln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https://res.cloudinary.com/bdf/image/upload/v1464342701/bonjour_de_france/02_01_yeux.jp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Photo D'une Belle élève De La Maternelle Assis Dans La Salle De Classe Tout  En Rêverie Et à étudier Avec Un Livre Banque D'Images Et Photos Libres De  Droits. Image 45504349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7" t="5446" r="17900" b="3015"/>
          <a:stretch/>
        </p:blipFill>
        <p:spPr bwMode="auto">
          <a:xfrm>
            <a:off x="4465813" y="2681209"/>
            <a:ext cx="3389715" cy="310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oncept D'apprentissage Avec Une Belle élève D'école Primaire | Photo  Premi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2" t="22149" r="6878"/>
          <a:stretch/>
        </p:blipFill>
        <p:spPr bwMode="auto">
          <a:xfrm>
            <a:off x="422179" y="2149907"/>
            <a:ext cx="3552536" cy="236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Élève heureux image stock. Image du heureux, élève - 6434984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2" t="7095" r="14432" b="18126"/>
          <a:stretch/>
        </p:blipFill>
        <p:spPr bwMode="auto">
          <a:xfrm>
            <a:off x="8160327" y="3264230"/>
            <a:ext cx="3435928" cy="352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09454" y="1288133"/>
            <a:ext cx="37652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</a:t>
            </a:r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</a:t>
            </a:r>
            <a:r>
              <a:rPr lang="fr-FR" sz="25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belle</a:t>
            </a:r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est beau.</a:t>
            </a:r>
            <a:endParaRPr lang="fr-FR" sz="2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1608" y="4708330"/>
            <a:ext cx="37652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fr-FR" sz="25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intelligent.</a:t>
            </a:r>
          </a:p>
          <a:p>
            <a:r>
              <a:rPr lang="fr-FR" sz="25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</a:t>
            </a:r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 intelligent</a:t>
            </a:r>
            <a:r>
              <a:rPr lang="fr-FR" sz="25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78039" y="5924283"/>
            <a:ext cx="37652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fr-FR" sz="25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heureux.</a:t>
            </a:r>
          </a:p>
          <a:p>
            <a:r>
              <a:rPr lang="fr-FR" sz="25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</a:t>
            </a:r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 heureus</a:t>
            </a:r>
            <a:r>
              <a:rPr lang="fr-FR" sz="25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25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3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83976" y="1625954"/>
            <a:ext cx="11803248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914400" indent="-914400">
              <a:buAutoNum type="arabicPeriod"/>
            </a:pP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5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page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</a:p>
          <a:p>
            <a:pPr marL="987425" indent="-987425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Vrai ou Faux</a:t>
            </a:r>
          </a:p>
          <a:p>
            <a:pPr marL="914400" indent="-914400">
              <a:buAutoNum type="arabicPeriod" startAt="2"/>
            </a:pP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l’activité 7 à la page 21.</a:t>
            </a:r>
          </a:p>
          <a:p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Répondre aux questions.</a:t>
            </a:r>
          </a:p>
        </p:txBody>
      </p:sp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25810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fr-FR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leçon est finie et merci pour l’attention!!!</a:t>
            </a:r>
            <a:endParaRPr sz="8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3005" t="2190" r="7299" b="2723"/>
          <a:stretch/>
        </p:blipFill>
        <p:spPr>
          <a:xfrm>
            <a:off x="3380510" y="2923309"/>
            <a:ext cx="5297219" cy="374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4654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204274"/>
              </p:ext>
            </p:extLst>
          </p:nvPr>
        </p:nvGraphicFramePr>
        <p:xfrm>
          <a:off x="1019662" y="1346661"/>
          <a:ext cx="10804476" cy="5511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059700" y="575105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Aujourd’hui, on va ...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04255" y="2117172"/>
            <a:ext cx="88673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vérifier votre devoir à la </a:t>
            </a:r>
            <a:r>
              <a:rPr lang="fr-F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maison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Faire le portrait de Monsieur Michel Machado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egarder une vidéo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réviser comment décrire les personnes en français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fr-F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aire des activités</a:t>
            </a:r>
            <a:endParaRPr lang="ru-RU" sz="3600" i="1" dirty="0"/>
          </a:p>
        </p:txBody>
      </p:sp>
      <p:pic>
        <p:nvPicPr>
          <p:cNvPr id="1028" name="Picture 4" descr="Comment prendre des notes en suivant la méthode Cornel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9" y="279766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125726" y="468097"/>
            <a:ext cx="6143794" cy="64536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Vérification de devoir: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75164"/>
            <a:ext cx="9712037" cy="2162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46713"/>
            <a:ext cx="9712036" cy="2247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06499" y="1005992"/>
            <a:ext cx="9608170" cy="58381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l’activité 7 à la page 15.</a:t>
            </a:r>
          </a:p>
        </p:txBody>
      </p:sp>
      <p:pic>
        <p:nvPicPr>
          <p:cNvPr id="2052" name="Picture 4" descr="Green check mark — Stock Photo © cnapsys #983107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0415" r="9893" b="28617"/>
          <a:stretch/>
        </p:blipFill>
        <p:spPr bwMode="auto">
          <a:xfrm>
            <a:off x="8479842" y="1005992"/>
            <a:ext cx="636450" cy="51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4260" y="1828231"/>
            <a:ext cx="588773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As-tu des grands-parents?</a:t>
            </a:r>
          </a:p>
          <a:p>
            <a:pPr marL="457200" indent="-45720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sont-ils?</a:t>
            </a:r>
          </a:p>
          <a:p>
            <a:pPr marL="457200" indent="-457200">
              <a:buAutoNum type="arabicPeriod"/>
            </a:pPr>
            <a:endParaRPr lang="fr-FR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Ils sont français?</a:t>
            </a:r>
          </a:p>
          <a:p>
            <a:pPr marL="457200" indent="-45720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 âge ont-ils?</a:t>
            </a:r>
          </a:p>
          <a:p>
            <a:pPr marL="457200" indent="-457200">
              <a:buAutoNum type="arabicPeriod"/>
            </a:pPr>
            <a:endParaRPr lang="fr-FR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 grand-père s’intéresse au sport?</a:t>
            </a:r>
          </a:p>
          <a:p>
            <a:pPr marL="457200" indent="-45720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ta grand-mère?</a:t>
            </a:r>
          </a:p>
          <a:p>
            <a:pPr marL="457200" indent="-45720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Combien de petits-fils et des petites filles ils ont?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242000" y="1828073"/>
            <a:ext cx="2237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Oui, j’en ai.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41999" y="2261069"/>
            <a:ext cx="57698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Ils sont vieux et il sont en retraite.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97623" y="3094963"/>
            <a:ext cx="5769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Non, ils sont ouzbeks.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19811" y="3505613"/>
            <a:ext cx="57698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Ils ont le même âge. Ils ont 70 ans.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41999" y="4381610"/>
            <a:ext cx="57698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Oui, mon grand-père s’intéresse aux échecs.Et ma grand-mère s’intéresse à la natation.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41999" y="5640930"/>
            <a:ext cx="57698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Ils ont 2 des petits-fils et 3 petites filles.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31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/>
      <p:bldP spid="19" grpId="0"/>
      <p:bldP spid="20" grpId="0"/>
      <p:bldP spid="21" grpId="0"/>
      <p:bldP spid="23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2826328" y="756120"/>
            <a:ext cx="716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 père Michel Machado.</a:t>
            </a:r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466276" y="1464006"/>
            <a:ext cx="7984041" cy="5153890"/>
          </a:xfrm>
          <a:prstGeom prst="wedgeRectCallout">
            <a:avLst>
              <a:gd name="adj1" fmla="val 50554"/>
              <a:gd name="adj2" fmla="val 2066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66276" y="1464006"/>
            <a:ext cx="7984041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Salut, Anne!</a:t>
            </a:r>
            <a:endParaRPr lang="fr-FR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Parle –moi de tes parents, si tu veux bien?</a:t>
            </a:r>
          </a:p>
          <a:p>
            <a:pPr marL="457200" indent="-457200">
              <a:buFontTx/>
              <a:buChar char="-"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Avec plaisir! Mon père Michel Machado est le fils d’un ingénieur. Il est mécanicien dans un garage. Il a 46 ans. Il est très sympa! Ses cheveux et sa barbe noirs, ses yeux sont brillants.</a:t>
            </a:r>
          </a:p>
          <a:p>
            <a:pPr marL="457200" indent="-457200">
              <a:buFontTx/>
              <a:buChar char="-"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est français?</a:t>
            </a:r>
          </a:p>
          <a:p>
            <a:pPr marL="457200" indent="-457200">
              <a:buFontTx/>
              <a:buChar char="-"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Non, il est portugais. Il est né au Portugal, mais il habite en France depuis son enfance.</a:t>
            </a:r>
          </a:p>
          <a:p>
            <a:pPr marL="457200" indent="-457200">
              <a:buFontTx/>
              <a:buChar char="-"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s’intéresse à quoi?</a:t>
            </a:r>
          </a:p>
          <a:p>
            <a:pPr marL="457200" indent="-457200">
              <a:buFontTx/>
              <a:buChar char="-"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s’intéresse à la mécanique,surtout à la voiture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omment éviter de se faire arnaquer par un garagiste frauduleux ?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6" r="4973"/>
          <a:stretch/>
        </p:blipFill>
        <p:spPr bwMode="auto">
          <a:xfrm>
            <a:off x="8796681" y="1410577"/>
            <a:ext cx="2647174" cy="25369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Un garagiste au village. – Mythes au logi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6" t="7172" r="11865"/>
          <a:stretch/>
        </p:blipFill>
        <p:spPr bwMode="auto">
          <a:xfrm>
            <a:off x="8972001" y="4040951"/>
            <a:ext cx="2832071" cy="26185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4" descr="Green check mark — Stock Photo © cnapsys #983107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0415" r="9893" b="28617"/>
          <a:stretch/>
        </p:blipFill>
        <p:spPr bwMode="auto">
          <a:xfrm>
            <a:off x="11097921" y="3200400"/>
            <a:ext cx="915080" cy="74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59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3592849" y="770812"/>
            <a:ext cx="57118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Chanson  «Petit Papa»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9089" y="1385888"/>
            <a:ext cx="7858948" cy="2400657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Petit Papa, c’est aujourd’hui ta fête,</a:t>
            </a:r>
          </a:p>
          <a:p>
            <a:pPr algn="ctr"/>
            <a:r>
              <a:rPr lang="fr-FR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Maman l’a dit quand tu n’étais pas là.</a:t>
            </a:r>
          </a:p>
          <a:p>
            <a:pPr algn="ctr"/>
            <a:r>
              <a:rPr lang="fr-FR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Voici des fleurs pour couronner ta tête.</a:t>
            </a:r>
          </a:p>
          <a:p>
            <a:pPr algn="ctr"/>
            <a:r>
              <a:rPr lang="fr-FR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un bouquet pour mettre sur ton coeur.</a:t>
            </a:r>
          </a:p>
          <a:p>
            <a:pPr algn="ctr"/>
            <a:r>
              <a:rPr lang="fr-FR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Petit Papa, Petit Papa.</a:t>
            </a:r>
          </a:p>
        </p:txBody>
      </p:sp>
      <p:pic>
        <p:nvPicPr>
          <p:cNvPr id="2050" name="Picture 2" descr="Date de la Fête des Pères 2020 en Fra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844" y="3393970"/>
            <a:ext cx="5460033" cy="33116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137532" y="4184099"/>
            <a:ext cx="60415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dites moi, de quelle fête parle-t-on ici?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98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1423178" y="770812"/>
            <a:ext cx="10051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Fêtes des pères et des mères en France.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videoplayback (37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32256" y="1478698"/>
            <a:ext cx="6518593" cy="476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35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2826328" y="756120"/>
            <a:ext cx="716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Portrait physique et morale</a:t>
            </a:r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256309" y="1316182"/>
            <a:ext cx="6670963" cy="5153890"/>
          </a:xfrm>
          <a:prstGeom prst="wedgeRectCallout">
            <a:avLst>
              <a:gd name="adj1" fmla="val 58459"/>
              <a:gd name="adj2" fmla="val -389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42455" y="1680935"/>
            <a:ext cx="668481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 chapeau trop petit</a:t>
            </a:r>
          </a:p>
          <a:p>
            <a:pPr algn="ctr"/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 manteau trop grand </a:t>
            </a:r>
          </a:p>
          <a:p>
            <a:pPr algn="ctr"/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 pantalon trop vieux</a:t>
            </a:r>
          </a:p>
          <a:p>
            <a:pPr algn="ctr"/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 chaussures trop jaunes</a:t>
            </a:r>
          </a:p>
          <a:p>
            <a:pPr algn="ctr"/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Pauvre Claude</a:t>
            </a:r>
          </a:p>
          <a:p>
            <a:pPr algn="ctr"/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n’est pas beau! </a:t>
            </a:r>
            <a:endParaRPr lang="fr-F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Vieux, isolé, blanc, jaune, dehors, sportware, objet, sports, futsal,  porté, fond, chaussures, football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2" t="16605" r="27131" b="17940"/>
          <a:stretch/>
        </p:blipFill>
        <p:spPr bwMode="auto">
          <a:xfrm>
            <a:off x="9396451" y="4475017"/>
            <a:ext cx="2544618" cy="1995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hapeau de paille - Achat / Vente pas cher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4" t="24519" r="6126" b="24780"/>
          <a:stretch/>
        </p:blipFill>
        <p:spPr bwMode="auto">
          <a:xfrm>
            <a:off x="7384470" y="1366051"/>
            <a:ext cx="2011981" cy="124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Un manteau d'homme ? - recyclage et Cie . . .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1"/>
          <a:stretch/>
        </p:blipFill>
        <p:spPr bwMode="auto">
          <a:xfrm>
            <a:off x="9587342" y="1922676"/>
            <a:ext cx="2521528" cy="228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Quand la reprise est mieux que l'originale ou comment réparer un jean troué  ! - Les petites choses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4" t="9983" r="43617"/>
          <a:stretch/>
        </p:blipFill>
        <p:spPr bwMode="auto">
          <a:xfrm>
            <a:off x="7482986" y="2692277"/>
            <a:ext cx="1814947" cy="399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88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1745037" y="846596"/>
            <a:ext cx="88809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il est? Comment elle est?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2421" t="30209" r="23593" b="7293"/>
          <a:stretch/>
        </p:blipFill>
        <p:spPr>
          <a:xfrm>
            <a:off x="1996250" y="1465998"/>
            <a:ext cx="8131423" cy="529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73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464127" y="756120"/>
            <a:ext cx="11727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Jean Machado présente ses grands-parents.</a:t>
            </a:r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3103" y="1577086"/>
            <a:ext cx="60539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Mon grand-père est vieux. Il a 72 ans et ma grand-mère a 70 ans. Mon grand-père aime beaucoup jouer aux échecs et aller à la pêche. Il gagne tout le temps et il attrape toujours du poisson.</a:t>
            </a:r>
            <a:endParaRPr lang="fr-F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Échecs et Stratégie: Santé: les échecs comme outil thérapeuti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461" y="1707634"/>
            <a:ext cx="2670842" cy="239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Peut-on bien pêcher le mulet avec du pain ? – Salon de la Pêch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461" y="4461103"/>
            <a:ext cx="2808379" cy="187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Les Grands-parents Avec Son Petit-fils à La Plage Banque D'Images Et Photos  Libres De Droits. Image 10214072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75" t="14685" r="42801" b="57716"/>
          <a:stretch/>
        </p:blipFill>
        <p:spPr bwMode="auto">
          <a:xfrm>
            <a:off x="67512" y="2150120"/>
            <a:ext cx="3085591" cy="2920644"/>
          </a:xfrm>
          <a:prstGeom prst="snip2DiagRect">
            <a:avLst>
              <a:gd name="adj1" fmla="val 0"/>
              <a:gd name="adj2" fmla="val 21914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7852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3638</TotalTime>
  <Words>665</Words>
  <Application>Microsoft Office PowerPoint</Application>
  <PresentationFormat>Широкоэкранный</PresentationFormat>
  <Paragraphs>109</Paragraphs>
  <Slides>19</Slides>
  <Notes>10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FreesiaUPC</vt:lpstr>
      <vt:lpstr>Lucida Calligraphy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Пользователь</cp:lastModifiedBy>
  <cp:revision>204</cp:revision>
  <dcterms:created xsi:type="dcterms:W3CDTF">2020-04-14T20:23:07Z</dcterms:created>
  <dcterms:modified xsi:type="dcterms:W3CDTF">2020-10-02T05:15:36Z</dcterms:modified>
</cp:coreProperties>
</file>