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84" r:id="rId4"/>
    <p:sldId id="287" r:id="rId5"/>
    <p:sldId id="290" r:id="rId6"/>
    <p:sldId id="295" r:id="rId7"/>
    <p:sldId id="293" r:id="rId8"/>
    <p:sldId id="304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4D479-C722-486B-BA9F-C5697C35449A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</dgm:pt>
    <dgm:pt modelId="{817A548A-31FC-48B8-9A6E-80F30F6B65DF}">
      <dgm:prSet phldrT="[Текст]"/>
      <dgm:spPr>
        <a:ln w="57150">
          <a:solidFill>
            <a:srgbClr val="EB45B4"/>
          </a:solidFill>
        </a:ln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29818-D672-4F28-BCC9-A85BB61C754C}" type="parTrans" cxnId="{BF7B99CE-3E20-48A6-A4BD-E613D7F7A34D}">
      <dgm:prSet/>
      <dgm:spPr/>
      <dgm:t>
        <a:bodyPr/>
        <a:lstStyle/>
        <a:p>
          <a:endParaRPr lang="ru-RU"/>
        </a:p>
      </dgm:t>
    </dgm:pt>
    <dgm:pt modelId="{7B049AF6-0BFC-41D5-9D5E-3F1DB4EAE103}" type="sibTrans" cxnId="{BF7B99CE-3E20-48A6-A4BD-E613D7F7A34D}">
      <dgm:prSet/>
      <dgm:spPr/>
      <dgm:t>
        <a:bodyPr/>
        <a:lstStyle/>
        <a:p>
          <a:endParaRPr lang="ru-RU"/>
        </a:p>
      </dgm:t>
    </dgm:pt>
    <dgm:pt modelId="{706CF8FE-F782-4629-A16C-C83B6BBABE5A}" type="pres">
      <dgm:prSet presAssocID="{FBC4D479-C722-486B-BA9F-C5697C35449A}" presName="Name0" presStyleCnt="0">
        <dgm:presLayoutVars>
          <dgm:dir/>
          <dgm:resizeHandles val="exact"/>
        </dgm:presLayoutVars>
      </dgm:prSet>
      <dgm:spPr/>
    </dgm:pt>
    <dgm:pt modelId="{A37FF8CB-1997-4B5C-929D-156BB89F6161}" type="pres">
      <dgm:prSet presAssocID="{FBC4D479-C722-486B-BA9F-C5697C35449A}" presName="vNodes" presStyleCnt="0"/>
      <dgm:spPr/>
    </dgm:pt>
    <dgm:pt modelId="{4D7D6381-FA07-4E2D-BECB-ED2237801159}" type="pres">
      <dgm:prSet presAssocID="{FBC4D479-C722-486B-BA9F-C5697C35449A}" presName="lastNode" presStyleLbl="node1" presStyleIdx="0" presStyleCnt="1" custScaleX="100000" custScaleY="50244" custLinFactNeighborX="-3309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01655-53BB-40B6-B3B2-1176C9BE6ACC}" type="presOf" srcId="{FBC4D479-C722-486B-BA9F-C5697C35449A}" destId="{706CF8FE-F782-4629-A16C-C83B6BBABE5A}" srcOrd="0" destOrd="0" presId="urn:microsoft.com/office/officeart/2005/8/layout/equation2"/>
    <dgm:cxn modelId="{BF7B99CE-3E20-48A6-A4BD-E613D7F7A34D}" srcId="{FBC4D479-C722-486B-BA9F-C5697C35449A}" destId="{817A548A-31FC-48B8-9A6E-80F30F6B65DF}" srcOrd="0" destOrd="0" parTransId="{45D29818-D672-4F28-BCC9-A85BB61C754C}" sibTransId="{7B049AF6-0BFC-41D5-9D5E-3F1DB4EAE103}"/>
    <dgm:cxn modelId="{5535D847-77C0-450C-AB1A-E20C077F7A36}" type="presOf" srcId="{817A548A-31FC-48B8-9A6E-80F30F6B65DF}" destId="{4D7D6381-FA07-4E2D-BECB-ED2237801159}" srcOrd="0" destOrd="0" presId="urn:microsoft.com/office/officeart/2005/8/layout/equation2"/>
    <dgm:cxn modelId="{5327626B-569E-4530-AE0A-69DDD838F5B2}" type="presParOf" srcId="{706CF8FE-F782-4629-A16C-C83B6BBABE5A}" destId="{A37FF8CB-1997-4B5C-929D-156BB89F6161}" srcOrd="0" destOrd="0" presId="urn:microsoft.com/office/officeart/2005/8/layout/equation2"/>
    <dgm:cxn modelId="{F2CB64C1-CDC2-4C10-B954-9F0071B8AC96}" type="presParOf" srcId="{706CF8FE-F782-4629-A16C-C83B6BBABE5A}" destId="{4D7D6381-FA07-4E2D-BECB-ED223780115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6381-FA07-4E2D-BECB-ED2237801159}">
      <dsp:nvSpPr>
        <dsp:cNvPr id="0" name=""/>
        <dsp:cNvSpPr/>
      </dsp:nvSpPr>
      <dsp:spPr>
        <a:xfrm>
          <a:off x="0" y="0"/>
          <a:ext cx="10804475" cy="5428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B45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279" y="795000"/>
        <a:ext cx="7639917" cy="38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6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4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7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1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8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90414" y="2077293"/>
            <a:ext cx="5147628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apa,maman et moi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9029" y="1958239"/>
            <a:ext cx="370678" cy="27384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13699" y="289004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13699" y="263819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78225" y="578926"/>
            <a:ext cx="1276313" cy="105723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spcBef>
                <a:spcPts val="265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26" name="Picture 2" descr="Quel est votre rôle dans la famille 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r="14136"/>
          <a:stretch/>
        </p:blipFill>
        <p:spPr bwMode="auto">
          <a:xfrm>
            <a:off x="6568966" y="1923394"/>
            <a:ext cx="4787003" cy="4096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464127" y="756120"/>
            <a:ext cx="1172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Machado présente ses grands-parents.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103" y="1577086"/>
            <a:ext cx="60539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grand-mère est musicienne. Elle joue du piano et elle chante de jolies chansons. Je les aime beaucoup tous les deux.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7" t="25338" r="26531" b="41766"/>
          <a:stretch/>
        </p:blipFill>
        <p:spPr bwMode="auto">
          <a:xfrm>
            <a:off x="293361" y="1951894"/>
            <a:ext cx="2976311" cy="3651139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omment jouer une mélodie au piano | Trucs pratiq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02" y="1707634"/>
            <a:ext cx="2995942" cy="17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urquoi chanter ? | Anita Covel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42" y="4095282"/>
            <a:ext cx="3157662" cy="22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464127" y="756120"/>
            <a:ext cx="1172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Machado présente ses grands-parents.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64006"/>
            <a:ext cx="6053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 je vais chez eux, je rencontre aussi mes deux tantes, leurs filles, les soeurs de mon père.</a:t>
            </a:r>
            <a:endParaRPr lang="fr-F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315827"/>
            <a:ext cx="6053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tante Estelle chante comme ma grand-mère, mais elle, elle chante de l’opéra:  « Aaaaaaah! Ooooooh! Uuuuuuh! Elle me casse les oreilles et elle est grosse.</a:t>
            </a:r>
            <a:endParaRPr lang="fr-F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écès de la soprano espagnole Montserrat Caballé, grande voix de l'opéra - L '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3402998"/>
            <a:ext cx="5396124" cy="30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3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464127" y="756120"/>
            <a:ext cx="1172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Machado présente ses grands-parents.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04" y="1311606"/>
            <a:ext cx="6053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Ma autre tante, la tente Louise,la soeur de ma tante Estelle, la soeur de mon père aime beaucoup les chats. Et elle fait très bien le gâteau au chocolat. Je l’adore!</a:t>
            </a:r>
          </a:p>
        </p:txBody>
      </p:sp>
      <p:pic>
        <p:nvPicPr>
          <p:cNvPr id="7170" name="Picture 2" descr="Pourquoi les chats préfèrent-ils les femmes ? | Les plus beaux ch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21" y="1464006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cette Gâteau au chocolat express facile (facil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4640540"/>
            <a:ext cx="2399025" cy="207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088573" y="742577"/>
            <a:ext cx="8097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personne...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304" y="1382434"/>
            <a:ext cx="39242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b="1" dirty="0" smtClean="0">
                <a:solidFill>
                  <a:srgbClr val="F33D68"/>
                </a:solidFill>
                <a:latin typeface="Lucida Calligraphy" panose="03010101010101010101" pitchFamily="66" charset="0"/>
                <a:cs typeface="FreesiaUPC" panose="020B0604020202020204" pitchFamily="34" charset="-34"/>
              </a:rPr>
              <a:t>Les cheveux</a:t>
            </a:r>
            <a:endParaRPr lang="ru-RU" sz="4500" b="1" dirty="0">
              <a:solidFill>
                <a:srgbClr val="F33D68"/>
              </a:solidFill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037" y="1735738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</a:t>
            </a:r>
            <a:endParaRPr lang="fr-FR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2.bp.blogspot.com/-LUFVsz08yUk/WMQXeS2LFmI/AAAAAAAAH4U/7fB6WoYObwAxygTP5Sw-Neixt4lfQgf-QCLcB/s1100/LES%2BCHEVEU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39041"/>
          <a:stretch/>
        </p:blipFill>
        <p:spPr bwMode="auto">
          <a:xfrm>
            <a:off x="1174174" y="2045650"/>
            <a:ext cx="8669321" cy="4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9545782" y="1332721"/>
            <a:ext cx="2360625" cy="1138400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445328" y="3865418"/>
            <a:ext cx="983673" cy="491618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389417" y="3879375"/>
            <a:ext cx="983673" cy="491618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8053603" y="3763189"/>
            <a:ext cx="1080655" cy="584727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244436" y="5873697"/>
            <a:ext cx="1184565" cy="606213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116595" y="5873697"/>
            <a:ext cx="937563" cy="606213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306290" y="6054436"/>
            <a:ext cx="937563" cy="606213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>
            <a:solidFill>
              <a:srgbClr val="F33D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3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088573" y="742577"/>
            <a:ext cx="8097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personne...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304" y="1382434"/>
            <a:ext cx="39242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F33D68"/>
                </a:solidFill>
                <a:latin typeface="Lucida Calligraphy" panose="03010101010101010101" pitchFamily="66" charset="0"/>
                <a:cs typeface="FreesiaUPC" panose="020B0604020202020204" pitchFamily="34" charset="-34"/>
              </a:rPr>
              <a:t>Les yeux</a:t>
            </a:r>
            <a:endParaRPr lang="ru-RU" sz="4500" b="1" dirty="0">
              <a:solidFill>
                <a:srgbClr val="F33D68"/>
              </a:solidFill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2269" y="1577677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</a:t>
            </a:r>
            <a:endParaRPr lang="fr-FR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282269" y="1205649"/>
            <a:ext cx="2360625" cy="1138400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res.cloudinary.com/bdf/image/upload/v1464342701/bonjour_de_france/02_01_yeux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res.cloudinary.com/bdf/image/upload/v1464342701/bonjour_de_france/02_01_yeux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5" b="24353"/>
          <a:stretch/>
        </p:blipFill>
        <p:spPr bwMode="auto">
          <a:xfrm>
            <a:off x="682047" y="2665807"/>
            <a:ext cx="10580123" cy="17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8256" y="4244743"/>
            <a:ext cx="226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5098" y="4244743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5873" y="4244743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16648" y="4244743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noirs</a:t>
            </a:r>
          </a:p>
        </p:txBody>
      </p:sp>
    </p:spTree>
    <p:extLst>
      <p:ext uri="{BB962C8B-B14F-4D97-AF65-F5344CB8AC3E}">
        <p14:creationId xmlns:p14="http://schemas.microsoft.com/office/powerpoint/2010/main" val="19314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088573" y="742577"/>
            <a:ext cx="8097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personne...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447" y="1365077"/>
            <a:ext cx="75135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F33D68"/>
                </a:solidFill>
                <a:latin typeface="Lucida Calligraphy" panose="03010101010101010101" pitchFamily="66" charset="0"/>
                <a:cs typeface="FreesiaUPC" panose="020B0604020202020204" pitchFamily="34" charset="-34"/>
              </a:rPr>
              <a:t>L’apparence physique</a:t>
            </a:r>
            <a:endParaRPr lang="ru-RU" sz="4500" b="1" dirty="0">
              <a:solidFill>
                <a:srgbClr val="F33D68"/>
              </a:solidFill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00925" y="1699971"/>
            <a:ext cx="220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taille</a:t>
            </a:r>
            <a:endParaRPr lang="fr-FR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600925" y="1383678"/>
            <a:ext cx="2360625" cy="1138400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res.cloudinary.com/bdf/image/upload/v1464342701/bonjour_de_france/02_01_yeux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Enfants Avec Différentes Tailles Photo stock - Image du tailles, différentes:  177265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5947" r="4260" b="6014"/>
          <a:stretch/>
        </p:blipFill>
        <p:spPr bwMode="auto">
          <a:xfrm>
            <a:off x="2831042" y="2396836"/>
            <a:ext cx="6248400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4" y="2149907"/>
            <a:ext cx="3765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haute taille.</a:t>
            </a:r>
          </a:p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181" y="2700506"/>
            <a:ext cx="37652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taille moyenne.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3923" y="3751600"/>
            <a:ext cx="3765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petite taille.</a:t>
            </a:r>
          </a:p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 </a:t>
            </a:r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088573" y="742577"/>
            <a:ext cx="8097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personne...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447" y="1365077"/>
            <a:ext cx="75135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F33D68"/>
                </a:solidFill>
                <a:latin typeface="Lucida Calligraphy" panose="03010101010101010101" pitchFamily="66" charset="0"/>
                <a:cs typeface="FreesiaUPC" panose="020B0604020202020204" pitchFamily="34" charset="-34"/>
              </a:rPr>
              <a:t>L’apparence physique</a:t>
            </a:r>
            <a:endParaRPr lang="ru-RU" sz="4500" b="1" dirty="0">
              <a:solidFill>
                <a:srgbClr val="F33D68"/>
              </a:solidFill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037" y="1795964"/>
            <a:ext cx="236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poids</a:t>
            </a:r>
            <a:endParaRPr lang="fr-FR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600925" y="1383678"/>
            <a:ext cx="2360625" cy="1138400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res.cloudinary.com/bdf/image/upload/v1464342701/bonjour_de_france/02_01_yeux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omment faire maigrir son enfant en douceur ? | PassionSanté.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47" y="2168508"/>
            <a:ext cx="7624426" cy="44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770" y="2085205"/>
            <a:ext cx="37652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(elle) 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gros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(se)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8353" y="5812078"/>
            <a:ext cx="30436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(elle) 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maigre.</a:t>
            </a:r>
            <a:endParaRPr lang="fr-FR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088573" y="742577"/>
            <a:ext cx="8097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décrire une personne...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447" y="1365077"/>
            <a:ext cx="75135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F33D68"/>
                </a:solidFill>
                <a:latin typeface="Lucida Calligraphy" panose="03010101010101010101" pitchFamily="66" charset="0"/>
                <a:cs typeface="FreesiaUPC" panose="020B0604020202020204" pitchFamily="34" charset="-34"/>
              </a:rPr>
              <a:t>L’allure générale</a:t>
            </a:r>
            <a:endParaRPr lang="ru-RU" sz="4500" b="1" dirty="0">
              <a:solidFill>
                <a:srgbClr val="F33D68"/>
              </a:solidFill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2037" y="1571183"/>
            <a:ext cx="247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est...</a:t>
            </a:r>
          </a:p>
          <a:p>
            <a:pPr algn="ctr"/>
            <a:r>
              <a:rPr lang="fr-FR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est...</a:t>
            </a:r>
            <a:endParaRPr lang="fr-FR" sz="4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365673" y="1134992"/>
            <a:ext cx="2706989" cy="1899153"/>
          </a:xfrm>
          <a:custGeom>
            <a:avLst/>
            <a:gdLst>
              <a:gd name="connsiteX0" fmla="*/ 207818 w 2360625"/>
              <a:gd name="connsiteY0" fmla="*/ 579206 h 1138400"/>
              <a:gd name="connsiteX1" fmla="*/ 955963 w 2360625"/>
              <a:gd name="connsiteY1" fmla="*/ 94297 h 1138400"/>
              <a:gd name="connsiteX2" fmla="*/ 2078182 w 2360625"/>
              <a:gd name="connsiteY2" fmla="*/ 94297 h 1138400"/>
              <a:gd name="connsiteX3" fmla="*/ 2189018 w 2360625"/>
              <a:gd name="connsiteY3" fmla="*/ 1077970 h 1138400"/>
              <a:gd name="connsiteX4" fmla="*/ 0 w 2360625"/>
              <a:gd name="connsiteY4" fmla="*/ 1036406 h 1138400"/>
              <a:gd name="connsiteX5" fmla="*/ 0 w 2360625"/>
              <a:gd name="connsiteY5" fmla="*/ 1036406 h 11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625" h="1138400">
                <a:moveTo>
                  <a:pt x="207818" y="579206"/>
                </a:moveTo>
                <a:cubicBezTo>
                  <a:pt x="426027" y="377160"/>
                  <a:pt x="644236" y="175115"/>
                  <a:pt x="955963" y="94297"/>
                </a:cubicBezTo>
                <a:cubicBezTo>
                  <a:pt x="1267690" y="13479"/>
                  <a:pt x="1872673" y="-69648"/>
                  <a:pt x="2078182" y="94297"/>
                </a:cubicBezTo>
                <a:cubicBezTo>
                  <a:pt x="2283691" y="258242"/>
                  <a:pt x="2535382" y="920952"/>
                  <a:pt x="2189018" y="1077970"/>
                </a:cubicBezTo>
                <a:cubicBezTo>
                  <a:pt x="1842654" y="1234988"/>
                  <a:pt x="0" y="1036406"/>
                  <a:pt x="0" y="1036406"/>
                </a:cubicBezTo>
                <a:lnTo>
                  <a:pt x="0" y="1036406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https://res.cloudinary.com/bdf/image/upload/v1464342701/bonjour_de_france/02_01_yeux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Photo D'une Belle élève De La Maternelle Assis Dans La Salle De Classe Tout  En Rêverie Et à étudier Avec Un Livre Banque D'Images Et Photos Libres De  Droits. Image 45504349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5446" r="17900" b="3015"/>
          <a:stretch/>
        </p:blipFill>
        <p:spPr bwMode="auto">
          <a:xfrm>
            <a:off x="4465813" y="2681209"/>
            <a:ext cx="3389715" cy="31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oncept D'apprentissage Avec Une Belle élève D'école Primaire | Photo 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t="22149" r="6878"/>
          <a:stretch/>
        </p:blipFill>
        <p:spPr bwMode="auto">
          <a:xfrm>
            <a:off x="422179" y="2149907"/>
            <a:ext cx="3552536" cy="23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Élève heureux image stock. Image du heureux, élève - 6434984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t="7095" r="14432" b="18126"/>
          <a:stretch/>
        </p:blipFill>
        <p:spPr bwMode="auto">
          <a:xfrm>
            <a:off x="8160327" y="3264230"/>
            <a:ext cx="3435928" cy="35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9454" y="1288133"/>
            <a:ext cx="3765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beau.</a:t>
            </a:r>
            <a:endParaRPr lang="fr-FR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608" y="4708330"/>
            <a:ext cx="3765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intelligent.</a:t>
            </a:r>
          </a:p>
          <a:p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intelligent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8039" y="5924283"/>
            <a:ext cx="3765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heureux.</a:t>
            </a:r>
          </a:p>
          <a:p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heureus</a:t>
            </a:r>
            <a:r>
              <a:rPr lang="fr-FR" sz="25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1803248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914400" indent="-914400">
              <a:buAutoNum type="arabicPeriod"/>
            </a:pP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5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</a:p>
          <a:p>
            <a:pPr marL="987425" indent="-987425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Vrai ou Faux</a:t>
            </a:r>
          </a:p>
          <a:p>
            <a:pPr marL="914400" indent="-914400">
              <a:buAutoNum type="arabicPeriod" startAt="2"/>
            </a:pP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7 à la page 21.</a:t>
            </a: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Répondre aux questions.</a:t>
            </a: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4274"/>
              </p:ext>
            </p:extLst>
          </p:nvPr>
        </p:nvGraphicFramePr>
        <p:xfrm>
          <a:off x="1019662" y="1346661"/>
          <a:ext cx="10804476" cy="551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9700" y="57510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on va ...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255" y="2117172"/>
            <a:ext cx="8867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vérifier votre devoir à la 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Faire le portrait de Monsieur Michel Machado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egarder une vidéo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réviser comment décrire les personnes en français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aire des activités</a:t>
            </a:r>
            <a:endParaRPr lang="ru-RU" sz="3600" i="1" dirty="0"/>
          </a:p>
        </p:txBody>
      </p:sp>
      <p:pic>
        <p:nvPicPr>
          <p:cNvPr id="1028" name="Picture 4" descr="Comment prendre des notes en suivant la méthode Corn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" y="2797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25726" y="468097"/>
            <a:ext cx="6143794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devoir: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46713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6499" y="1005992"/>
            <a:ext cx="9608170" cy="5838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7 à la page 15.</a:t>
            </a:r>
          </a:p>
        </p:txBody>
      </p:sp>
      <p:pic>
        <p:nvPicPr>
          <p:cNvPr id="2052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8479842" y="1005992"/>
            <a:ext cx="636450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260" y="1828231"/>
            <a:ext cx="58877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As-tu des grands-parents?</a:t>
            </a: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sont-ils?</a:t>
            </a:r>
          </a:p>
          <a:p>
            <a:pPr marL="457200" indent="-457200">
              <a:buAutoNum type="arabicPeriod"/>
            </a:pPr>
            <a:endParaRPr lang="fr-F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sont français?</a:t>
            </a: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âge ont-ils?</a:t>
            </a:r>
          </a:p>
          <a:p>
            <a:pPr marL="457200" indent="-457200">
              <a:buAutoNum type="arabicPeriod"/>
            </a:pPr>
            <a:endParaRPr lang="fr-F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 grand-père s’intéresse au sport?</a:t>
            </a: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ta grand-mère?</a:t>
            </a:r>
          </a:p>
          <a:p>
            <a:pPr marL="457200" indent="-45720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petits-fils et des petites filles ils ont?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000" y="1828073"/>
            <a:ext cx="2237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Oui, j’en ai.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1999" y="2261069"/>
            <a:ext cx="576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Ils sont vieux et il sont en retraite.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7623" y="3094963"/>
            <a:ext cx="576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Non, ils sont ouzbeks.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9811" y="3505613"/>
            <a:ext cx="576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Ils ont le même âge. Ils ont 70 ans.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1999" y="4381610"/>
            <a:ext cx="5769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Oui, mon grand-père s’intéresse aux échecs.Et ma grand-mère s’intéresse à la natation.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1999" y="5640930"/>
            <a:ext cx="576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Ils ont 2 des petits-fils et 3 petites filles.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19" grpId="0"/>
      <p:bldP spid="20" grpId="0"/>
      <p:bldP spid="21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826328" y="75612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père Michel Machado.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66276" y="1464006"/>
            <a:ext cx="7984041" cy="5153890"/>
          </a:xfrm>
          <a:prstGeom prst="wedgeRectCallout">
            <a:avLst>
              <a:gd name="adj1" fmla="val 50554"/>
              <a:gd name="adj2" fmla="val 206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6276" y="1464006"/>
            <a:ext cx="798404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Salut, Anne!</a:t>
            </a:r>
            <a:endParaRPr lang="fr-F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Parle –moi de tes parents, si tu veux bien?</a:t>
            </a: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Avec plaisir! Mon père Michel Machado est le fils d’un ingénieur. Il est mécanicien dans un garage. Il a 46 ans. Il est très sympa! Ses cheveux et sa barbe noirs, ses yeux sont brillants.</a:t>
            </a: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est français?</a:t>
            </a: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Non, il est portugais. Il est né au Portugal, mais il habite en France depuis son enfance.</a:t>
            </a: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s’intéresse à quoi?</a:t>
            </a:r>
          </a:p>
          <a:p>
            <a:pPr marL="457200" indent="-457200">
              <a:buFontTx/>
              <a:buChar char="-"/>
            </a:pP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s’intéresse à la mécanique,surtout à la voiture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mment éviter de se faire arnaquer par un garagiste frauduleux 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4973"/>
          <a:stretch/>
        </p:blipFill>
        <p:spPr bwMode="auto">
          <a:xfrm>
            <a:off x="8796681" y="1410577"/>
            <a:ext cx="2647174" cy="2536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Un garagiste au village. – Mythes au log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7172" r="11865"/>
          <a:stretch/>
        </p:blipFill>
        <p:spPr bwMode="auto">
          <a:xfrm>
            <a:off x="8972001" y="4040951"/>
            <a:ext cx="2832071" cy="26185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11097921" y="3200400"/>
            <a:ext cx="915080" cy="7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592849" y="770812"/>
            <a:ext cx="5711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Chanson  «Petit Papa»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089" y="1385888"/>
            <a:ext cx="7858948" cy="240065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 Papa, c’est aujourd’hui ta fête,</a:t>
            </a:r>
          </a:p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Maman l’a dit quand tu n’étais pas là.</a:t>
            </a:r>
          </a:p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Voici des fleurs pour couronner ta tête.</a:t>
            </a:r>
          </a:p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un bouquet pour mettre sur ton coeur.</a:t>
            </a:r>
          </a:p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 Papa, Petit Papa.</a:t>
            </a:r>
          </a:p>
        </p:txBody>
      </p:sp>
      <p:pic>
        <p:nvPicPr>
          <p:cNvPr id="2050" name="Picture 2" descr="Date de la Fête des Pères 2020 en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44" y="3393970"/>
            <a:ext cx="5460033" cy="3311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37532" y="4184099"/>
            <a:ext cx="6041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dites moi, de quelle fête parle-t-on ici?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1423178" y="770812"/>
            <a:ext cx="1005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Fêtes des pères et des mères en France.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videoplayback (37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2256" y="1478698"/>
            <a:ext cx="6518593" cy="47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2826328" y="75612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Portrait physique et morale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256309" y="1316182"/>
            <a:ext cx="6670963" cy="5153890"/>
          </a:xfrm>
          <a:prstGeom prst="wedgeRectCallout">
            <a:avLst>
              <a:gd name="adj1" fmla="val 58459"/>
              <a:gd name="adj2" fmla="val -38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455" y="1680935"/>
            <a:ext cx="6684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chapeau trop petit</a:t>
            </a:r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manteau trop grand </a:t>
            </a:r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pantalon trop vieux</a:t>
            </a:r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chaussures trop jaunes</a:t>
            </a:r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Pauvre Claude</a:t>
            </a:r>
          </a:p>
          <a:p>
            <a:pPr algn="ctr"/>
            <a:r>
              <a:rPr lang="fr-F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n’est pas beau! </a:t>
            </a:r>
            <a:endParaRPr lang="fr-F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Vieux, isolé, blanc, jaune, dehors, sportware, objet, sports, futsal,  porté, fond, chaussures, footbal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16605" r="27131" b="17940"/>
          <a:stretch/>
        </p:blipFill>
        <p:spPr bwMode="auto">
          <a:xfrm>
            <a:off x="9396451" y="4475017"/>
            <a:ext cx="2544618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apeau de paille - Achat / Vente pas ch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24519" r="6126" b="24780"/>
          <a:stretch/>
        </p:blipFill>
        <p:spPr bwMode="auto">
          <a:xfrm>
            <a:off x="7384470" y="1366051"/>
            <a:ext cx="2011981" cy="12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 manteau d'homme ? - recyclage et Cie . . 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/>
          <a:stretch/>
        </p:blipFill>
        <p:spPr bwMode="auto">
          <a:xfrm>
            <a:off x="9587342" y="1922676"/>
            <a:ext cx="2521528" cy="22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Quand la reprise est mieux que l'originale ou comment réparer un jean troué  ! - Les petites chose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9983" r="43617"/>
          <a:stretch/>
        </p:blipFill>
        <p:spPr bwMode="auto">
          <a:xfrm>
            <a:off x="7482986" y="2692277"/>
            <a:ext cx="1814947" cy="39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1745037" y="846596"/>
            <a:ext cx="888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il est? Comment elle est?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421" t="30209" r="23593" b="7293"/>
          <a:stretch/>
        </p:blipFill>
        <p:spPr>
          <a:xfrm>
            <a:off x="1996250" y="1465998"/>
            <a:ext cx="8131423" cy="5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464127" y="756120"/>
            <a:ext cx="11727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Machado présente ses grands-parents.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103" y="1577086"/>
            <a:ext cx="6053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grand-père est vieux. Il a 72 ans et ma grand-mère a 70 ans. Mon grand-père aime beaucoup jouer aux échecs et aller à la pêche. Il gagne tout le temps et il attrape toujours du poisson.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Échecs et Stratégie: Santé: les échecs comme outil thérapeut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61" y="1707634"/>
            <a:ext cx="2670842" cy="23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ut-on bien pêcher le mulet avec du pain ? – Salon de la Pê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461" y="4461103"/>
            <a:ext cx="2808379" cy="18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es Grands-parents Avec Son Petit-fils à La Plage Banque D'Images Et Photos  Libres De Droits. Image 10214072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5" t="14685" r="42801" b="57716"/>
          <a:stretch/>
        </p:blipFill>
        <p:spPr bwMode="auto">
          <a:xfrm>
            <a:off x="67512" y="2150120"/>
            <a:ext cx="3085591" cy="2920644"/>
          </a:xfrm>
          <a:prstGeom prst="snip2DiagRect">
            <a:avLst>
              <a:gd name="adj1" fmla="val 0"/>
              <a:gd name="adj2" fmla="val 219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85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665</Words>
  <Application>Microsoft Office PowerPoint</Application>
  <PresentationFormat>Широкоэкранный</PresentationFormat>
  <Paragraphs>109</Paragraphs>
  <Slides>19</Slides>
  <Notes>10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FreesiaUPC</vt:lpstr>
      <vt:lpstr>Lucida Calligraphy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204</cp:revision>
  <dcterms:created xsi:type="dcterms:W3CDTF">2020-04-14T20:23:07Z</dcterms:created>
  <dcterms:modified xsi:type="dcterms:W3CDTF">2020-10-02T05:15:36Z</dcterms:modified>
</cp:coreProperties>
</file>