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  <p:sldMasterId id="2147483674" r:id="rId3"/>
  </p:sldMasterIdLst>
  <p:notesMasterIdLst>
    <p:notesMasterId r:id="rId25"/>
  </p:notesMasterIdLst>
  <p:sldIdLst>
    <p:sldId id="270" r:id="rId4"/>
    <p:sldId id="1670" r:id="rId5"/>
    <p:sldId id="1671" r:id="rId6"/>
    <p:sldId id="1654" r:id="rId7"/>
    <p:sldId id="1644" r:id="rId8"/>
    <p:sldId id="1653" r:id="rId9"/>
    <p:sldId id="1655" r:id="rId10"/>
    <p:sldId id="1656" r:id="rId11"/>
    <p:sldId id="1657" r:id="rId12"/>
    <p:sldId id="1658" r:id="rId13"/>
    <p:sldId id="1662" r:id="rId14"/>
    <p:sldId id="1663" r:id="rId15"/>
    <p:sldId id="1665" r:id="rId16"/>
    <p:sldId id="1666" r:id="rId17"/>
    <p:sldId id="1659" r:id="rId18"/>
    <p:sldId id="1667" r:id="rId19"/>
    <p:sldId id="1628" r:id="rId20"/>
    <p:sldId id="1668" r:id="rId21"/>
    <p:sldId id="1669" r:id="rId22"/>
    <p:sldId id="1612" r:id="rId23"/>
    <p:sldId id="664" r:id="rId2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7E4DC"/>
    <a:srgbClr val="AADBE0"/>
    <a:srgbClr val="70D2C2"/>
    <a:srgbClr val="6C9C90"/>
    <a:srgbClr val="D64646"/>
    <a:srgbClr val="D02023"/>
    <a:srgbClr val="D94D4C"/>
    <a:srgbClr val="D84A49"/>
    <a:srgbClr val="990100"/>
    <a:srgbClr val="E9F4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1" d="100"/>
          <a:sy n="61" d="100"/>
        </p:scale>
        <p:origin x="78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D966F6-9851-4762-B994-2E2B5AE0CFB6}" type="datetimeFigureOut">
              <a:rPr lang="ru-RU" smtClean="0"/>
              <a:t>02.11.2020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AD5D1B-9368-4D72-B7B4-E9D468FFC4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0877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5F1FB-CFC8-4A00-90F8-2E234E416F6A}" type="datetimeFigureOut">
              <a:rPr lang="ru-RU" smtClean="0"/>
              <a:t>02.11.2020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AFE32-1CD1-4385-8DE1-29BD0C09D8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52220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5F1FB-CFC8-4A00-90F8-2E234E416F6A}" type="datetimeFigureOut">
              <a:rPr lang="ru-RU" smtClean="0"/>
              <a:t>02.11.2020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AFE32-1CD1-4385-8DE1-29BD0C09D8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6409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5F1FB-CFC8-4A00-90F8-2E234E416F6A}" type="datetimeFigureOut">
              <a:rPr lang="ru-RU" smtClean="0"/>
              <a:t>02.11.2020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AFE32-1CD1-4385-8DE1-29BD0C09D8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0541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5F1FB-CFC8-4A00-90F8-2E234E416F6A}" type="datetimeFigureOut">
              <a:rPr lang="ru-RU" smtClean="0"/>
              <a:t>02.11.2020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AFE32-1CD1-4385-8DE1-29BD0C09D8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3431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5F1FB-CFC8-4A00-90F8-2E234E416F6A}" type="datetimeFigureOut">
              <a:rPr lang="ru-RU" smtClean="0"/>
              <a:t>02.11.2020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AFE32-1CD1-4385-8DE1-29BD0C09D8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26608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5F1FB-CFC8-4A00-90F8-2E234E416F6A}" type="datetimeFigureOut">
              <a:rPr lang="ru-RU" smtClean="0"/>
              <a:t>02.11.2020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AFE32-1CD1-4385-8DE1-29BD0C09D8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43680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5F1FB-CFC8-4A00-90F8-2E234E416F6A}" type="datetimeFigureOut">
              <a:rPr lang="ru-RU" smtClean="0"/>
              <a:t>02.11.2020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AFE32-1CD1-4385-8DE1-29BD0C09D8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5387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5F1FB-CFC8-4A00-90F8-2E234E416F6A}" type="datetimeFigureOut">
              <a:rPr lang="ru-RU" smtClean="0"/>
              <a:t>02.11.2020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AFE32-1CD1-4385-8DE1-29BD0C09D8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11829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5F1FB-CFC8-4A00-90F8-2E234E416F6A}" type="datetimeFigureOut">
              <a:rPr lang="ru-RU" smtClean="0"/>
              <a:t>02.11.2020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AFE32-1CD1-4385-8DE1-29BD0C09D8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44042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5F1FB-CFC8-4A00-90F8-2E234E416F6A}" type="datetimeFigureOut">
              <a:rPr lang="ru-RU" smtClean="0"/>
              <a:t>02.11.2020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AFE32-1CD1-4385-8DE1-29BD0C09D8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4588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5F1FB-CFC8-4A00-90F8-2E234E416F6A}" type="datetimeFigureOut">
              <a:rPr lang="ru-RU" smtClean="0"/>
              <a:t>02.11.2020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5AFE32-1CD1-4385-8DE1-29BD0C09D8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43455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8" y="279965"/>
            <a:ext cx="10363203" cy="3081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7" y="2989530"/>
            <a:ext cx="3328416" cy="22237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/>
          <a:lstStyle>
            <a:lvl1pPr marL="0" indent="0" algn="ctr">
              <a:buNone/>
              <a:defRPr lang="en-US" sz="1445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9" y="2989530"/>
            <a:ext cx="3328416" cy="22237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anchor="ctr"/>
          <a:lstStyle>
            <a:lvl1pPr marL="0" indent="0" algn="ctr">
              <a:buNone/>
              <a:defRPr lang="en-US" sz="1445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7" y="2989530"/>
            <a:ext cx="3328416" cy="22237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/>
          <a:lstStyle>
            <a:lvl1pPr marL="0" indent="0" algn="ctr">
              <a:buNone/>
              <a:defRPr lang="en-US" sz="1445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7" y="4980570"/>
            <a:ext cx="3328416" cy="958852"/>
          </a:xfrm>
        </p:spPr>
        <p:txBody>
          <a:bodyPr>
            <a:noAutofit/>
          </a:bodyPr>
          <a:lstStyle>
            <a:lvl1pPr marL="0" indent="0">
              <a:buNone/>
              <a:defRPr sz="1445"/>
            </a:lvl1pPr>
            <a:lvl2pPr marL="148722" indent="-148722">
              <a:buFont typeface="Arial" panose="020B0604020202020204" pitchFamily="34" charset="0"/>
              <a:buChar char="•"/>
              <a:defRPr sz="1445"/>
            </a:lvl2pPr>
            <a:lvl3pPr marL="297444" indent="-148722">
              <a:defRPr sz="1445"/>
            </a:lvl3pPr>
            <a:lvl4pPr marL="520523" indent="-223081">
              <a:defRPr sz="1445"/>
            </a:lvl4pPr>
            <a:lvl5pPr marL="743606" indent="-223081">
              <a:defRPr sz="1445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431799" y="4980570"/>
            <a:ext cx="3328416" cy="958852"/>
          </a:xfrm>
        </p:spPr>
        <p:txBody>
          <a:bodyPr>
            <a:noAutofit/>
          </a:bodyPr>
          <a:lstStyle>
            <a:lvl1pPr marL="0" indent="0">
              <a:buNone/>
              <a:defRPr sz="1445"/>
            </a:lvl1pPr>
            <a:lvl2pPr marL="148722" indent="-148722">
              <a:buFont typeface="Arial" panose="020B0604020202020204" pitchFamily="34" charset="0"/>
              <a:buChar char="•"/>
              <a:defRPr sz="1445"/>
            </a:lvl2pPr>
            <a:lvl3pPr marL="297444" indent="-148722">
              <a:defRPr sz="1445"/>
            </a:lvl3pPr>
            <a:lvl4pPr marL="520523" indent="-223081">
              <a:defRPr sz="1445"/>
            </a:lvl4pPr>
            <a:lvl5pPr marL="743606" indent="-223081">
              <a:defRPr sz="1445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949187" y="4980570"/>
            <a:ext cx="3328416" cy="958852"/>
          </a:xfrm>
        </p:spPr>
        <p:txBody>
          <a:bodyPr>
            <a:noAutofit/>
          </a:bodyPr>
          <a:lstStyle>
            <a:lvl1pPr marL="0" indent="0">
              <a:buNone/>
              <a:defRPr sz="1445"/>
            </a:lvl1pPr>
            <a:lvl2pPr marL="148722" indent="-148722">
              <a:buFont typeface="Arial" panose="020B0604020202020204" pitchFamily="34" charset="0"/>
              <a:buChar char="•"/>
              <a:defRPr sz="1445"/>
            </a:lvl2pPr>
            <a:lvl3pPr marL="297444" indent="-148722">
              <a:defRPr sz="1445"/>
            </a:lvl3pPr>
            <a:lvl4pPr marL="520523" indent="-223081">
              <a:defRPr sz="1445"/>
            </a:lvl4pPr>
            <a:lvl5pPr marL="743606" indent="-223081">
              <a:defRPr sz="1445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914408" y="933461"/>
            <a:ext cx="10363203" cy="218617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652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4827875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35924" y="216474"/>
            <a:ext cx="10920148" cy="651406"/>
          </a:xfrm>
        </p:spPr>
        <p:txBody>
          <a:bodyPr lIns="0" tIns="0" rIns="0" bIns="0"/>
          <a:lstStyle>
            <a:lvl1pPr>
              <a:defRPr sz="4233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2" y="1577340"/>
            <a:ext cx="5303519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3" y="1577340"/>
            <a:ext cx="5303519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11/2/2020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063708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633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12578642" y="2"/>
            <a:ext cx="2196697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To insert your own icons*: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Insert</a:t>
              </a: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&gt;&gt; </a:t>
              </a: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Icons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1200" cap="none" spc="0" normalizeH="0" baseline="0" noProof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628800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633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39389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4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5.xml"/><Relationship Id="rId4" Type="http://schemas.openxmlformats.org/officeDocument/2006/relationships/hyperlink" Target="http://www.presentationgo.com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65F1FB-CFC8-4A00-90F8-2E234E416F6A}" type="datetimeFigureOut">
              <a:rPr lang="ru-RU" smtClean="0"/>
              <a:t>02.11.2020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5AFE32-1CD1-4385-8DE1-29BD0C09D8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103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6" r:id="rId12"/>
    <p:sldLayoutId id="2147483677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0633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183153" y="21288"/>
            <a:ext cx="369496" cy="761203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-2206544" y="-73804"/>
            <a:ext cx="1977374" cy="612144"/>
            <a:chOff x="-2096383" y="21447"/>
            <a:chExt cx="1483030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25271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30921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118532" y="6959601"/>
            <a:ext cx="131478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©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A5CD28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  <a:hlinkClick r:id="rId4" tooltip="PresentationGo!"/>
              </a:rPr>
              <a:t>presentationgo.com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1112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0633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183153" y="21288"/>
            <a:ext cx="369496" cy="761203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-2206544" y="-73804"/>
            <a:ext cx="1977374" cy="612144"/>
            <a:chOff x="-2096383" y="21447"/>
            <a:chExt cx="1483030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25271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30921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118532" y="6959601"/>
            <a:ext cx="131478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©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A5CD28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  <a:hlinkClick r:id="rId4" tooltip="PresentationGo!"/>
              </a:rPr>
              <a:t>presentationgo.com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6087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3.gif"/><Relationship Id="rId5" Type="http://schemas.openxmlformats.org/officeDocument/2006/relationships/image" Target="../media/image32.gif"/><Relationship Id="rId4" Type="http://schemas.openxmlformats.org/officeDocument/2006/relationships/image" Target="../media/image31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6.gif"/><Relationship Id="rId4" Type="http://schemas.openxmlformats.org/officeDocument/2006/relationships/image" Target="../media/image35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object 2"/>
          <p:cNvSpPr>
            <a:spLocks/>
          </p:cNvSpPr>
          <p:nvPr/>
        </p:nvSpPr>
        <p:spPr bwMode="auto">
          <a:xfrm>
            <a:off x="0" y="0"/>
            <a:ext cx="12191999" cy="1866629"/>
          </a:xfrm>
          <a:custGeom>
            <a:avLst/>
            <a:gdLst>
              <a:gd name="T0" fmla="*/ 22945975 w 5760085"/>
              <a:gd name="T1" fmla="*/ 0 h 1021080"/>
              <a:gd name="T2" fmla="*/ 0 w 5760085"/>
              <a:gd name="T3" fmla="*/ 0 h 1021080"/>
              <a:gd name="T4" fmla="*/ 0 w 5760085"/>
              <a:gd name="T5" fmla="*/ 9630003 h 1021080"/>
              <a:gd name="T6" fmla="*/ 22945975 w 5760085"/>
              <a:gd name="T7" fmla="*/ 9630003 h 1021080"/>
              <a:gd name="T8" fmla="*/ 2294597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ru-RU" sz="7869" dirty="0"/>
          </a:p>
        </p:txBody>
      </p:sp>
      <p:sp>
        <p:nvSpPr>
          <p:cNvPr id="26" name="object 2"/>
          <p:cNvSpPr txBox="1">
            <a:spLocks/>
          </p:cNvSpPr>
          <p:nvPr/>
        </p:nvSpPr>
        <p:spPr>
          <a:xfrm>
            <a:off x="2573072" y="410251"/>
            <a:ext cx="6656332" cy="1138459"/>
          </a:xfrm>
          <a:prstGeom prst="rect">
            <a:avLst/>
          </a:prstGeom>
        </p:spPr>
        <p:txBody>
          <a:bodyPr wrap="square" lIns="0" tIns="30169" rIns="0" bIns="0">
            <a:spAutoFit/>
          </a:bodyPr>
          <a:lstStyle>
            <a:lvl1pPr>
              <a:defRPr sz="34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marL="26235" algn="ctr" defTabSz="1888868">
              <a:spcBef>
                <a:spcPts val="235"/>
              </a:spcBef>
              <a:defRPr/>
            </a:pPr>
            <a:r>
              <a:rPr lang="en-US" sz="7200" kern="0" spc="10" dirty="0">
                <a:solidFill>
                  <a:sysClr val="window" lastClr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 I Z I K A</a:t>
            </a:r>
          </a:p>
        </p:txBody>
      </p:sp>
      <p:sp>
        <p:nvSpPr>
          <p:cNvPr id="18445" name="object 4"/>
          <p:cNvSpPr txBox="1">
            <a:spLocks noChangeArrowheads="1"/>
          </p:cNvSpPr>
          <p:nvPr/>
        </p:nvSpPr>
        <p:spPr bwMode="auto">
          <a:xfrm>
            <a:off x="1572604" y="2276880"/>
            <a:ext cx="6499341" cy="2763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28816" rIns="0" bIns="0">
            <a:spAutoFit/>
          </a:bodyPr>
          <a:lstStyle>
            <a:lvl1pPr marL="31750" defTabSz="10223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10223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10223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10223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10223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10223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10223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10223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10223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ts val="233"/>
              </a:spcBef>
            </a:pPr>
            <a:r>
              <a:rPr lang="ru-RU" sz="4400" b="1" dirty="0">
                <a:solidFill>
                  <a:srgbClr val="002060"/>
                </a:solidFill>
                <a:cs typeface="Arial" pitchFamily="34" charset="0"/>
              </a:rPr>
              <a:t>M</a:t>
            </a:r>
            <a:r>
              <a:rPr lang="en-US" sz="4400" b="1" dirty="0">
                <a:solidFill>
                  <a:srgbClr val="002060"/>
                </a:solidFill>
                <a:cs typeface="Arial" pitchFamily="34" charset="0"/>
              </a:rPr>
              <a:t>AVZU</a:t>
            </a:r>
            <a:r>
              <a:rPr lang="ru-RU" sz="4400" b="1" dirty="0">
                <a:solidFill>
                  <a:srgbClr val="002060"/>
                </a:solidFill>
                <a:cs typeface="Arial" pitchFamily="34" charset="0"/>
              </a:rPr>
              <a:t>:</a:t>
            </a:r>
            <a:r>
              <a:rPr lang="en-US" sz="4400" b="1" dirty="0">
                <a:solidFill>
                  <a:srgbClr val="002060"/>
                </a:solidFill>
                <a:cs typeface="Arial" pitchFamily="34" charset="0"/>
              </a:rPr>
              <a:t> JISMLARNING O‘ZARO TA’SIRI HAQIDA MA’LUMOT.</a:t>
            </a:r>
          </a:p>
          <a:p>
            <a:pPr algn="ctr" eaLnBrk="1" hangingPunct="1">
              <a:spcBef>
                <a:spcPts val="233"/>
              </a:spcBef>
            </a:pPr>
            <a:r>
              <a:rPr lang="en-US" sz="4400" b="1" dirty="0">
                <a:solidFill>
                  <a:srgbClr val="002060"/>
                </a:solidFill>
                <a:cs typeface="Arial" pitchFamily="34" charset="0"/>
              </a:rPr>
              <a:t> KUCH </a:t>
            </a:r>
          </a:p>
        </p:txBody>
      </p:sp>
      <p:sp>
        <p:nvSpPr>
          <p:cNvPr id="19" name="object 9">
            <a:extLst>
              <a:ext uri="{FF2B5EF4-FFF2-40B4-BE49-F238E27FC236}">
                <a16:creationId xmlns:a16="http://schemas.microsoft.com/office/drawing/2014/main" id="{68F1F853-C18B-4CBC-AD87-9483E6657303}"/>
              </a:ext>
            </a:extLst>
          </p:cNvPr>
          <p:cNvSpPr>
            <a:spLocks/>
          </p:cNvSpPr>
          <p:nvPr/>
        </p:nvSpPr>
        <p:spPr bwMode="auto">
          <a:xfrm>
            <a:off x="9616895" y="413481"/>
            <a:ext cx="2058233" cy="962697"/>
          </a:xfrm>
          <a:custGeom>
            <a:avLst/>
            <a:gdLst>
              <a:gd name="T0" fmla="*/ 2404266 w 603885"/>
              <a:gd name="T1" fmla="*/ 0 h 603885"/>
              <a:gd name="T2" fmla="*/ 0 w 603885"/>
              <a:gd name="T3" fmla="*/ 0 h 603885"/>
              <a:gd name="T4" fmla="*/ 0 w 603885"/>
              <a:gd name="T5" fmla="*/ 5699134 h 603885"/>
              <a:gd name="T6" fmla="*/ 2404266 w 603885"/>
              <a:gd name="T7" fmla="*/ 5699134 h 603885"/>
              <a:gd name="T8" fmla="*/ 2404266 w 603885"/>
              <a:gd name="T9" fmla="*/ 0 h 60388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03885" h="603885">
                <a:moveTo>
                  <a:pt x="603605" y="0"/>
                </a:moveTo>
                <a:lnTo>
                  <a:pt x="0" y="0"/>
                </a:lnTo>
                <a:lnTo>
                  <a:pt x="0" y="603618"/>
                </a:lnTo>
                <a:lnTo>
                  <a:pt x="603605" y="603618"/>
                </a:lnTo>
                <a:lnTo>
                  <a:pt x="603605" y="0"/>
                </a:lnTo>
                <a:close/>
              </a:path>
            </a:pathLst>
          </a:custGeom>
          <a:solidFill>
            <a:srgbClr val="00A859"/>
          </a:solidFill>
          <a:ln w="38100">
            <a:solidFill>
              <a:schemeClr val="bg1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ru-RU" sz="7869" dirty="0"/>
          </a:p>
        </p:txBody>
      </p:sp>
      <p:sp>
        <p:nvSpPr>
          <p:cNvPr id="20" name="object 12">
            <a:extLst>
              <a:ext uri="{FF2B5EF4-FFF2-40B4-BE49-F238E27FC236}">
                <a16:creationId xmlns:a16="http://schemas.microsoft.com/office/drawing/2014/main" id="{75008494-61E4-463C-93FC-17CA4E6B573C}"/>
              </a:ext>
            </a:extLst>
          </p:cNvPr>
          <p:cNvSpPr txBox="1"/>
          <p:nvPr/>
        </p:nvSpPr>
        <p:spPr>
          <a:xfrm>
            <a:off x="9722908" y="523152"/>
            <a:ext cx="1846206" cy="732168"/>
          </a:xfrm>
          <a:prstGeom prst="rect">
            <a:avLst/>
          </a:prstGeom>
        </p:spPr>
        <p:txBody>
          <a:bodyPr wrap="square" lIns="0" tIns="32746" rIns="0" bIns="0">
            <a:spAutoFit/>
          </a:bodyPr>
          <a:lstStyle/>
          <a:p>
            <a:pPr algn="ctr" defTabSz="1189620">
              <a:spcBef>
                <a:spcPts val="259"/>
              </a:spcBef>
              <a:defRPr/>
            </a:pPr>
            <a:r>
              <a:rPr lang="en-US" sz="4543" b="1" spc="21" dirty="0">
                <a:solidFill>
                  <a:srgbClr val="FEFEFE"/>
                </a:solidFill>
                <a:latin typeface="Arial"/>
                <a:cs typeface="Arial"/>
              </a:rPr>
              <a:t>6</a:t>
            </a:r>
            <a:r>
              <a:rPr lang="ru-RU" sz="4543" b="1" spc="21" dirty="0">
                <a:solidFill>
                  <a:srgbClr val="FEFEFE"/>
                </a:solidFill>
                <a:latin typeface="Arial"/>
                <a:cs typeface="Arial"/>
              </a:rPr>
              <a:t>-</a:t>
            </a:r>
            <a:r>
              <a:rPr lang="en-US" sz="4543" b="1" spc="21" dirty="0">
                <a:solidFill>
                  <a:srgbClr val="FEFEFE"/>
                </a:solidFill>
                <a:latin typeface="Arial"/>
                <a:cs typeface="Arial"/>
              </a:rPr>
              <a:t> </a:t>
            </a:r>
            <a:r>
              <a:rPr lang="en-US" sz="4000" b="1" spc="-10" dirty="0" err="1">
                <a:solidFill>
                  <a:srgbClr val="FEFEFE"/>
                </a:solidFill>
                <a:latin typeface="Arial"/>
                <a:cs typeface="Arial"/>
              </a:rPr>
              <a:t>sinf</a:t>
            </a:r>
            <a:endParaRPr lang="en-US" sz="4689" b="1" dirty="0">
              <a:solidFill>
                <a:srgbClr val="57565A"/>
              </a:solidFill>
              <a:latin typeface="Arial"/>
              <a:cs typeface="Arial"/>
            </a:endParaRPr>
          </a:p>
        </p:txBody>
      </p:sp>
      <p:sp>
        <p:nvSpPr>
          <p:cNvPr id="17" name="object 5">
            <a:extLst>
              <a:ext uri="{FF2B5EF4-FFF2-40B4-BE49-F238E27FC236}">
                <a16:creationId xmlns:a16="http://schemas.microsoft.com/office/drawing/2014/main" id="{4E418E96-8D0E-4CF2-BB71-0FCCC8070997}"/>
              </a:ext>
            </a:extLst>
          </p:cNvPr>
          <p:cNvSpPr/>
          <p:nvPr/>
        </p:nvSpPr>
        <p:spPr>
          <a:xfrm>
            <a:off x="639052" y="2050042"/>
            <a:ext cx="727075" cy="1603648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66"/>
                </a:lnTo>
                <a:lnTo>
                  <a:pt x="343828" y="680466"/>
                </a:lnTo>
                <a:lnTo>
                  <a:pt x="343828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lIns="0" tIns="0" rIns="0" bIns="0"/>
          <a:lstStyle/>
          <a:p>
            <a:pPr>
              <a:defRPr/>
            </a:pPr>
            <a:endParaRPr sz="2396"/>
          </a:p>
        </p:txBody>
      </p:sp>
      <p:sp>
        <p:nvSpPr>
          <p:cNvPr id="18" name="object 6">
            <a:extLst>
              <a:ext uri="{FF2B5EF4-FFF2-40B4-BE49-F238E27FC236}">
                <a16:creationId xmlns:a16="http://schemas.microsoft.com/office/drawing/2014/main" id="{D6D6AB68-E550-4BB9-930A-2091774EF330}"/>
              </a:ext>
            </a:extLst>
          </p:cNvPr>
          <p:cNvSpPr/>
          <p:nvPr/>
        </p:nvSpPr>
        <p:spPr>
          <a:xfrm>
            <a:off x="637465" y="4237036"/>
            <a:ext cx="728662" cy="1603648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57"/>
                </a:lnTo>
                <a:lnTo>
                  <a:pt x="343828" y="680457"/>
                </a:lnTo>
                <a:lnTo>
                  <a:pt x="343828" y="0"/>
                </a:lnTo>
                <a:close/>
              </a:path>
            </a:pathLst>
          </a:custGeom>
          <a:solidFill>
            <a:srgbClr val="96989A"/>
          </a:solidFill>
        </p:spPr>
        <p:txBody>
          <a:bodyPr lIns="0" tIns="0" rIns="0" bIns="0"/>
          <a:lstStyle/>
          <a:p>
            <a:pPr>
              <a:defRPr/>
            </a:pPr>
            <a:endParaRPr sz="2396"/>
          </a:p>
        </p:txBody>
      </p:sp>
      <p:pic>
        <p:nvPicPr>
          <p:cNvPr id="12" name="Picture 3">
            <a:extLst>
              <a:ext uri="{FF2B5EF4-FFF2-40B4-BE49-F238E27FC236}">
                <a16:creationId xmlns:a16="http://schemas.microsoft.com/office/drawing/2014/main" id="{722B2BF1-2D3B-48C0-8AEE-EE5C76C827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871" y="334762"/>
            <a:ext cx="1539329" cy="1395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182154B-BF6A-4BBF-8EB5-A67D39FD41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3260" y="1804669"/>
            <a:ext cx="2563097" cy="329810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9F61BA4-7BC0-482B-9296-006DD0D4388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003" r="19714"/>
          <a:stretch/>
        </p:blipFill>
        <p:spPr>
          <a:xfrm rot="182282">
            <a:off x="9864530" y="2141595"/>
            <a:ext cx="2264977" cy="2418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879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"/>
            <a:ext cx="12192000" cy="902033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5275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6252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B8AAAC-97C8-49D6-BE40-711979E20893}"/>
              </a:ext>
            </a:extLst>
          </p:cNvPr>
          <p:cNvSpPr txBox="1"/>
          <p:nvPr/>
        </p:nvSpPr>
        <p:spPr>
          <a:xfrm>
            <a:off x="2820537" y="54452"/>
            <a:ext cx="5615540" cy="902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5275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TAKRORLASH</a:t>
            </a:r>
            <a:endParaRPr lang="ru-RU" sz="5275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AutoShape 2" descr="Шарль Кулон - Персоны - eTVnet">
            <a:extLst>
              <a:ext uri="{FF2B5EF4-FFF2-40B4-BE49-F238E27FC236}">
                <a16:creationId xmlns:a16="http://schemas.microsoft.com/office/drawing/2014/main" id="{1B519793-6A3F-43CF-A62A-69FA31F3930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7116" y="3280116"/>
            <a:ext cx="297769" cy="29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9331" tIns="44665" rIns="89331" bIns="44665" numCol="1" anchor="t" anchorCtr="0" compatLnSpc="1">
            <a:prstTxWarp prst="textNoShape">
              <a:avLst/>
            </a:prstTxWarp>
          </a:bodyPr>
          <a:lstStyle/>
          <a:p>
            <a:endParaRPr lang="ru-RU" sz="1758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BE3972-8A17-4CC8-A44C-694259F283C3}"/>
              </a:ext>
            </a:extLst>
          </p:cNvPr>
          <p:cNvSpPr txBox="1"/>
          <p:nvPr/>
        </p:nvSpPr>
        <p:spPr>
          <a:xfrm>
            <a:off x="270800" y="824322"/>
            <a:ext cx="1141385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Savol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Ushbu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mahsulotlar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yordamida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diffuziya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hodisasini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qanday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amalga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oshirish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mumkin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ru-RU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E5D1598-9883-4681-BBEA-129D8FEF934F}"/>
              </a:ext>
            </a:extLst>
          </p:cNvPr>
          <p:cNvSpPr/>
          <p:nvPr/>
        </p:nvSpPr>
        <p:spPr>
          <a:xfrm>
            <a:off x="1927229" y="6108924"/>
            <a:ext cx="1786616" cy="4466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758"/>
          </a:p>
        </p:txBody>
      </p:sp>
      <p:pic>
        <p:nvPicPr>
          <p:cNvPr id="8" name="Picture 3">
            <a:extLst>
              <a:ext uri="{FF2B5EF4-FFF2-40B4-BE49-F238E27FC236}">
                <a16:creationId xmlns:a16="http://schemas.microsoft.com/office/drawing/2014/main" id="{F9535F59-E673-4181-8364-F0A13D96AA55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800" y="2336193"/>
            <a:ext cx="1437588" cy="1207677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DB3F249-0707-4033-B7C4-E82F6D720866}"/>
              </a:ext>
            </a:extLst>
          </p:cNvPr>
          <p:cNvPicPr/>
          <p:nvPr/>
        </p:nvPicPr>
        <p:blipFill rotWithShape="1">
          <a:blip r:embed="rId3"/>
          <a:srcRect t="16819" r="34260"/>
          <a:stretch/>
        </p:blipFill>
        <p:spPr bwMode="auto">
          <a:xfrm>
            <a:off x="1708388" y="2370208"/>
            <a:ext cx="1723092" cy="120767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CC28F55-4BCB-4F25-8B92-D34FABADA480}"/>
              </a:ext>
            </a:extLst>
          </p:cNvPr>
          <p:cNvPicPr/>
          <p:nvPr/>
        </p:nvPicPr>
        <p:blipFill rotWithShape="1">
          <a:blip r:embed="rId4"/>
          <a:srcRect l="8107" t="4129" r="16538"/>
          <a:stretch/>
        </p:blipFill>
        <p:spPr>
          <a:xfrm>
            <a:off x="7804892" y="2450370"/>
            <a:ext cx="1935862" cy="1167032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A6F43F83-A954-4F67-B2B6-64569E1E26AB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1708388" y="4104195"/>
            <a:ext cx="3728548" cy="2469597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F49B780D-3F70-4B5F-8B23-843970E4935C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6249292" y="4085981"/>
            <a:ext cx="3848691" cy="2469597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BC52EBE-C0B3-4800-81C8-B13F22C621CA}"/>
              </a:ext>
            </a:extLst>
          </p:cNvPr>
          <p:cNvPicPr/>
          <p:nvPr/>
        </p:nvPicPr>
        <p:blipFill rotWithShape="1">
          <a:blip r:embed="rId6"/>
          <a:srcRect l="27497" t="16664" r="39007" b="17509"/>
          <a:stretch/>
        </p:blipFill>
        <p:spPr bwMode="auto">
          <a:xfrm>
            <a:off x="10097983" y="2502671"/>
            <a:ext cx="1125059" cy="115322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0A3872B-0E30-4DEC-9CC0-448AB08C8C82}"/>
              </a:ext>
            </a:extLst>
          </p:cNvPr>
          <p:cNvPicPr/>
          <p:nvPr/>
        </p:nvPicPr>
        <p:blipFill rotWithShape="1">
          <a:blip r:embed="rId7"/>
          <a:srcRect t="12987" r="7963" b="7648"/>
          <a:stretch/>
        </p:blipFill>
        <p:spPr bwMode="auto">
          <a:xfrm>
            <a:off x="3713845" y="2390642"/>
            <a:ext cx="1723092" cy="120767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B44DDB4-26C3-4ED5-AC38-4C9BBD73E4BA}"/>
              </a:ext>
            </a:extLst>
          </p:cNvPr>
          <p:cNvPicPr/>
          <p:nvPr/>
        </p:nvPicPr>
        <p:blipFill rotWithShape="1">
          <a:blip r:embed="rId8"/>
          <a:srcRect l="12916" t="17083" r="15833" b="13750"/>
          <a:stretch/>
        </p:blipFill>
        <p:spPr bwMode="auto">
          <a:xfrm>
            <a:off x="5724571" y="2345801"/>
            <a:ext cx="1723092" cy="137617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CCA23A9B-2A3F-4259-82F8-8F22C478143D}"/>
              </a:ext>
            </a:extLst>
          </p:cNvPr>
          <p:cNvPicPr/>
          <p:nvPr/>
        </p:nvPicPr>
        <p:blipFill rotWithShape="1">
          <a:blip r:embed="rId6"/>
          <a:srcRect l="27497" t="16664" r="39007" b="17509"/>
          <a:stretch/>
        </p:blipFill>
        <p:spPr bwMode="auto">
          <a:xfrm>
            <a:off x="10097983" y="2464174"/>
            <a:ext cx="1125059" cy="115322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862747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789 0.00579 L -0.12305 0.27153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58" y="132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2.59259E-6 L -0.5168 0.2592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846" y="129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1.11111E-6 L 0.08907 0.25648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53" y="128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2.96296E-6 L -0.14128 0.2625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070" y="131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"/>
            <a:ext cx="12192000" cy="902033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5275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6252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B8AAAC-97C8-49D6-BE40-711979E20893}"/>
              </a:ext>
            </a:extLst>
          </p:cNvPr>
          <p:cNvSpPr txBox="1"/>
          <p:nvPr/>
        </p:nvSpPr>
        <p:spPr>
          <a:xfrm>
            <a:off x="2820537" y="54452"/>
            <a:ext cx="5615540" cy="902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5275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TAKRORLASH</a:t>
            </a:r>
            <a:endParaRPr lang="ru-RU" sz="5275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AutoShape 2" descr="Шарль Кулон - Персоны - eTVnet">
            <a:extLst>
              <a:ext uri="{FF2B5EF4-FFF2-40B4-BE49-F238E27FC236}">
                <a16:creationId xmlns:a16="http://schemas.microsoft.com/office/drawing/2014/main" id="{1B519793-6A3F-43CF-A62A-69FA31F3930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7116" y="3280116"/>
            <a:ext cx="297769" cy="29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9331" tIns="44665" rIns="89331" bIns="44665" numCol="1" anchor="t" anchorCtr="0" compatLnSpc="1">
            <a:prstTxWarp prst="textNoShape">
              <a:avLst/>
            </a:prstTxWarp>
          </a:bodyPr>
          <a:lstStyle/>
          <a:p>
            <a:endParaRPr lang="ru-RU" sz="1758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BE3972-8A17-4CC8-A44C-694259F283C3}"/>
              </a:ext>
            </a:extLst>
          </p:cNvPr>
          <p:cNvSpPr txBox="1"/>
          <p:nvPr/>
        </p:nvSpPr>
        <p:spPr>
          <a:xfrm>
            <a:off x="728851" y="842393"/>
            <a:ext cx="1043652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Savol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Qaysi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biri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diffuziya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hodisasiga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misol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bo‘la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olmaydi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ru-RU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E5D1598-9883-4681-BBEA-129D8FEF934F}"/>
              </a:ext>
            </a:extLst>
          </p:cNvPr>
          <p:cNvSpPr/>
          <p:nvPr/>
        </p:nvSpPr>
        <p:spPr>
          <a:xfrm>
            <a:off x="1927229" y="6108924"/>
            <a:ext cx="1786616" cy="4466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758"/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38489307-36B4-4971-80F2-A1A7D52C861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293483" y="2311028"/>
            <a:ext cx="1886335" cy="1531635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EEF48415-FBB2-4B53-8CB6-F7D0F916BC55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5991" y="2412153"/>
            <a:ext cx="2039263" cy="1344929"/>
          </a:xfrm>
          <a:prstGeom prst="rect">
            <a:avLst/>
          </a:prstGeom>
          <a:noFill/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834D4F2D-C09F-4EF1-B111-89CCCFC0CE1E}"/>
              </a:ext>
            </a:extLst>
          </p:cNvPr>
          <p:cNvPicPr/>
          <p:nvPr/>
        </p:nvPicPr>
        <p:blipFill rotWithShape="1">
          <a:blip r:embed="rId4"/>
          <a:srcRect l="1" r="395" b="9940"/>
          <a:stretch/>
        </p:blipFill>
        <p:spPr bwMode="auto">
          <a:xfrm>
            <a:off x="7495215" y="2397314"/>
            <a:ext cx="2245843" cy="134492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6B0384DB-0F1D-492F-AF4F-BF3FE326EE25}"/>
              </a:ext>
            </a:extLst>
          </p:cNvPr>
          <p:cNvPicPr/>
          <p:nvPr/>
        </p:nvPicPr>
        <p:blipFill rotWithShape="1">
          <a:blip r:embed="rId5"/>
          <a:srcRect l="66384" t="35827" r="17143" b="53775"/>
          <a:stretch/>
        </p:blipFill>
        <p:spPr bwMode="auto">
          <a:xfrm>
            <a:off x="1293483" y="3812786"/>
            <a:ext cx="1560058" cy="153163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EA0BC54F-C4DA-4678-8351-FCC2C32822CC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3247817" y="3894463"/>
            <a:ext cx="1560058" cy="1787506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9E6EEBB9-95DA-4735-AF64-86876564B422}"/>
              </a:ext>
            </a:extLst>
          </p:cNvPr>
          <p:cNvPicPr/>
          <p:nvPr/>
        </p:nvPicPr>
        <p:blipFill rotWithShape="1">
          <a:blip r:embed="rId5"/>
          <a:srcRect l="69020" t="12561" r="9071" b="76526"/>
          <a:stretch/>
        </p:blipFill>
        <p:spPr bwMode="auto">
          <a:xfrm>
            <a:off x="5307346" y="3941847"/>
            <a:ext cx="1786616" cy="178750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6388E56C-2B56-4C7E-BE2C-25DDB8144F3F}"/>
              </a:ext>
            </a:extLst>
          </p:cNvPr>
          <p:cNvPicPr/>
          <p:nvPr/>
        </p:nvPicPr>
        <p:blipFill rotWithShape="1">
          <a:blip r:embed="rId7"/>
          <a:srcRect l="6895" r="8605" b="10350"/>
          <a:stretch/>
        </p:blipFill>
        <p:spPr bwMode="auto">
          <a:xfrm>
            <a:off x="7495215" y="3997079"/>
            <a:ext cx="2240820" cy="178750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71745702-8E4D-4B59-8E66-64E0E2E3B303}"/>
              </a:ext>
            </a:extLst>
          </p:cNvPr>
          <p:cNvSpPr/>
          <p:nvPr/>
        </p:nvSpPr>
        <p:spPr>
          <a:xfrm rot="3715302">
            <a:off x="5199521" y="5854590"/>
            <a:ext cx="1104636" cy="338681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C0061C0D-CFA3-4192-B2AA-402AE100BB2F}"/>
              </a:ext>
            </a:extLst>
          </p:cNvPr>
          <p:cNvSpPr/>
          <p:nvPr/>
        </p:nvSpPr>
        <p:spPr>
          <a:xfrm rot="20150148">
            <a:off x="5720494" y="5947570"/>
            <a:ext cx="1929408" cy="25986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F20733C2-E9C1-4AA6-BEDB-5CA4934BBF2B}"/>
              </a:ext>
            </a:extLst>
          </p:cNvPr>
          <p:cNvSpPr/>
          <p:nvPr/>
        </p:nvSpPr>
        <p:spPr>
          <a:xfrm rot="3715302">
            <a:off x="750421" y="5859505"/>
            <a:ext cx="1104636" cy="338681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C701D48F-5C3B-4F55-8871-F62C853B7EA5}"/>
              </a:ext>
            </a:extLst>
          </p:cNvPr>
          <p:cNvSpPr/>
          <p:nvPr/>
        </p:nvSpPr>
        <p:spPr>
          <a:xfrm rot="20150148">
            <a:off x="1271394" y="5952485"/>
            <a:ext cx="1929408" cy="25986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8519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3" grpId="0" animBg="1"/>
      <p:bldP spid="3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"/>
            <a:ext cx="12192000" cy="752167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JISMLARNING O‘ZARO TA’SIRI</a:t>
            </a:r>
            <a:endParaRPr lang="ru-RU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8F3C030-282C-42F4-B9FD-E0BD2765BDA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0309" b="7988"/>
          <a:stretch/>
        </p:blipFill>
        <p:spPr>
          <a:xfrm>
            <a:off x="1596556" y="5411652"/>
            <a:ext cx="1302774" cy="123478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20B0123-F2AD-40E8-96A7-A841D9DCB6B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0309" b="7988"/>
          <a:stretch/>
        </p:blipFill>
        <p:spPr>
          <a:xfrm>
            <a:off x="3881283" y="5411651"/>
            <a:ext cx="1302774" cy="123478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DE6461A-4C36-4E5A-894E-673B2B11B8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0318" y="627007"/>
            <a:ext cx="3584028" cy="4996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6705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16 3.33333E-6 L -0.00547 -0.49074 C -0.00495 -0.60093 -0.00455 -0.66019 -0.00377 -0.66019 C -0.00299 -0.66019 -0.00247 -0.60093 -0.00208 -0.49074 L -2.70833E-6 3.33333E-6 " pathEditMode="relative" rAng="0" ptsTypes="AAAAA">
                                      <p:cBhvr>
                                        <p:cTn id="6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2" y="-330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3.33333E-6 L 0.07448 -0.50186 C 0.08998 -0.61459 0.11329 -0.67523 0.13777 -0.67523 C 0.16563 -0.67523 0.1879 -0.61459 0.20339 -0.50186 L 0.27813 3.33333E-6 " pathEditMode="relative" rAng="0" ptsTypes="AAAAA">
                                      <p:cBhvr>
                                        <p:cTn id="10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06" y="-337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"/>
            <a:ext cx="12192000" cy="914399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JISMLARNING O‘ZARO TA’SIRI</a:t>
            </a:r>
            <a:endParaRPr lang="ru-RU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D2C6C24-2834-4D92-920B-C408D73308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0229" y="1281259"/>
            <a:ext cx="3282020" cy="336158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D4D1E25-12BB-4962-95E5-8AA947CC315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003" r="19714"/>
          <a:stretch/>
        </p:blipFill>
        <p:spPr>
          <a:xfrm>
            <a:off x="4687616" y="1346015"/>
            <a:ext cx="3405352" cy="363588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BED77AF-B761-41E1-8539-6A37ACA744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971" y="1281259"/>
            <a:ext cx="4264412" cy="3700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9081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"/>
            <a:ext cx="12192000" cy="914399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JISMLARNING O‘ZARO TA’SIRI</a:t>
            </a:r>
            <a:endParaRPr lang="ru-RU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24EAFF8-3D7F-41FA-B56D-A23AAC61FD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253" t="55604" r="20318"/>
          <a:stretch/>
        </p:blipFill>
        <p:spPr>
          <a:xfrm>
            <a:off x="7630878" y="914400"/>
            <a:ext cx="4561121" cy="546196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72DE13D-15A3-406B-B2DC-BEC2B5EAD3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390" y="2955889"/>
            <a:ext cx="1816503" cy="1824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1241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0.00023 L 0.49584 -0.07963 C 0.60638 -0.09861 0.66628 -0.11111 0.66667 -0.11875 C 0.6655 -0.12639 0.60534 -0.12408 0.4944 -0.11528 L -0.00299 -0.07361 " pathEditMode="relative" rAng="5160000" ptsTypes="AAA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268" y="-78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"/>
            <a:ext cx="12192000" cy="914399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JISMLARNING O‘ZARO TA’SIRI</a:t>
            </a:r>
            <a:endParaRPr lang="ru-RU" sz="4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975299F-323E-4C85-9D89-E90FE4610E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58" y="914400"/>
            <a:ext cx="11792607" cy="5756386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DC42C4CD-F5AF-4626-88A8-F35E97B7F9E7}"/>
              </a:ext>
            </a:extLst>
          </p:cNvPr>
          <p:cNvSpPr/>
          <p:nvPr/>
        </p:nvSpPr>
        <p:spPr>
          <a:xfrm>
            <a:off x="110358" y="969579"/>
            <a:ext cx="7662042" cy="12375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Yurib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kelayotgan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avtomobil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motori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o‘chirilsa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biroz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yurib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to‘xtaydi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Bunda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yo‘l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g‘ildiragi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orasidagi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ta’sir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tufayli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tezligi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kamayadi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.  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06F92CBA-E792-4E39-ACE7-F0BF180BB2BE}"/>
              </a:ext>
            </a:extLst>
          </p:cNvPr>
          <p:cNvSpPr/>
          <p:nvPr/>
        </p:nvSpPr>
        <p:spPr>
          <a:xfrm>
            <a:off x="289035" y="5226269"/>
            <a:ext cx="1303282" cy="12375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3451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"/>
            <a:ext cx="12192000" cy="914399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4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JISMLARNING O‘ZARO TA’SIRI</a:t>
            </a:r>
            <a:endParaRPr lang="ru-RU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ADCCCE4-455A-451D-823D-5243207452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590" y="3429000"/>
            <a:ext cx="6206017" cy="349398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7DB5052-FEDF-4B68-8C91-23B6FE18B5B8}"/>
              </a:ext>
            </a:extLst>
          </p:cNvPr>
          <p:cNvSpPr txBox="1"/>
          <p:nvPr/>
        </p:nvSpPr>
        <p:spPr>
          <a:xfrm>
            <a:off x="165536" y="914400"/>
            <a:ext cx="11500946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Harakatlanib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kelayotgan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velosiped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ham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shu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tarzda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to‘xtaydi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Bunda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yo‘l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g‘ildiragi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orasidagi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ta’sir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tufayli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tezligi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kamayadi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.  </a:t>
            </a:r>
            <a:endParaRPr lang="ru-RU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12488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"/>
            <a:ext cx="12192000" cy="914399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ESLAB QOLING!</a:t>
            </a:r>
            <a:endParaRPr lang="ru-RU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DB5052-FEDF-4B68-8C91-23B6FE18B5B8}"/>
              </a:ext>
            </a:extLst>
          </p:cNvPr>
          <p:cNvSpPr txBox="1"/>
          <p:nvPr/>
        </p:nvSpPr>
        <p:spPr>
          <a:xfrm>
            <a:off x="219403" y="1431466"/>
            <a:ext cx="11500946" cy="2308324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Bir </a:t>
            </a:r>
            <a:r>
              <a:rPr lang="en-US" sz="4800" dirty="0" err="1">
                <a:latin typeface="Arial" panose="020B0604020202020204" pitchFamily="34" charset="0"/>
                <a:cs typeface="Arial" panose="020B0604020202020204" pitchFamily="34" charset="0"/>
              </a:rPr>
              <a:t>jismning</a:t>
            </a:r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dirty="0" err="1">
                <a:latin typeface="Arial" panose="020B0604020202020204" pitchFamily="34" charset="0"/>
                <a:cs typeface="Arial" panose="020B0604020202020204" pitchFamily="34" charset="0"/>
              </a:rPr>
              <a:t>ikkinchi</a:t>
            </a:r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dirty="0" err="1">
                <a:latin typeface="Arial" panose="020B0604020202020204" pitchFamily="34" charset="0"/>
                <a:cs typeface="Arial" panose="020B0604020202020204" pitchFamily="34" charset="0"/>
              </a:rPr>
              <a:t>jismga</a:t>
            </a:r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dirty="0" err="1">
                <a:latin typeface="Arial" panose="020B0604020202020204" pitchFamily="34" charset="0"/>
                <a:cs typeface="Arial" panose="020B0604020202020204" pitchFamily="34" charset="0"/>
              </a:rPr>
              <a:t>ta’siri</a:t>
            </a:r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dirty="0" err="1">
                <a:latin typeface="Arial" panose="020B0604020202020204" pitchFamily="34" charset="0"/>
                <a:cs typeface="Arial" panose="020B0604020202020204" pitchFamily="34" charset="0"/>
              </a:rPr>
              <a:t>tufayli</a:t>
            </a:r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dirty="0" err="1">
                <a:latin typeface="Arial" panose="020B0604020202020204" pitchFamily="34" charset="0"/>
                <a:cs typeface="Arial" panose="020B0604020202020204" pitchFamily="34" charset="0"/>
              </a:rPr>
              <a:t>tezligi</a:t>
            </a:r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dirty="0" err="1">
                <a:latin typeface="Arial" panose="020B0604020202020204" pitchFamily="34" charset="0"/>
                <a:cs typeface="Arial" panose="020B0604020202020204" pitchFamily="34" charset="0"/>
              </a:rPr>
              <a:t>yoki</a:t>
            </a:r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dirty="0" err="1">
                <a:latin typeface="Arial" panose="020B0604020202020204" pitchFamily="34" charset="0"/>
                <a:cs typeface="Arial" panose="020B0604020202020204" pitchFamily="34" charset="0"/>
              </a:rPr>
              <a:t>shakli</a:t>
            </a:r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dirty="0" err="1">
                <a:latin typeface="Arial" panose="020B0604020202020204" pitchFamily="34" charset="0"/>
                <a:cs typeface="Arial" panose="020B0604020202020204" pitchFamily="34" charset="0"/>
              </a:rPr>
              <a:t>o‘zgarishiga</a:t>
            </a:r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dirty="0" err="1">
                <a:latin typeface="Arial" panose="020B0604020202020204" pitchFamily="34" charset="0"/>
                <a:cs typeface="Arial" panose="020B0604020202020204" pitchFamily="34" charset="0"/>
              </a:rPr>
              <a:t>sabab</a:t>
            </a:r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dirty="0" err="1">
                <a:latin typeface="Arial" panose="020B0604020202020204" pitchFamily="34" charset="0"/>
                <a:cs typeface="Arial" panose="020B0604020202020204" pitchFamily="34" charset="0"/>
              </a:rPr>
              <a:t>bo‘ladigan</a:t>
            </a:r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dirty="0" err="1">
                <a:latin typeface="Arial" panose="020B0604020202020204" pitchFamily="34" charset="0"/>
                <a:cs typeface="Arial" panose="020B0604020202020204" pitchFamily="34" charset="0"/>
              </a:rPr>
              <a:t>kattalik</a:t>
            </a:r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kuch</a:t>
            </a:r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 deb </a:t>
            </a:r>
            <a:r>
              <a:rPr lang="en-US" sz="4800" dirty="0" err="1">
                <a:latin typeface="Arial" panose="020B0604020202020204" pitchFamily="34" charset="0"/>
                <a:cs typeface="Arial" panose="020B0604020202020204" pitchFamily="34" charset="0"/>
              </a:rPr>
              <a:t>ataladi</a:t>
            </a:r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23939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"/>
            <a:ext cx="12192000" cy="914399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OG‘IRLIK KUCHI</a:t>
            </a:r>
            <a:endParaRPr lang="ru-RU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FFED08B-AC0F-4F47-948B-9BD676A98A1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207" t="24731" r="10889" b="59570"/>
          <a:stretch/>
        </p:blipFill>
        <p:spPr>
          <a:xfrm>
            <a:off x="1489587" y="1047135"/>
            <a:ext cx="7670475" cy="316352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25F2EB4-E965-4936-A97E-DD30BD7F47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3995" y="4077929"/>
            <a:ext cx="2551515" cy="249531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6B52841-9653-42A3-B5B1-7B3A7C9421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1538" y="4077929"/>
            <a:ext cx="2978090" cy="2495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1500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"/>
            <a:ext cx="12192000" cy="914399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ISHQALANISH KUCHI</a:t>
            </a:r>
            <a:endParaRPr lang="ru-RU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E5F861D-A6D5-426F-BD0D-FE3F662C8FE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667" t="39211" r="10889" b="49176"/>
          <a:stretch/>
        </p:blipFill>
        <p:spPr>
          <a:xfrm>
            <a:off x="388374" y="914400"/>
            <a:ext cx="9835461" cy="302342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E9C2F5A-BBE0-4404-8D02-CFDDDAF3D3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8771" y="4031840"/>
            <a:ext cx="4739148" cy="282616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3C2C1C79-4C06-46DD-8CA0-60DDBB0A5FE2}"/>
              </a:ext>
            </a:extLst>
          </p:cNvPr>
          <p:cNvSpPr/>
          <p:nvPr/>
        </p:nvSpPr>
        <p:spPr>
          <a:xfrm>
            <a:off x="3524864" y="3937821"/>
            <a:ext cx="4572001" cy="7816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73535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"/>
            <a:ext cx="12192000" cy="914399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ELASTIK KUCHI</a:t>
            </a:r>
            <a:endParaRPr lang="ru-RU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CB7A086-424E-4C66-9EAD-447BA5BCA0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093" t="50358" r="10888" b="39428"/>
          <a:stretch/>
        </p:blipFill>
        <p:spPr>
          <a:xfrm>
            <a:off x="0" y="914400"/>
            <a:ext cx="8214851" cy="283906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4B6DCA3-DC9B-4B14-8689-72FC93D6F7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736" y="3753466"/>
            <a:ext cx="3628103" cy="310453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02755DA-004B-47B2-8050-6B80C1AFAB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0839" y="3753465"/>
            <a:ext cx="2544835" cy="310453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0C90B67-5229-44C4-8E5B-65424E637F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2619" y="914399"/>
            <a:ext cx="2867025" cy="379095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C58CD95-279A-4E29-87E0-A950F490030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5673" y="3753464"/>
            <a:ext cx="1746945" cy="310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4677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"/>
            <a:ext cx="12192000" cy="914399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TORTISHISH KUCHI</a:t>
            </a:r>
            <a:endParaRPr lang="ru-RU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5E24683-DBE6-4BD6-A679-2431EDF79F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127" t="59570" r="21708" b="30215"/>
          <a:stretch/>
        </p:blipFill>
        <p:spPr>
          <a:xfrm>
            <a:off x="179097" y="914400"/>
            <a:ext cx="6819816" cy="284607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8BFEBEC-4FF6-482B-B09E-720041545F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52" y="3760477"/>
            <a:ext cx="3583858" cy="240846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525A04E-B2A5-4E3C-9633-F0040A847A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4192" y="3500222"/>
            <a:ext cx="3784497" cy="292897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301AC27-D385-470B-9CA0-4F535B792C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7631" y="914400"/>
            <a:ext cx="4325272" cy="3145652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F82B5FE-3079-4FE8-8578-5C5439B05EEE}"/>
              </a:ext>
            </a:extLst>
          </p:cNvPr>
          <p:cNvSpPr/>
          <p:nvPr/>
        </p:nvSpPr>
        <p:spPr>
          <a:xfrm>
            <a:off x="179097" y="5943600"/>
            <a:ext cx="3618613" cy="29954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47513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"/>
            <a:ext cx="12192000" cy="914399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ELEKTR VA MAGNIT KUCHLARI</a:t>
            </a:r>
            <a:endParaRPr lang="ru-RU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0D42E0B-993B-4524-A802-8A2D1DDBA4E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322" t="68961" r="10889" b="19570"/>
          <a:stretch/>
        </p:blipFill>
        <p:spPr>
          <a:xfrm>
            <a:off x="766746" y="1008905"/>
            <a:ext cx="10055794" cy="303571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52D7BF2-DF29-4D62-8E93-915AB3724D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636" y="3918494"/>
            <a:ext cx="4795107" cy="2738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8830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"/>
            <a:ext cx="12192000" cy="914399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4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JISMLARNING O‘ZARO TA’SIRI</a:t>
            </a:r>
            <a:endParaRPr lang="ru-RU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DB5052-FEDF-4B68-8C91-23B6FE18B5B8}"/>
              </a:ext>
            </a:extLst>
          </p:cNvPr>
          <p:cNvSpPr txBox="1"/>
          <p:nvPr/>
        </p:nvSpPr>
        <p:spPr>
          <a:xfrm>
            <a:off x="345527" y="914400"/>
            <a:ext cx="11500946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Kuchni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o‘lchash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uchun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>
                <a:latin typeface="Arial" panose="020B0604020202020204" pitchFamily="34" charset="0"/>
                <a:cs typeface="Arial" panose="020B0604020202020204" pitchFamily="34" charset="0"/>
              </a:rPr>
              <a:t>dinamometr</a:t>
            </a:r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deb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nomlanuvchi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asbobdan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foydalaniladi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A844E85-00FE-4BF5-BCF1-9B14F5DE6F72}"/>
              </a:ext>
            </a:extLst>
          </p:cNvPr>
          <p:cNvSpPr txBox="1"/>
          <p:nvPr/>
        </p:nvSpPr>
        <p:spPr>
          <a:xfrm>
            <a:off x="212791" y="2373393"/>
            <a:ext cx="11500946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Dinamometr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so‘zi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grekchadan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olingan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bo‘lib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, “</a:t>
            </a:r>
            <a:r>
              <a:rPr lang="en-US" sz="4400" b="1" dirty="0" err="1">
                <a:latin typeface="Arial" panose="020B0604020202020204" pitchFamily="34" charset="0"/>
                <a:cs typeface="Arial" panose="020B0604020202020204" pitchFamily="34" charset="0"/>
              </a:rPr>
              <a:t>dinamis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”-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kuch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, “</a:t>
            </a:r>
            <a:r>
              <a:rPr lang="en-US" sz="4400" b="1" dirty="0" err="1">
                <a:latin typeface="Arial" panose="020B0604020202020204" pitchFamily="34" charset="0"/>
                <a:cs typeface="Arial" panose="020B0604020202020204" pitchFamily="34" charset="0"/>
              </a:rPr>
              <a:t>metreo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”-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o‘lchayman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degan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ma’noni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bildiradi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utoShape 2" descr="Динамометр 0.5/1/5/10Н купить цена в Уфе - Компания Базис">
            <a:extLst>
              <a:ext uri="{FF2B5EF4-FFF2-40B4-BE49-F238E27FC236}">
                <a16:creationId xmlns:a16="http://schemas.microsoft.com/office/drawing/2014/main" id="{CC47B4A2-4F20-4D5A-946B-1CC7FDEBE32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99533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"/>
            <a:ext cx="12192000" cy="914399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DINAMOMETR</a:t>
            </a:r>
            <a:endParaRPr lang="ru-RU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utoShape 2" descr="Динамометр 0.5/1/5/10Н купить цена в Уфе - Компания Базис">
            <a:extLst>
              <a:ext uri="{FF2B5EF4-FFF2-40B4-BE49-F238E27FC236}">
                <a16:creationId xmlns:a16="http://schemas.microsoft.com/office/drawing/2014/main" id="{CC47B4A2-4F20-4D5A-946B-1CC7FDEBE32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D131751-6102-4A84-A162-433C07BA78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025" t="4903" r="29125"/>
          <a:stretch/>
        </p:blipFill>
        <p:spPr>
          <a:xfrm>
            <a:off x="766916" y="914400"/>
            <a:ext cx="2816941" cy="5714999"/>
          </a:xfrm>
          <a:prstGeom prst="rect">
            <a:avLst/>
          </a:prstGeom>
        </p:spPr>
      </p:pic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id="{6C9DA3F2-065A-4C9B-BD68-32C96F13B8CC}"/>
              </a:ext>
            </a:extLst>
          </p:cNvPr>
          <p:cNvCxnSpPr>
            <a:cxnSpLocks/>
          </p:cNvCxnSpPr>
          <p:nvPr/>
        </p:nvCxnSpPr>
        <p:spPr>
          <a:xfrm flipH="1" flipV="1">
            <a:off x="2433461" y="1683334"/>
            <a:ext cx="3937842" cy="351943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FB1BCFE7-41C0-4F64-9F12-DF9C21BC9D7A}"/>
              </a:ext>
            </a:extLst>
          </p:cNvPr>
          <p:cNvSpPr txBox="1"/>
          <p:nvPr/>
        </p:nvSpPr>
        <p:spPr>
          <a:xfrm>
            <a:off x="6490417" y="909276"/>
            <a:ext cx="423545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Taxtachaga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o‘rnatilgan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prujina</a:t>
            </a:r>
            <a:endParaRPr lang="ru-RU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49EC5BA3-55D2-40DD-89F7-C3661691BE61}"/>
              </a:ext>
            </a:extLst>
          </p:cNvPr>
          <p:cNvCxnSpPr>
            <a:cxnSpLocks/>
          </p:cNvCxnSpPr>
          <p:nvPr/>
        </p:nvCxnSpPr>
        <p:spPr>
          <a:xfrm flipH="1" flipV="1">
            <a:off x="2310558" y="3035490"/>
            <a:ext cx="2718642" cy="241110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1223E756-9C47-4417-8A3B-1B67D497F876}"/>
              </a:ext>
            </a:extLst>
          </p:cNvPr>
          <p:cNvSpPr txBox="1"/>
          <p:nvPr/>
        </p:nvSpPr>
        <p:spPr>
          <a:xfrm>
            <a:off x="5127499" y="2494325"/>
            <a:ext cx="640401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Prujina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uchida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ko‘rsatkichli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sim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mahkamlangan</a:t>
            </a:r>
            <a:endParaRPr lang="ru-RU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C3430C8B-E35F-404F-A2A7-8F9CED7851BD}"/>
              </a:ext>
            </a:extLst>
          </p:cNvPr>
          <p:cNvCxnSpPr>
            <a:cxnSpLocks/>
          </p:cNvCxnSpPr>
          <p:nvPr/>
        </p:nvCxnSpPr>
        <p:spPr>
          <a:xfrm flipH="1" flipV="1">
            <a:off x="1991009" y="4190999"/>
            <a:ext cx="2718642" cy="241110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2A978684-393E-406B-B2A6-CC9B0A2FA9AB}"/>
              </a:ext>
            </a:extLst>
          </p:cNvPr>
          <p:cNvSpPr txBox="1"/>
          <p:nvPr/>
        </p:nvSpPr>
        <p:spPr>
          <a:xfrm>
            <a:off x="4906260" y="3852435"/>
            <a:ext cx="20549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Sterjen</a:t>
            </a:r>
            <a:endParaRPr lang="ru-RU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407EBDB-8CA5-4082-B07A-F0AD74B2372B}"/>
              </a:ext>
            </a:extLst>
          </p:cNvPr>
          <p:cNvSpPr txBox="1"/>
          <p:nvPr/>
        </p:nvSpPr>
        <p:spPr>
          <a:xfrm>
            <a:off x="4070555" y="4739815"/>
            <a:ext cx="30799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Ilmoqcha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id="{97463F9A-4E49-44C6-AD38-05C20E9DD418}"/>
              </a:ext>
            </a:extLst>
          </p:cNvPr>
          <p:cNvCxnSpPr>
            <a:cxnSpLocks/>
          </p:cNvCxnSpPr>
          <p:nvPr/>
        </p:nvCxnSpPr>
        <p:spPr>
          <a:xfrm flipH="1">
            <a:off x="2175386" y="5346508"/>
            <a:ext cx="1895169" cy="805310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62817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4" grpId="0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"/>
            <a:ext cx="12192000" cy="972402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DINAMOMETR</a:t>
            </a:r>
            <a:endParaRPr lang="ru-RU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C6E6E5A-C0D7-4F24-AC75-3752B85DA3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309" y="972403"/>
            <a:ext cx="4280105" cy="527930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96A8F08-8234-4D12-A7DC-4B98C3610E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6723" y="972403"/>
            <a:ext cx="3032942" cy="588559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112E80D-E3F7-4BC3-A197-F3878E0659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8467" y="972404"/>
            <a:ext cx="3032942" cy="3890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5334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"/>
            <a:ext cx="12192000" cy="914399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DINAMOMETR</a:t>
            </a:r>
            <a:endParaRPr lang="ru-RU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A85DB78-FAFE-4436-ABE1-35E2EA1261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6118" y="914400"/>
            <a:ext cx="3255399" cy="577198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B2D59E4-BF1A-4C83-B3CF-7E7BD8D01B2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445"/>
          <a:stretch/>
        </p:blipFill>
        <p:spPr>
          <a:xfrm>
            <a:off x="181897" y="914400"/>
            <a:ext cx="4449096" cy="3238733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6F069DA-6C96-48C1-94F6-1A391437D1A6}"/>
              </a:ext>
            </a:extLst>
          </p:cNvPr>
          <p:cNvSpPr/>
          <p:nvPr/>
        </p:nvSpPr>
        <p:spPr>
          <a:xfrm>
            <a:off x="6489290" y="5515895"/>
            <a:ext cx="235974" cy="722671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86255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"/>
            <a:ext cx="12192000" cy="914399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KUCH FORMULASI</a:t>
            </a:r>
            <a:endParaRPr lang="ru-RU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8B3907C-7CDC-4053-A8FF-378DA0C2AEB9}"/>
                  </a:ext>
                </a:extLst>
              </p:cNvPr>
              <p:cNvSpPr txBox="1"/>
              <p:nvPr/>
            </p:nvSpPr>
            <p:spPr>
              <a:xfrm>
                <a:off x="2153266" y="1337485"/>
                <a:ext cx="7034980" cy="1236108"/>
              </a:xfrm>
              <a:prstGeom prst="rect">
                <a:avLst/>
              </a:prstGeom>
              <a:noFill/>
              <a:ln w="57150"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ru-RU" sz="6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66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6600" b="0" i="1" smtClean="0">
                            <a:latin typeface="Cambria Math" panose="02040503050406030204" pitchFamily="18" charset="0"/>
                          </a:rPr>
                          <m:t>𝑜</m:t>
                        </m:r>
                        <m:sSup>
                          <m:sSupPr>
                            <m:ctrlPr>
                              <a:rPr lang="en-US" sz="6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6600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en-US" sz="6600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en-US" sz="6600" b="0" i="1" smtClean="0">
                            <a:latin typeface="Cambria Math" panose="02040503050406030204" pitchFamily="18" charset="0"/>
                          </a:rPr>
                          <m:t>𝑖𝑟</m:t>
                        </m:r>
                        <m:r>
                          <a:rPr lang="en-US" sz="6600" b="0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6600" b="0" i="1" smtClean="0">
                            <a:latin typeface="Cambria Math" panose="02040503050406030204" pitchFamily="18" charset="0"/>
                          </a:rPr>
                          <m:t>𝑘𝑢𝑐h</m:t>
                        </m:r>
                        <m:r>
                          <a:rPr lang="en-US" sz="6600" b="0" i="1" smtClean="0">
                            <a:latin typeface="Cambria Math" panose="02040503050406030204" pitchFamily="18" charset="0"/>
                          </a:rPr>
                          <m:t>.</m:t>
                        </m:r>
                      </m:sub>
                    </m:sSub>
                  </m:oMath>
                </a14:m>
                <a:r>
                  <a:rPr lang="en-US" sz="6600" dirty="0"/>
                  <a:t>= m </a:t>
                </a:r>
                <a14:m>
                  <m:oMath xmlns:m="http://schemas.openxmlformats.org/officeDocument/2006/math">
                    <m:r>
                      <a:rPr lang="en-US" sz="6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en-US" sz="6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𝑔</m:t>
                    </m:r>
                  </m:oMath>
                </a14:m>
                <a:endParaRPr lang="ru-RU" sz="66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8B3907C-7CDC-4053-A8FF-378DA0C2AE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3266" y="1337485"/>
                <a:ext cx="7034980" cy="1236108"/>
              </a:xfrm>
              <a:prstGeom prst="rect">
                <a:avLst/>
              </a:prstGeom>
              <a:blipFill>
                <a:blip r:embed="rId2"/>
                <a:stretch>
                  <a:fillRect t="-13208" b="-24057"/>
                </a:stretch>
              </a:blipFill>
              <a:ln w="57150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D4B981A-141D-416F-BAD2-C5A5E7993B7E}"/>
                  </a:ext>
                </a:extLst>
              </p:cNvPr>
              <p:cNvSpPr txBox="1"/>
              <p:nvPr/>
            </p:nvSpPr>
            <p:spPr>
              <a:xfrm>
                <a:off x="3028338" y="2996678"/>
                <a:ext cx="5009533" cy="1478738"/>
              </a:xfrm>
              <a:prstGeom prst="rect">
                <a:avLst/>
              </a:prstGeom>
              <a:noFill/>
              <a:ln w="57150"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r>
                        <a:rPr lang="en-US" sz="4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=9.81 </m:t>
                      </m:r>
                      <m:f>
                        <m:fPr>
                          <m:ctrlPr>
                            <a:rPr lang="en-US" sz="4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</m:num>
                        <m:den>
                          <m:r>
                            <a:rPr lang="en-US" sz="4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𝑘𝑔</m:t>
                          </m:r>
                        </m:den>
                      </m:f>
                    </m:oMath>
                  </m:oMathPara>
                </a14:m>
                <a:endParaRPr lang="ru-RU" sz="4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D4B981A-141D-416F-BAD2-C5A5E7993B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8338" y="2996678"/>
                <a:ext cx="5009533" cy="147873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442141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899651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4 - MASHQ (1)</a:t>
            </a:r>
            <a:endParaRPr lang="ru-RU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01F0537-C782-41F0-87CC-BF11991D12D2}"/>
              </a:ext>
            </a:extLst>
          </p:cNvPr>
          <p:cNvSpPr txBox="1"/>
          <p:nvPr/>
        </p:nvSpPr>
        <p:spPr>
          <a:xfrm>
            <a:off x="343207" y="1305342"/>
            <a:ext cx="1150558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   1. 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O‘quvchining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massasini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tarozida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tortishganda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32 kg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chiqdi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Uning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og‘irligi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qanchaga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teng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latin typeface="Arial" panose="020B0604020202020204" pitchFamily="34" charset="0"/>
                <a:cs typeface="Arial" panose="020B0604020202020204" pitchFamily="34" charset="0"/>
              </a:rPr>
              <a:t>bo‘ladi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ru-RU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3838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855406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Mustaqil</a:t>
            </a: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bajarish</a:t>
            </a: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uchun</a:t>
            </a: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topshiriqlar</a:t>
            </a: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ru-RU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861C33E-62E9-428D-8457-B5629F020F12}"/>
              </a:ext>
            </a:extLst>
          </p:cNvPr>
          <p:cNvSpPr txBox="1"/>
          <p:nvPr/>
        </p:nvSpPr>
        <p:spPr>
          <a:xfrm>
            <a:off x="249493" y="983684"/>
            <a:ext cx="1169301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 algn="just">
              <a:buAutoNum type="arabicPeriod"/>
            </a:pP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Mavzu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oxiridagi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savollarga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javob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yozing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742950" indent="-742950" algn="just">
              <a:buAutoNum type="arabicPeriod"/>
            </a:pP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Amaliy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topshiriq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algn="just"/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Prujina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ilmoqli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sim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millimetrli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qog‘oz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yordamida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dinamometr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yasang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1933BC1-9A5C-4FA2-91DE-1B84243A8B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755550">
            <a:off x="4382819" y="2798012"/>
            <a:ext cx="2385649" cy="4629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717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5579</TotalTime>
  <Words>231</Words>
  <Application>Microsoft Office PowerPoint</Application>
  <PresentationFormat>Широкоэкранный</PresentationFormat>
  <Paragraphs>45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21</vt:i4>
      </vt:variant>
    </vt:vector>
  </HeadingPairs>
  <TitlesOfParts>
    <vt:vector size="30" baseType="lpstr">
      <vt:lpstr>Arial</vt:lpstr>
      <vt:lpstr>Calibri</vt:lpstr>
      <vt:lpstr>Calibri Light</vt:lpstr>
      <vt:lpstr>Cambria Math</vt:lpstr>
      <vt:lpstr>Helvetica</vt:lpstr>
      <vt:lpstr>Open Sans</vt:lpstr>
      <vt:lpstr>Тема Office</vt:lpstr>
      <vt:lpstr>Template PresentationGo</vt:lpstr>
      <vt:lpstr>1_Template PresentationGo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Spam va gowtli konserva ortasida boglik bormi?</dc:title>
  <dc:creator>Feruza</dc:creator>
  <cp:lastModifiedBy>Пользователь</cp:lastModifiedBy>
  <cp:revision>633</cp:revision>
  <dcterms:created xsi:type="dcterms:W3CDTF">2020-03-24T02:20:14Z</dcterms:created>
  <dcterms:modified xsi:type="dcterms:W3CDTF">2020-11-02T10:21:59Z</dcterms:modified>
</cp:coreProperties>
</file>