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31"/>
  </p:notesMasterIdLst>
  <p:sldIdLst>
    <p:sldId id="270" r:id="rId4"/>
    <p:sldId id="1672" r:id="rId5"/>
    <p:sldId id="1681" r:id="rId6"/>
    <p:sldId id="1682" r:id="rId7"/>
    <p:sldId id="1684" r:id="rId8"/>
    <p:sldId id="1685" r:id="rId9"/>
    <p:sldId id="1683" r:id="rId10"/>
    <p:sldId id="1686" r:id="rId11"/>
    <p:sldId id="1687" r:id="rId12"/>
    <p:sldId id="1688" r:id="rId13"/>
    <p:sldId id="1689" r:id="rId14"/>
    <p:sldId id="1690" r:id="rId15"/>
    <p:sldId id="1692" r:id="rId16"/>
    <p:sldId id="1691" r:id="rId17"/>
    <p:sldId id="1693" r:id="rId18"/>
    <p:sldId id="1673" r:id="rId19"/>
    <p:sldId id="1694" r:id="rId20"/>
    <p:sldId id="1695" r:id="rId21"/>
    <p:sldId id="1696" r:id="rId22"/>
    <p:sldId id="1697" r:id="rId23"/>
    <p:sldId id="1698" r:id="rId24"/>
    <p:sldId id="1703" r:id="rId25"/>
    <p:sldId id="1699" r:id="rId26"/>
    <p:sldId id="1702" r:id="rId27"/>
    <p:sldId id="1701" r:id="rId28"/>
    <p:sldId id="1700" r:id="rId29"/>
    <p:sldId id="167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2C2"/>
    <a:srgbClr val="91EDED"/>
    <a:srgbClr val="95EFED"/>
    <a:srgbClr val="BAF5F4"/>
    <a:srgbClr val="A7E4DC"/>
    <a:srgbClr val="AADBE0"/>
    <a:srgbClr val="6C9C90"/>
    <a:srgbClr val="D64646"/>
    <a:srgbClr val="D02023"/>
    <a:srgbClr val="D9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2000" cy="1438275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767834" y="0"/>
            <a:ext cx="6656332" cy="126157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373004" y="1746829"/>
            <a:ext cx="10572065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ZICHLIK VA UNING BIRLIKLARI. BERUNIY VA HOZINNING ZICHLIKNI ANIQLASH USULLARI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45430" y="244359"/>
            <a:ext cx="1899639" cy="88745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13946" y="308554"/>
            <a:ext cx="2129413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421556" y="163193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354793" y="3519092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" y="176066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Куб 9">
            <a:extLst>
              <a:ext uri="{FF2B5EF4-FFF2-40B4-BE49-F238E27FC236}">
                <a16:creationId xmlns:a16="http://schemas.microsoft.com/office/drawing/2014/main" id="{CEFD6B80-037A-4E8C-B439-AF479945AE04}"/>
              </a:ext>
            </a:extLst>
          </p:cNvPr>
          <p:cNvSpPr/>
          <p:nvPr/>
        </p:nvSpPr>
        <p:spPr>
          <a:xfrm>
            <a:off x="2995447" y="4130566"/>
            <a:ext cx="1846285" cy="162910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FFBF78-15C1-4F23-8BF4-1A954D960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56" t="5399" r="4692" b="16059"/>
          <a:stretch/>
        </p:blipFill>
        <p:spPr>
          <a:xfrm>
            <a:off x="6284715" y="3985498"/>
            <a:ext cx="2652761" cy="1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JISMLAR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CEFD6B80-037A-4E8C-B439-AF479945AE04}"/>
              </a:ext>
            </a:extLst>
          </p:cNvPr>
          <p:cNvSpPr/>
          <p:nvPr/>
        </p:nvSpPr>
        <p:spPr>
          <a:xfrm>
            <a:off x="1144763" y="1187243"/>
            <a:ext cx="2025826" cy="177982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D856C0C3-D23C-4312-A328-14C1BA775221}"/>
              </a:ext>
            </a:extLst>
          </p:cNvPr>
          <p:cNvSpPr/>
          <p:nvPr/>
        </p:nvSpPr>
        <p:spPr>
          <a:xfrm>
            <a:off x="8364570" y="1044490"/>
            <a:ext cx="1561095" cy="2082169"/>
          </a:xfrm>
          <a:prstGeom prst="can">
            <a:avLst>
              <a:gd name="adj" fmla="val 3871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1AAE3D6-E555-4EA7-9B3B-00E84D50AC73}"/>
              </a:ext>
            </a:extLst>
          </p:cNvPr>
          <p:cNvSpPr/>
          <p:nvPr/>
        </p:nvSpPr>
        <p:spPr>
          <a:xfrm>
            <a:off x="4582412" y="1044490"/>
            <a:ext cx="2014844" cy="19615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62850-3454-45A0-8C11-8B1CDC45A02E}"/>
              </a:ext>
            </a:extLst>
          </p:cNvPr>
          <p:cNvSpPr txBox="1"/>
          <p:nvPr/>
        </p:nvSpPr>
        <p:spPr>
          <a:xfrm>
            <a:off x="417908" y="3187732"/>
            <a:ext cx="110907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bor.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BA24-1BE0-49B3-9CE2-2E92B611810B}"/>
              </a:ext>
            </a:extLst>
          </p:cNvPr>
          <p:cNvSpPr txBox="1"/>
          <p:nvPr/>
        </p:nvSpPr>
        <p:spPr>
          <a:xfrm>
            <a:off x="417908" y="4692880"/>
            <a:ext cx="10510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zichligini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JISMLAR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BA24-1BE0-49B3-9CE2-2E92B611810B}"/>
              </a:ext>
            </a:extLst>
          </p:cNvPr>
          <p:cNvSpPr txBox="1"/>
          <p:nvPr/>
        </p:nvSpPr>
        <p:spPr>
          <a:xfrm>
            <a:off x="382934" y="3925910"/>
            <a:ext cx="11330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4ED03-E98F-4DB9-ACD3-1999ECB35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05" t="2543" r="20071" b="63645"/>
          <a:stretch/>
        </p:blipFill>
        <p:spPr>
          <a:xfrm>
            <a:off x="2835634" y="1260608"/>
            <a:ext cx="1104860" cy="1395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676237-6911-42C9-A541-6D151D57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0" y="1150305"/>
            <a:ext cx="1693242" cy="16932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EEFD59-8C46-4FFA-B8B4-2C581E21F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2" t="18387" r="17205" b="19999"/>
          <a:stretch/>
        </p:blipFill>
        <p:spPr>
          <a:xfrm>
            <a:off x="7888901" y="1316259"/>
            <a:ext cx="2934929" cy="21127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500286-0535-47D4-8F5F-140317096D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5" t="1936" r="5091" b="4086"/>
          <a:stretch/>
        </p:blipFill>
        <p:spPr>
          <a:xfrm>
            <a:off x="4951679" y="1205455"/>
            <a:ext cx="2192993" cy="27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SHAKLDAGI JISMLAR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E4BA24-1BE0-49B3-9CE2-2E92B611810B}"/>
                  </a:ext>
                </a:extLst>
              </p:cNvPr>
              <p:cNvSpPr txBox="1"/>
              <p:nvPr/>
            </p:nvSpPr>
            <p:spPr>
              <a:xfrm>
                <a:off x="448896" y="1127099"/>
                <a:ext cx="11040099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Menzurkaga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quyilib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So‘ngra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uzukni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tushirib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sathi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uzukning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 =</a:t>
                </a:r>
                <a:r>
                  <a:rPr lang="en-US" sz="4400" b="1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aniqlanadi.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E4BA24-1BE0-49B3-9CE2-2E92B6118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6" y="1127099"/>
                <a:ext cx="11040099" cy="4154984"/>
              </a:xfrm>
              <a:prstGeom prst="rect">
                <a:avLst/>
              </a:prstGeom>
              <a:blipFill>
                <a:blip r:embed="rId2"/>
                <a:stretch>
                  <a:fillRect l="-2264" t="-3231" r="-2209" b="-6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4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9A7351-88C5-4484-A86F-C533AE1B9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1" r="21282"/>
          <a:stretch/>
        </p:blipFill>
        <p:spPr>
          <a:xfrm>
            <a:off x="5043434" y="1066062"/>
            <a:ext cx="2310661" cy="3505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676237-6911-42C9-A541-6D151D578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r="16798" b="10966"/>
          <a:stretch/>
        </p:blipFill>
        <p:spPr>
          <a:xfrm>
            <a:off x="5959188" y="2484073"/>
            <a:ext cx="327512" cy="8782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SHAKLDAGI JISMLAR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0E5A2F-A41E-4871-B4DB-58B60D427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8" t="10966" r="50000"/>
          <a:stretch/>
        </p:blipFill>
        <p:spPr>
          <a:xfrm>
            <a:off x="5665895" y="2553046"/>
            <a:ext cx="327512" cy="8782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52227D-4729-4BA9-BEA3-A6F3FD0FA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1" r="21282"/>
          <a:stretch/>
        </p:blipFill>
        <p:spPr>
          <a:xfrm>
            <a:off x="980510" y="1135625"/>
            <a:ext cx="2264814" cy="3436373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C4BC03-02DB-478A-9E81-7252E432FA25}"/>
              </a:ext>
            </a:extLst>
          </p:cNvPr>
          <p:cNvCxnSpPr>
            <a:cxnSpLocks/>
          </p:cNvCxnSpPr>
          <p:nvPr/>
        </p:nvCxnSpPr>
        <p:spPr>
          <a:xfrm flipV="1">
            <a:off x="522039" y="2344994"/>
            <a:ext cx="3181755" cy="2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D352ED7-DB2B-4DD5-8A09-0AC363A4AF62}"/>
              </a:ext>
            </a:extLst>
          </p:cNvPr>
          <p:cNvCxnSpPr>
            <a:cxnSpLocks/>
          </p:cNvCxnSpPr>
          <p:nvPr/>
        </p:nvCxnSpPr>
        <p:spPr>
          <a:xfrm flipV="1">
            <a:off x="4695822" y="2128684"/>
            <a:ext cx="3181755" cy="2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SHAKLDAGI JISMLAR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6CCCB2F-F171-4E1E-B340-58C091F9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0"/>
          <a:stretch/>
        </p:blipFill>
        <p:spPr>
          <a:xfrm>
            <a:off x="6096000" y="1078506"/>
            <a:ext cx="3961901" cy="47009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6D657C4-88C7-49CB-9A98-B55670A43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2"/>
          <a:stretch/>
        </p:blipFill>
        <p:spPr>
          <a:xfrm>
            <a:off x="494399" y="1277917"/>
            <a:ext cx="3961900" cy="42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SHAKLDAGI JISMLAR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C04FB8-FBBD-48B5-9B52-8BAD75851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3" r="20562"/>
          <a:stretch/>
        </p:blipFill>
        <p:spPr>
          <a:xfrm>
            <a:off x="1625714" y="995770"/>
            <a:ext cx="6145161" cy="54017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FD6684-01D5-4116-A877-FAA0252DB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r="16798" b="10966"/>
          <a:stretch/>
        </p:blipFill>
        <p:spPr>
          <a:xfrm>
            <a:off x="5297042" y="4121140"/>
            <a:ext cx="327512" cy="8782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006D20-0FE8-480F-9DAC-E38FC61CF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8" t="10966" r="50000"/>
          <a:stretch/>
        </p:blipFill>
        <p:spPr>
          <a:xfrm>
            <a:off x="5003749" y="4190113"/>
            <a:ext cx="327512" cy="8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litrlarda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84227" y="1156420"/>
            <a:ext cx="11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suyuqliklar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litrda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C0CE9-4451-48D7-A37A-B86639A47F4F}"/>
                  </a:ext>
                </a:extLst>
              </p:cNvPr>
              <p:cNvSpPr txBox="1"/>
              <p:nvPr/>
            </p:nvSpPr>
            <p:spPr>
              <a:xfrm>
                <a:off x="1388271" y="2182498"/>
                <a:ext cx="9333806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litr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0,001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C0CE9-4451-48D7-A37A-B86639A47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71" y="2182498"/>
                <a:ext cx="9333806" cy="784767"/>
              </a:xfrm>
              <a:prstGeom prst="rect">
                <a:avLst/>
              </a:prstGeom>
              <a:blipFill>
                <a:blip r:embed="rId2"/>
                <a:stretch>
                  <a:fillRect l="-2678" t="-1627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0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ZICHLIKLAR JADVALI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id="{B31469B8-30E0-482D-877C-675858ADCF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441693"/>
                  </p:ext>
                </p:extLst>
              </p:nvPr>
            </p:nvGraphicFramePr>
            <p:xfrm>
              <a:off x="351504" y="1002891"/>
              <a:ext cx="11488992" cy="56619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32702">
                      <a:extLst>
                        <a:ext uri="{9D8B030D-6E8A-4147-A177-3AD203B41FA5}">
                          <a16:colId xmlns:a16="http://schemas.microsoft.com/office/drawing/2014/main" val="1067246789"/>
                        </a:ext>
                      </a:extLst>
                    </a:gridCol>
                    <a:gridCol w="1496962">
                      <a:extLst>
                        <a:ext uri="{9D8B030D-6E8A-4147-A177-3AD203B41FA5}">
                          <a16:colId xmlns:a16="http://schemas.microsoft.com/office/drawing/2014/main" val="2535120788"/>
                        </a:ext>
                      </a:extLst>
                    </a:gridCol>
                    <a:gridCol w="2440858">
                      <a:extLst>
                        <a:ext uri="{9D8B030D-6E8A-4147-A177-3AD203B41FA5}">
                          <a16:colId xmlns:a16="http://schemas.microsoft.com/office/drawing/2014/main" val="3495396165"/>
                        </a:ext>
                      </a:extLst>
                    </a:gridCol>
                    <a:gridCol w="1388806">
                      <a:extLst>
                        <a:ext uri="{9D8B030D-6E8A-4147-A177-3AD203B41FA5}">
                          <a16:colId xmlns:a16="http://schemas.microsoft.com/office/drawing/2014/main" val="2917753147"/>
                        </a:ext>
                      </a:extLst>
                    </a:gridCol>
                    <a:gridCol w="1914832">
                      <a:extLst>
                        <a:ext uri="{9D8B030D-6E8A-4147-A177-3AD203B41FA5}">
                          <a16:colId xmlns:a16="http://schemas.microsoft.com/office/drawing/2014/main" val="1857670266"/>
                        </a:ext>
                      </a:extLst>
                    </a:gridCol>
                    <a:gridCol w="1914832">
                      <a:extLst>
                        <a:ext uri="{9D8B030D-6E8A-4147-A177-3AD203B41FA5}">
                          <a16:colId xmlns:a16="http://schemas.microsoft.com/office/drawing/2014/main" val="3243164537"/>
                        </a:ext>
                      </a:extLst>
                    </a:gridCol>
                  </a:tblGrid>
                  <a:tr h="644736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Qattiq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jismlar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𝒄𝒎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Suyuqliklar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𝒄𝒎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Gazlar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𝒄𝒎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9569339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0,71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Vodorod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33104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Deraza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oynasi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Spirt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Tabiiy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644023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Alyuminiy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Kerosin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Azot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0,00125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89026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Po‘lat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O‘simlik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yog‘i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0,00125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72078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Kislorod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0,00143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4786283"/>
                      </a:ext>
                    </a:extLst>
                  </a:tr>
                  <a:tr h="736612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Kumush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Dengiz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suvi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Karbonat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angidrit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0,00198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7346618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Oltin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19,3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Sulfat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kislotasi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529303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Platina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Asal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3004082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Iridiy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22,4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5037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id="{B31469B8-30E0-482D-877C-675858ADCF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441693"/>
                  </p:ext>
                </p:extLst>
              </p:nvPr>
            </p:nvGraphicFramePr>
            <p:xfrm>
              <a:off x="351504" y="1002891"/>
              <a:ext cx="11488992" cy="56619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32702">
                      <a:extLst>
                        <a:ext uri="{9D8B030D-6E8A-4147-A177-3AD203B41FA5}">
                          <a16:colId xmlns:a16="http://schemas.microsoft.com/office/drawing/2014/main" val="1067246789"/>
                        </a:ext>
                      </a:extLst>
                    </a:gridCol>
                    <a:gridCol w="1496962">
                      <a:extLst>
                        <a:ext uri="{9D8B030D-6E8A-4147-A177-3AD203B41FA5}">
                          <a16:colId xmlns:a16="http://schemas.microsoft.com/office/drawing/2014/main" val="2535120788"/>
                        </a:ext>
                      </a:extLst>
                    </a:gridCol>
                    <a:gridCol w="2440858">
                      <a:extLst>
                        <a:ext uri="{9D8B030D-6E8A-4147-A177-3AD203B41FA5}">
                          <a16:colId xmlns:a16="http://schemas.microsoft.com/office/drawing/2014/main" val="3495396165"/>
                        </a:ext>
                      </a:extLst>
                    </a:gridCol>
                    <a:gridCol w="1388806">
                      <a:extLst>
                        <a:ext uri="{9D8B030D-6E8A-4147-A177-3AD203B41FA5}">
                          <a16:colId xmlns:a16="http://schemas.microsoft.com/office/drawing/2014/main" val="2917753147"/>
                        </a:ext>
                      </a:extLst>
                    </a:gridCol>
                    <a:gridCol w="1914832">
                      <a:extLst>
                        <a:ext uri="{9D8B030D-6E8A-4147-A177-3AD203B41FA5}">
                          <a16:colId xmlns:a16="http://schemas.microsoft.com/office/drawing/2014/main" val="1857670266"/>
                        </a:ext>
                      </a:extLst>
                    </a:gridCol>
                    <a:gridCol w="1914832">
                      <a:extLst>
                        <a:ext uri="{9D8B030D-6E8A-4147-A177-3AD203B41FA5}">
                          <a16:colId xmlns:a16="http://schemas.microsoft.com/office/drawing/2014/main" val="3243164537"/>
                        </a:ext>
                      </a:extLst>
                    </a:gridCol>
                  </a:tblGrid>
                  <a:tr h="723075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Qattiq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jismlar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6098" t="-5042" r="-511789" b="-693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Suyuqliklar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51754" t="-5042" r="-276754" b="-693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Gazlar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0955" t="-5042" r="-637" b="-693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9569339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0,71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Vodorod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33104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Deraza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oynasi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Spirt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Tabiiy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644023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Alyuminiy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Kerosin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Azot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0,00125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89026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Po‘lat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O‘simlik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yog‘i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0,00125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72078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Kislorod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0,00143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47862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Kumush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Dengiz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suvi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Karbonat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angidrit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0,00198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7346618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Oltin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19,3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Sulfat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kislotasi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529303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Platina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Asal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3004082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Iridiy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22,4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5037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24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/>
              <p:nvPr/>
            </p:nvSpPr>
            <p:spPr>
              <a:xfrm>
                <a:off x="605452" y="1067931"/>
                <a:ext cx="11423546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bo‘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tilla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bilaguzukning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52" y="1067931"/>
                <a:ext cx="11423546" cy="1337354"/>
              </a:xfrm>
              <a:prstGeom prst="rect">
                <a:avLst/>
              </a:prstGeom>
              <a:blipFill>
                <a:blip r:embed="rId2"/>
                <a:stretch>
                  <a:fillRect l="-1868" t="-7273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3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ZICHLIKLAR JADVALI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id="{B31469B8-30E0-482D-877C-675858ADCF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301311"/>
                  </p:ext>
                </p:extLst>
              </p:nvPr>
            </p:nvGraphicFramePr>
            <p:xfrm>
              <a:off x="351504" y="1002891"/>
              <a:ext cx="11488992" cy="56619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32702">
                      <a:extLst>
                        <a:ext uri="{9D8B030D-6E8A-4147-A177-3AD203B41FA5}">
                          <a16:colId xmlns:a16="http://schemas.microsoft.com/office/drawing/2014/main" val="1067246789"/>
                        </a:ext>
                      </a:extLst>
                    </a:gridCol>
                    <a:gridCol w="1496962">
                      <a:extLst>
                        <a:ext uri="{9D8B030D-6E8A-4147-A177-3AD203B41FA5}">
                          <a16:colId xmlns:a16="http://schemas.microsoft.com/office/drawing/2014/main" val="2535120788"/>
                        </a:ext>
                      </a:extLst>
                    </a:gridCol>
                    <a:gridCol w="2440858">
                      <a:extLst>
                        <a:ext uri="{9D8B030D-6E8A-4147-A177-3AD203B41FA5}">
                          <a16:colId xmlns:a16="http://schemas.microsoft.com/office/drawing/2014/main" val="3495396165"/>
                        </a:ext>
                      </a:extLst>
                    </a:gridCol>
                    <a:gridCol w="1388806">
                      <a:extLst>
                        <a:ext uri="{9D8B030D-6E8A-4147-A177-3AD203B41FA5}">
                          <a16:colId xmlns:a16="http://schemas.microsoft.com/office/drawing/2014/main" val="2917753147"/>
                        </a:ext>
                      </a:extLst>
                    </a:gridCol>
                    <a:gridCol w="1914832">
                      <a:extLst>
                        <a:ext uri="{9D8B030D-6E8A-4147-A177-3AD203B41FA5}">
                          <a16:colId xmlns:a16="http://schemas.microsoft.com/office/drawing/2014/main" val="1857670266"/>
                        </a:ext>
                      </a:extLst>
                    </a:gridCol>
                    <a:gridCol w="1914832">
                      <a:extLst>
                        <a:ext uri="{9D8B030D-6E8A-4147-A177-3AD203B41FA5}">
                          <a16:colId xmlns:a16="http://schemas.microsoft.com/office/drawing/2014/main" val="3243164537"/>
                        </a:ext>
                      </a:extLst>
                    </a:gridCol>
                  </a:tblGrid>
                  <a:tr h="644736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Qattiq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jismlar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𝒄𝒎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Suyuqliklar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𝒄𝒎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Gazlar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𝒄𝒎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9569339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0,71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Vodorod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33104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Deraza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oynasi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Spirt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Tabiiy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644023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Alyuminiy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Kerosin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Azot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0,00125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89026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Po‘lat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O‘simlik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yog‘i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0,00125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72078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Kislorod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0,00143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4786283"/>
                      </a:ext>
                    </a:extLst>
                  </a:tr>
                  <a:tr h="736612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Kumush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Dengiz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suvi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Karbonat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angidrit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0,00198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7346618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Oltin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19,3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Sulfat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kislotasi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529303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Platina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Asal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3004082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Iridiy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22,4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5037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id="{B31469B8-30E0-482D-877C-675858ADCF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301311"/>
                  </p:ext>
                </p:extLst>
              </p:nvPr>
            </p:nvGraphicFramePr>
            <p:xfrm>
              <a:off x="351504" y="1002891"/>
              <a:ext cx="11488992" cy="56619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32702">
                      <a:extLst>
                        <a:ext uri="{9D8B030D-6E8A-4147-A177-3AD203B41FA5}">
                          <a16:colId xmlns:a16="http://schemas.microsoft.com/office/drawing/2014/main" val="1067246789"/>
                        </a:ext>
                      </a:extLst>
                    </a:gridCol>
                    <a:gridCol w="1496962">
                      <a:extLst>
                        <a:ext uri="{9D8B030D-6E8A-4147-A177-3AD203B41FA5}">
                          <a16:colId xmlns:a16="http://schemas.microsoft.com/office/drawing/2014/main" val="2535120788"/>
                        </a:ext>
                      </a:extLst>
                    </a:gridCol>
                    <a:gridCol w="2440858">
                      <a:extLst>
                        <a:ext uri="{9D8B030D-6E8A-4147-A177-3AD203B41FA5}">
                          <a16:colId xmlns:a16="http://schemas.microsoft.com/office/drawing/2014/main" val="3495396165"/>
                        </a:ext>
                      </a:extLst>
                    </a:gridCol>
                    <a:gridCol w="1388806">
                      <a:extLst>
                        <a:ext uri="{9D8B030D-6E8A-4147-A177-3AD203B41FA5}">
                          <a16:colId xmlns:a16="http://schemas.microsoft.com/office/drawing/2014/main" val="2917753147"/>
                        </a:ext>
                      </a:extLst>
                    </a:gridCol>
                    <a:gridCol w="1914832">
                      <a:extLst>
                        <a:ext uri="{9D8B030D-6E8A-4147-A177-3AD203B41FA5}">
                          <a16:colId xmlns:a16="http://schemas.microsoft.com/office/drawing/2014/main" val="1857670266"/>
                        </a:ext>
                      </a:extLst>
                    </a:gridCol>
                    <a:gridCol w="1914832">
                      <a:extLst>
                        <a:ext uri="{9D8B030D-6E8A-4147-A177-3AD203B41FA5}">
                          <a16:colId xmlns:a16="http://schemas.microsoft.com/office/drawing/2014/main" val="3243164537"/>
                        </a:ext>
                      </a:extLst>
                    </a:gridCol>
                  </a:tblGrid>
                  <a:tr h="723075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Qattiq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jismlar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6098" t="-5042" r="-511789" b="-693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Suyuqliklar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51754" t="-5042" r="-276754" b="-693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Gazlar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0955" t="-5042" r="-637" b="-693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9569339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0,71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Vodorod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33104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Deraza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oynasi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Spirt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Tabiiy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644023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Alyuminiy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Kerosin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Azot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0,00125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890260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Po‘lat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O‘simlik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yog‘i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gazi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0,00125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72078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Mis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8,9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Kislorod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0,00143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47862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Kumush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Dengiz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suvi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Karbonat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angidrit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0,00198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7346618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Oltin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19,3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Sulfat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kislotasi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529303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Platina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Asal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1,35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3004082"/>
                      </a:ext>
                    </a:extLst>
                  </a:tr>
                  <a:tr h="514491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Iridiy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22,4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5037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Овал 5">
            <a:extLst>
              <a:ext uri="{FF2B5EF4-FFF2-40B4-BE49-F238E27FC236}">
                <a16:creationId xmlns:a16="http://schemas.microsoft.com/office/drawing/2014/main" id="{F4A1EAE9-5454-4620-9F4F-D3ED995E6F97}"/>
              </a:ext>
            </a:extLst>
          </p:cNvPr>
          <p:cNvSpPr/>
          <p:nvPr/>
        </p:nvSpPr>
        <p:spPr>
          <a:xfrm>
            <a:off x="117987" y="4883406"/>
            <a:ext cx="4173793" cy="8849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I CH L I 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760157" y="884903"/>
            <a:ext cx="11038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Zichlik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deb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hajmiga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5C643B-7C97-4910-A98E-B9BCE09AB6CB}"/>
                  </a:ext>
                </a:extLst>
              </p:cNvPr>
              <p:cNvSpPr txBox="1"/>
              <p:nvPr/>
            </p:nvSpPr>
            <p:spPr>
              <a:xfrm>
                <a:off x="760157" y="2331453"/>
                <a:ext cx="9548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harfi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5C643B-7C97-4910-A98E-B9BCE09AB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7" y="2331453"/>
                <a:ext cx="9548966" cy="769441"/>
              </a:xfrm>
              <a:prstGeom prst="rect">
                <a:avLst/>
              </a:prstGeom>
              <a:blipFill>
                <a:blip r:embed="rId2"/>
                <a:stretch>
                  <a:fillRect l="-2618" t="-16535" b="-35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96A55-B15E-4130-B4FA-B8BAFDDF4CBA}"/>
                  </a:ext>
                </a:extLst>
              </p:cNvPr>
              <p:cNvSpPr txBox="1"/>
              <p:nvPr/>
            </p:nvSpPr>
            <p:spPr>
              <a:xfrm>
                <a:off x="971549" y="3357323"/>
                <a:ext cx="4854064" cy="1395126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𝒁𝒊𝒄𝒉𝒍𝒊𝒌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𝑴𝒂𝒔𝒔𝒂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𝑯𝒂𝒋𝒎</m:t>
                        </m:r>
                      </m:den>
                    </m:f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96A55-B15E-4130-B4FA-B8BAFDDF4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3357323"/>
                <a:ext cx="4854064" cy="1395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58688-25F6-47FA-9338-A3658B2B4364}"/>
                  </a:ext>
                </a:extLst>
              </p:cNvPr>
              <p:cNvSpPr txBox="1"/>
              <p:nvPr/>
            </p:nvSpPr>
            <p:spPr>
              <a:xfrm>
                <a:off x="7266038" y="3332797"/>
                <a:ext cx="2777614" cy="1444178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6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58688-25F6-47FA-9338-A3658B2B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38" y="3332797"/>
                <a:ext cx="2777614" cy="1444178"/>
              </a:xfrm>
              <a:prstGeom prst="rect">
                <a:avLst/>
              </a:prstGeom>
              <a:blipFill>
                <a:blip r:embed="rId4"/>
                <a:stretch>
                  <a:fillRect t="-6504" b="-12195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BA916-E819-4E67-A87C-1FB2D99EA96B}"/>
                  </a:ext>
                </a:extLst>
              </p:cNvPr>
              <p:cNvSpPr txBox="1"/>
              <p:nvPr/>
            </p:nvSpPr>
            <p:spPr>
              <a:xfrm>
                <a:off x="391447" y="5203656"/>
                <a:ext cx="9548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 m-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 V-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BA916-E819-4E67-A87C-1FB2D99EA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7" y="5203656"/>
                <a:ext cx="9548966" cy="769441"/>
              </a:xfrm>
              <a:prstGeom prst="rect">
                <a:avLst/>
              </a:prstGeom>
              <a:blipFill>
                <a:blip r:embed="rId5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3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/>
              <p:nvPr/>
            </p:nvSpPr>
            <p:spPr>
              <a:xfrm>
                <a:off x="605452" y="1038434"/>
                <a:ext cx="11423546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bo‘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tilla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bilaguzukning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52" y="1038434"/>
                <a:ext cx="11423546" cy="1337354"/>
              </a:xfrm>
              <a:prstGeom prst="rect">
                <a:avLst/>
              </a:prstGeom>
              <a:blipFill>
                <a:blip r:embed="rId2"/>
                <a:stretch>
                  <a:fillRect l="-1868" t="-7273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FFF65D97-673C-4A63-8292-98210027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52" y="2375788"/>
            <a:ext cx="309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A7A45D-0F49-4ED0-9996-BEF98AFEC85D}"/>
                  </a:ext>
                </a:extLst>
              </p:cNvPr>
              <p:cNvSpPr txBox="1"/>
              <p:nvPr/>
            </p:nvSpPr>
            <p:spPr>
              <a:xfrm>
                <a:off x="605452" y="3099551"/>
                <a:ext cx="2336032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 =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A7A45D-0F49-4ED0-9996-BEF98AFEC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52" y="3099551"/>
                <a:ext cx="2336032" cy="658898"/>
              </a:xfrm>
              <a:prstGeom prst="rect">
                <a:avLst/>
              </a:prstGeom>
              <a:blipFill>
                <a:blip r:embed="rId3"/>
                <a:stretch>
                  <a:fillRect l="-7813" t="-15596" b="-29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019C68-692D-4B79-9058-7C4456AF460E}"/>
                  </a:ext>
                </a:extLst>
              </p:cNvPr>
              <p:cNvSpPr txBox="1"/>
              <p:nvPr/>
            </p:nvSpPr>
            <p:spPr>
              <a:xfrm>
                <a:off x="430877" y="3758449"/>
                <a:ext cx="4214863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19,3 g /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019C68-692D-4B79-9058-7C4456AF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7" y="3758449"/>
                <a:ext cx="4214863" cy="658898"/>
              </a:xfrm>
              <a:prstGeom prst="rect">
                <a:avLst/>
              </a:prstGeom>
              <a:blipFill>
                <a:blip r:embed="rId4"/>
                <a:stretch>
                  <a:fillRect t="-16667" b="-30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AB1F506-6F4C-4A18-B7CF-0A660471EFEF}"/>
              </a:ext>
            </a:extLst>
          </p:cNvPr>
          <p:cNvCxnSpPr>
            <a:cxnSpLocks/>
          </p:cNvCxnSpPr>
          <p:nvPr/>
        </p:nvCxnSpPr>
        <p:spPr>
          <a:xfrm>
            <a:off x="76917" y="4673703"/>
            <a:ext cx="3627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9BB443-607A-4468-A9BA-E384CAA7EFF8}"/>
              </a:ext>
            </a:extLst>
          </p:cNvPr>
          <p:cNvSpPr txBox="1"/>
          <p:nvPr/>
        </p:nvSpPr>
        <p:spPr>
          <a:xfrm>
            <a:off x="605452" y="4817944"/>
            <a:ext cx="2336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 = ?</a:t>
            </a:r>
            <a:endParaRPr lang="ru-RU" sz="36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930ECAB-E948-4DAF-9E68-33E70276A19C}"/>
              </a:ext>
            </a:extLst>
          </p:cNvPr>
          <p:cNvCxnSpPr>
            <a:cxnSpLocks/>
          </p:cNvCxnSpPr>
          <p:nvPr/>
        </p:nvCxnSpPr>
        <p:spPr>
          <a:xfrm>
            <a:off x="3720203" y="2499738"/>
            <a:ext cx="0" cy="2964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id="{99DD0B2E-20AA-477F-A842-E0A42204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138" y="2371026"/>
            <a:ext cx="300375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F41C58-FEF0-47EF-AB45-B872EE3DB0BB}"/>
                  </a:ext>
                </a:extLst>
              </p:cNvPr>
              <p:cNvSpPr txBox="1"/>
              <p:nvPr/>
            </p:nvSpPr>
            <p:spPr>
              <a:xfrm>
                <a:off x="4479135" y="3034686"/>
                <a:ext cx="2138513" cy="1075423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F41C58-FEF0-47EF-AB45-B872EE3DB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135" y="3034686"/>
                <a:ext cx="2138513" cy="1075423"/>
              </a:xfrm>
              <a:prstGeom prst="rect">
                <a:avLst/>
              </a:prstGeom>
              <a:blipFill>
                <a:blip r:embed="rId5"/>
                <a:stretch>
                  <a:fillRect t="-4324" b="-9730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6D116B-A4D8-4E8E-8E8E-DEA7E50203D9}"/>
                  </a:ext>
                </a:extLst>
              </p:cNvPr>
              <p:cNvSpPr txBox="1"/>
              <p:nvPr/>
            </p:nvSpPr>
            <p:spPr>
              <a:xfrm>
                <a:off x="7833414" y="3099551"/>
                <a:ext cx="2638368" cy="830997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8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8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</m:oMath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6D116B-A4D8-4E8E-8E8E-DEA7E5020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414" y="3099551"/>
                <a:ext cx="2638368" cy="830997"/>
              </a:xfrm>
              <a:prstGeom prst="rect">
                <a:avLst/>
              </a:prstGeom>
              <a:blipFill>
                <a:blip r:embed="rId6"/>
                <a:stretch>
                  <a:fillRect l="-9276" t="-15753" b="-32192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B5B8A4-4E67-405F-A6C8-F7F42BBE4DC2}"/>
                  </a:ext>
                </a:extLst>
              </p:cNvPr>
              <p:cNvSpPr txBox="1"/>
              <p:nvPr/>
            </p:nvSpPr>
            <p:spPr>
              <a:xfrm>
                <a:off x="3765025" y="4348434"/>
                <a:ext cx="8136777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19,3 g /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=38,6 g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B5B8A4-4E67-405F-A6C8-F7F42BBE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025" y="4348434"/>
                <a:ext cx="8136777" cy="769441"/>
              </a:xfrm>
              <a:prstGeom prst="rect">
                <a:avLst/>
              </a:prstGeom>
              <a:blipFill>
                <a:blip r:embed="rId7"/>
                <a:stretch>
                  <a:fillRect l="-2755" t="-13971" r="-1117" b="-3088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8">
            <a:extLst>
              <a:ext uri="{FF2B5EF4-FFF2-40B4-BE49-F238E27FC236}">
                <a16:creationId xmlns:a16="http://schemas.microsoft.com/office/drawing/2014/main" id="{284952F5-C2C3-4220-8C59-E62DEA38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266" y="5638122"/>
            <a:ext cx="5036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m = 38,6 g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6" grpId="0"/>
      <p:bldP spid="17" grpId="0" animBg="1"/>
      <p:bldP spid="18" grpId="0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882829" y="1289157"/>
            <a:ext cx="10426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100 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buyumning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29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/>
              <p:nvPr/>
            </p:nvSpPr>
            <p:spPr>
              <a:xfrm>
                <a:off x="882829" y="1273392"/>
                <a:ext cx="10426341" cy="2816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172 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buyumning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tarozida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o‘lchanganda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44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Jism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metaldan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tayyorlangan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61C33E-62E9-428D-8457-B5629F02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9" y="1273392"/>
                <a:ext cx="10426341" cy="2816092"/>
              </a:xfrm>
              <a:prstGeom prst="rect">
                <a:avLst/>
              </a:prstGeom>
              <a:blipFill>
                <a:blip r:embed="rId2"/>
                <a:stretch>
                  <a:fillRect l="-2398" t="-4762" r="-2339" b="-9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BERUNIY YASAGAN ASBOB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10356" y="884903"/>
            <a:ext cx="11771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969A6-B2FE-4546-ACE6-E819E3A2C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9" t="22366" r="61315" b="64086"/>
          <a:stretch/>
        </p:blipFill>
        <p:spPr>
          <a:xfrm>
            <a:off x="384250" y="2331453"/>
            <a:ext cx="5475775" cy="4072430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F2C3E68-E836-4241-B5B2-7ACBCF0F86B4}"/>
              </a:ext>
            </a:extLst>
          </p:cNvPr>
          <p:cNvCxnSpPr>
            <a:cxnSpLocks/>
          </p:cNvCxnSpPr>
          <p:nvPr/>
        </p:nvCxnSpPr>
        <p:spPr>
          <a:xfrm flipH="1">
            <a:off x="5427406" y="3416082"/>
            <a:ext cx="2861187" cy="9820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6F5B69-6D28-462B-AFAB-DA4CA7903830}"/>
              </a:ext>
            </a:extLst>
          </p:cNvPr>
          <p:cNvSpPr/>
          <p:nvPr/>
        </p:nvSpPr>
        <p:spPr>
          <a:xfrm>
            <a:off x="5191432" y="3625332"/>
            <a:ext cx="904568" cy="488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213D90-C98F-4CC5-850A-17C0D372B4B0}"/>
              </a:ext>
            </a:extLst>
          </p:cNvPr>
          <p:cNvSpPr/>
          <p:nvPr/>
        </p:nvSpPr>
        <p:spPr>
          <a:xfrm>
            <a:off x="5643715" y="5169021"/>
            <a:ext cx="904568" cy="488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92029ED-A6B5-4F69-A261-A96600510352}"/>
              </a:ext>
            </a:extLst>
          </p:cNvPr>
          <p:cNvCxnSpPr>
            <a:cxnSpLocks/>
          </p:cNvCxnSpPr>
          <p:nvPr/>
        </p:nvCxnSpPr>
        <p:spPr>
          <a:xfrm flipH="1">
            <a:off x="5427407" y="4822723"/>
            <a:ext cx="2064774" cy="3406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2BBDEB-6ED5-4F5F-A7D5-26872AF80E3B}"/>
              </a:ext>
            </a:extLst>
          </p:cNvPr>
          <p:cNvSpPr/>
          <p:nvPr/>
        </p:nvSpPr>
        <p:spPr>
          <a:xfrm>
            <a:off x="2515514" y="4748908"/>
            <a:ext cx="904568" cy="488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53C7B-6779-454F-92AB-F21B9B922D5E}"/>
              </a:ext>
            </a:extLst>
          </p:cNvPr>
          <p:cNvSpPr txBox="1"/>
          <p:nvPr/>
        </p:nvSpPr>
        <p:spPr>
          <a:xfrm>
            <a:off x="8406580" y="2708196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Jo‘mrak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84486-AA4F-4454-A92F-9DA74F6539B3}"/>
              </a:ext>
            </a:extLst>
          </p:cNvPr>
          <p:cNvSpPr txBox="1"/>
          <p:nvPr/>
        </p:nvSpPr>
        <p:spPr>
          <a:xfrm>
            <a:off x="7539100" y="4322188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Kosacha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RAYHON BERUNIY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5780E1-84FA-4105-9C36-F350B8D6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423" y="1046675"/>
            <a:ext cx="2869187" cy="3599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5CAF2-CFE0-41AC-B240-484BF9CD9478}"/>
              </a:ext>
            </a:extLst>
          </p:cNvPr>
          <p:cNvSpPr txBox="1"/>
          <p:nvPr/>
        </p:nvSpPr>
        <p:spPr>
          <a:xfrm>
            <a:off x="322390" y="1046675"/>
            <a:ext cx="8647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xavfli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mazasi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jihatidandir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mazali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sho‘r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ko‘targanday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ta’kidlaydi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5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ABDURAHMON HOZIN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52151" y="1044485"/>
            <a:ext cx="67361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Umar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Xayyomning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shogirdi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Abul-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Fatx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Abdurahmon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 - Mansur al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Hozin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Marv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Donolik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tarozusi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astranomik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mashhurdir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E1787-EF91-4862-A210-953DEC9C8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6" r="31004" b="11896"/>
          <a:stretch/>
        </p:blipFill>
        <p:spPr>
          <a:xfrm>
            <a:off x="7447935" y="1177220"/>
            <a:ext cx="4455824" cy="38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yasagan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zichlik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o‘lchagich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520073" y="1013735"/>
            <a:ext cx="11151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Abdurahmon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Hozin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zichligini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39ACB-0CF0-47DE-AD05-C7D33228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5" t="51094" r="24984" b="27813"/>
          <a:stretch/>
        </p:blipFill>
        <p:spPr>
          <a:xfrm>
            <a:off x="2654709" y="2344993"/>
            <a:ext cx="6813756" cy="43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620214" y="546197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A0807F-F12E-4233-AB41-CE6CCE2A0BA3}"/>
                  </a:ext>
                </a:extLst>
              </p:cNvPr>
              <p:cNvSpPr txBox="1"/>
              <p:nvPr/>
            </p:nvSpPr>
            <p:spPr>
              <a:xfrm>
                <a:off x="389603" y="1051450"/>
                <a:ext cx="11147322" cy="468410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900113" indent="-900113"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1.  100 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shakarning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solishtiring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00113" indent="-900113"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Shakarli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choyning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shakarsiz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choyning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solishtiring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00113" indent="-900113" algn="just">
                  <a:buAutoNum type="arabicPeriod" startAt="3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necha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900113" indent="-900113" algn="just">
                  <a:buAutoNum type="arabicPeriod" startAt="3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litr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o‘simlik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yog‘ining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A0807F-F12E-4233-AB41-CE6CCE2A0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03" y="1051450"/>
                <a:ext cx="11147322" cy="4684103"/>
              </a:xfrm>
              <a:prstGeom prst="rect">
                <a:avLst/>
              </a:prstGeom>
              <a:blipFill>
                <a:blip r:embed="rId2"/>
                <a:stretch>
                  <a:fillRect l="-1798" t="-1935" r="-1689" b="-4129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4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ZICHLIKNING BIRLIGI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96A55-B15E-4130-B4FA-B8BAFDDF4CBA}"/>
                  </a:ext>
                </a:extLst>
              </p:cNvPr>
              <p:cNvSpPr txBox="1"/>
              <p:nvPr/>
            </p:nvSpPr>
            <p:spPr>
              <a:xfrm>
                <a:off x="1967833" y="2544489"/>
                <a:ext cx="7371430" cy="1416093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𝑴𝒂𝒔𝒔𝒂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(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𝑯𝒂𝒋𝒎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𝒁𝒊𝒄𝒉𝒍𝒊𝒌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96A55-B15E-4130-B4FA-B8BAFDDF4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833" y="2544489"/>
                <a:ext cx="7371430" cy="14160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58688-25F6-47FA-9338-A3658B2B4364}"/>
                  </a:ext>
                </a:extLst>
              </p:cNvPr>
              <p:cNvSpPr txBox="1"/>
              <p:nvPr/>
            </p:nvSpPr>
            <p:spPr>
              <a:xfrm>
                <a:off x="4235552" y="948499"/>
                <a:ext cx="2835992" cy="1444178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6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58688-25F6-47FA-9338-A3658B2B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52" y="948499"/>
                <a:ext cx="2835992" cy="1444178"/>
              </a:xfrm>
              <a:prstGeom prst="rect">
                <a:avLst/>
              </a:prstGeom>
              <a:blipFill>
                <a:blip r:embed="rId3"/>
                <a:stretch>
                  <a:fillRect t="-6531" b="-12653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BA916-E819-4E67-A87C-1FB2D99EA96B}"/>
                  </a:ext>
                </a:extLst>
              </p:cNvPr>
              <p:cNvSpPr txBox="1"/>
              <p:nvPr/>
            </p:nvSpPr>
            <p:spPr>
              <a:xfrm>
                <a:off x="980768" y="3960582"/>
                <a:ext cx="9726561" cy="1847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Zichlikning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XBS da –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deb, </a:t>
                </a:r>
                <a:r>
                  <a:rPr lang="en-US" sz="4400" b="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4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qilingan</a:t>
                </a:r>
                <a:r>
                  <a:rPr lang="en-US" sz="4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BA916-E819-4E67-A87C-1FB2D99EA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68" y="3960582"/>
                <a:ext cx="9726561" cy="1847557"/>
              </a:xfrm>
              <a:prstGeom prst="rect">
                <a:avLst/>
              </a:prstGeom>
              <a:blipFill>
                <a:blip r:embed="rId4"/>
                <a:stretch>
                  <a:fillRect l="-2571" r="-752" b="-14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5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ZICHLIKNING BIRLIGI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791640-0258-4F3C-9CD3-2C994073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303" y="1280631"/>
            <a:ext cx="2925090" cy="2721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AA9F5D-118B-4C94-9839-539C51E1184B}"/>
                  </a:ext>
                </a:extLst>
              </p:cNvPr>
              <p:cNvSpPr txBox="1"/>
              <p:nvPr/>
            </p:nvSpPr>
            <p:spPr>
              <a:xfrm>
                <a:off x="383459" y="1098720"/>
                <a:ext cx="7787148" cy="345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𝒕𝒆𝒎𝒊𝒓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7800</m:t>
                    </m:r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temirdan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yasalgan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kubning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7800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ma’noni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bildiradi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AA9F5D-118B-4C94-9839-539C51E1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9" y="1098720"/>
                <a:ext cx="7787148" cy="3452997"/>
              </a:xfrm>
              <a:prstGeom prst="rect">
                <a:avLst/>
              </a:prstGeom>
              <a:blipFill>
                <a:blip r:embed="rId3"/>
                <a:stretch>
                  <a:fillRect l="-2819" r="-2741" b="-6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3DB6F71-F072-41CE-A183-8141437D9AAC}"/>
              </a:ext>
            </a:extLst>
          </p:cNvPr>
          <p:cNvCxnSpPr>
            <a:cxnSpLocks/>
          </p:cNvCxnSpPr>
          <p:nvPr/>
        </p:nvCxnSpPr>
        <p:spPr>
          <a:xfrm>
            <a:off x="8657303" y="1961535"/>
            <a:ext cx="0" cy="1858297"/>
          </a:xfrm>
          <a:prstGeom prst="straightConnector1">
            <a:avLst/>
          </a:prstGeom>
          <a:ln w="381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A5CA924-C24D-47A3-B244-286B8D054ED1}"/>
              </a:ext>
            </a:extLst>
          </p:cNvPr>
          <p:cNvCxnSpPr>
            <a:cxnSpLocks/>
          </p:cNvCxnSpPr>
          <p:nvPr/>
        </p:nvCxnSpPr>
        <p:spPr>
          <a:xfrm>
            <a:off x="8883445" y="4001730"/>
            <a:ext cx="2059859" cy="0"/>
          </a:xfrm>
          <a:prstGeom prst="straightConnector1">
            <a:avLst/>
          </a:prstGeom>
          <a:ln w="381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7A16CB7-7154-4ADE-AB0B-42653D019A07}"/>
              </a:ext>
            </a:extLst>
          </p:cNvPr>
          <p:cNvCxnSpPr>
            <a:cxnSpLocks/>
          </p:cNvCxnSpPr>
          <p:nvPr/>
        </p:nvCxnSpPr>
        <p:spPr>
          <a:xfrm flipV="1">
            <a:off x="11056374" y="3141406"/>
            <a:ext cx="752167" cy="678426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143988-EE05-43A6-B6B8-A6CB44DEBD0B}"/>
              </a:ext>
            </a:extLst>
          </p:cNvPr>
          <p:cNvSpPr txBox="1"/>
          <p:nvPr/>
        </p:nvSpPr>
        <p:spPr>
          <a:xfrm>
            <a:off x="810240" y="4989839"/>
            <a:ext cx="693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Temirdan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7008CB4-1DA0-4F9B-8EA8-609AF076634B}"/>
              </a:ext>
            </a:extLst>
          </p:cNvPr>
          <p:cNvCxnSpPr>
            <a:cxnSpLocks/>
          </p:cNvCxnSpPr>
          <p:nvPr/>
        </p:nvCxnSpPr>
        <p:spPr>
          <a:xfrm flipV="1">
            <a:off x="6096000" y="4001731"/>
            <a:ext cx="2534418" cy="11012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ZICHLIKNING BIRLIGI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791640-0258-4F3C-9CD3-2C994073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418" y="1093804"/>
            <a:ext cx="3178123" cy="2903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AA9F5D-118B-4C94-9839-539C51E1184B}"/>
                  </a:ext>
                </a:extLst>
              </p:cNvPr>
              <p:cNvSpPr txBox="1"/>
              <p:nvPr/>
            </p:nvSpPr>
            <p:spPr>
              <a:xfrm>
                <a:off x="383459" y="1093804"/>
                <a:ext cx="7787148" cy="285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𝒎𝒊𝒔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8900</m:t>
                    </m:r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Xuddi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mis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kubning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8900 kg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AA9F5D-118B-4C94-9839-539C51E1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9" y="1093804"/>
                <a:ext cx="7787148" cy="2851358"/>
              </a:xfrm>
              <a:prstGeom prst="rect">
                <a:avLst/>
              </a:prstGeom>
              <a:blipFill>
                <a:blip r:embed="rId3"/>
                <a:stretch>
                  <a:fillRect l="-2819" r="-2741" b="-8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3DB6F71-F072-41CE-A183-8141437D9AAC}"/>
              </a:ext>
            </a:extLst>
          </p:cNvPr>
          <p:cNvCxnSpPr>
            <a:cxnSpLocks/>
          </p:cNvCxnSpPr>
          <p:nvPr/>
        </p:nvCxnSpPr>
        <p:spPr>
          <a:xfrm>
            <a:off x="8657303" y="1961535"/>
            <a:ext cx="0" cy="1858297"/>
          </a:xfrm>
          <a:prstGeom prst="straightConnector1">
            <a:avLst/>
          </a:prstGeom>
          <a:ln w="381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A5CA924-C24D-47A3-B244-286B8D054ED1}"/>
              </a:ext>
            </a:extLst>
          </p:cNvPr>
          <p:cNvCxnSpPr>
            <a:cxnSpLocks/>
          </p:cNvCxnSpPr>
          <p:nvPr/>
        </p:nvCxnSpPr>
        <p:spPr>
          <a:xfrm>
            <a:off x="8883445" y="4001730"/>
            <a:ext cx="2059859" cy="0"/>
          </a:xfrm>
          <a:prstGeom prst="straightConnector1">
            <a:avLst/>
          </a:prstGeom>
          <a:ln w="381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7A16CB7-7154-4ADE-AB0B-42653D019A07}"/>
              </a:ext>
            </a:extLst>
          </p:cNvPr>
          <p:cNvCxnSpPr>
            <a:cxnSpLocks/>
          </p:cNvCxnSpPr>
          <p:nvPr/>
        </p:nvCxnSpPr>
        <p:spPr>
          <a:xfrm flipV="1">
            <a:off x="11056374" y="3141406"/>
            <a:ext cx="752167" cy="678426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7DE9B6C-01D6-4605-BAA7-B2BE29389AE8}"/>
              </a:ext>
            </a:extLst>
          </p:cNvPr>
          <p:cNvCxnSpPr>
            <a:cxnSpLocks/>
          </p:cNvCxnSpPr>
          <p:nvPr/>
        </p:nvCxnSpPr>
        <p:spPr>
          <a:xfrm flipV="1">
            <a:off x="6096000" y="4001731"/>
            <a:ext cx="2534418" cy="11012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2FC666-6C96-4E58-A606-3BFA54C5A32A}"/>
              </a:ext>
            </a:extLst>
          </p:cNvPr>
          <p:cNvSpPr txBox="1"/>
          <p:nvPr/>
        </p:nvSpPr>
        <p:spPr>
          <a:xfrm>
            <a:off x="810240" y="4989839"/>
            <a:ext cx="693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Misdan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ZICHLIKNING QO‘SHIMCHA  BIRLIKLARI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AA9F5D-118B-4C94-9839-539C51E1184B}"/>
                  </a:ext>
                </a:extLst>
              </p:cNvPr>
              <p:cNvSpPr txBox="1"/>
              <p:nvPr/>
            </p:nvSpPr>
            <p:spPr>
              <a:xfrm>
                <a:off x="1651820" y="1093804"/>
                <a:ext cx="7787148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 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AA9F5D-118B-4C94-9839-539C51E1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20" y="1093804"/>
                <a:ext cx="7787148" cy="1080617"/>
              </a:xfrm>
              <a:prstGeom prst="rect">
                <a:avLst/>
              </a:prstGeom>
              <a:blipFill>
                <a:blip r:embed="rId2"/>
                <a:stretch>
                  <a:fillRect b="-10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6B97D7-CFAF-4CAC-AF3B-0FFE1C6983BD}"/>
                  </a:ext>
                </a:extLst>
              </p:cNvPr>
              <p:cNvSpPr txBox="1"/>
              <p:nvPr/>
            </p:nvSpPr>
            <p:spPr>
              <a:xfrm>
                <a:off x="243117" y="2429478"/>
                <a:ext cx="2765554" cy="108061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1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6B97D7-CFAF-4CAC-AF3B-0FFE1C698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17" y="2429478"/>
                <a:ext cx="2765554" cy="1080617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A1CA5B-87E2-4C87-9A56-435A5EE8DA16}"/>
                  </a:ext>
                </a:extLst>
              </p:cNvPr>
              <p:cNvSpPr txBox="1"/>
              <p:nvPr/>
            </p:nvSpPr>
            <p:spPr>
              <a:xfrm>
                <a:off x="5958348" y="2470890"/>
                <a:ext cx="2765554" cy="108061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A1CA5B-87E2-4C87-9A56-435A5EE8D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48" y="2470890"/>
                <a:ext cx="2765554" cy="1080617"/>
              </a:xfrm>
              <a:prstGeom prst="rect">
                <a:avLst/>
              </a:prstGeom>
              <a:blipFill>
                <a:blip r:embed="rId4"/>
                <a:stretch>
                  <a:fillRect l="-7775" b="-6417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03254A-025E-4B5B-920D-32BCE4535932}"/>
                  </a:ext>
                </a:extLst>
              </p:cNvPr>
              <p:cNvSpPr txBox="1"/>
              <p:nvPr/>
            </p:nvSpPr>
            <p:spPr>
              <a:xfrm>
                <a:off x="3008671" y="2429478"/>
                <a:ext cx="2949677" cy="108061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𝟏𝟎𝟎𝟎𝟎𝟎𝟎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03254A-025E-4B5B-920D-32BCE4535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671" y="2429478"/>
                <a:ext cx="2949677" cy="1080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E5154A-5FB9-4F86-A127-278DF4B9FBA6}"/>
                  </a:ext>
                </a:extLst>
              </p:cNvPr>
              <p:cNvSpPr txBox="1"/>
              <p:nvPr/>
            </p:nvSpPr>
            <p:spPr>
              <a:xfrm>
                <a:off x="8723902" y="2526544"/>
                <a:ext cx="3237502" cy="99533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0,001</a:t>
                </a:r>
                <a:r>
                  <a:rPr lang="en-US" sz="44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E5154A-5FB9-4F86-A127-278DF4B9F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902" y="2526544"/>
                <a:ext cx="3237502" cy="995337"/>
              </a:xfrm>
              <a:prstGeom prst="rect">
                <a:avLst/>
              </a:prstGeom>
              <a:blipFill>
                <a:blip r:embed="rId6"/>
                <a:stretch>
                  <a:fillRect l="-6667" t="-3468" b="-809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7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JISMLAR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BA916-E819-4E67-A87C-1FB2D99EA96B}"/>
              </a:ext>
            </a:extLst>
          </p:cNvPr>
          <p:cNvSpPr txBox="1"/>
          <p:nvPr/>
        </p:nvSpPr>
        <p:spPr>
          <a:xfrm>
            <a:off x="764266" y="998190"/>
            <a:ext cx="10663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Gazlarning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suyuqliklarniki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E13B1-4FA1-4346-8CD7-79D1F6656A3D}"/>
              </a:ext>
            </a:extLst>
          </p:cNvPr>
          <p:cNvSpPr txBox="1"/>
          <p:nvPr/>
        </p:nvSpPr>
        <p:spPr>
          <a:xfrm>
            <a:off x="622716" y="2262665"/>
            <a:ext cx="10663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larning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gazlarnikidan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ham 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FFBF78-15C1-4F23-8BF4-1A954D960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56" t="5399" r="4692" b="16059"/>
          <a:stretch/>
        </p:blipFill>
        <p:spPr>
          <a:xfrm>
            <a:off x="8385567" y="3586104"/>
            <a:ext cx="3370366" cy="22674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88A954-CCA2-4EA5-B1B7-A69280E4D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9" t="5399" r="37285" b="16059"/>
          <a:stretch/>
        </p:blipFill>
        <p:spPr>
          <a:xfrm>
            <a:off x="4405869" y="3477529"/>
            <a:ext cx="3097161" cy="22674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90C64A-C028-4AC3-B83E-3C4A16932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9" r="70938" b="16059"/>
          <a:stretch/>
        </p:blipFill>
        <p:spPr>
          <a:xfrm>
            <a:off x="284770" y="3716848"/>
            <a:ext cx="3090777" cy="22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JISMLAR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CEFD6B80-037A-4E8C-B439-AF479945AE04}"/>
              </a:ext>
            </a:extLst>
          </p:cNvPr>
          <p:cNvSpPr/>
          <p:nvPr/>
        </p:nvSpPr>
        <p:spPr>
          <a:xfrm>
            <a:off x="517882" y="1769806"/>
            <a:ext cx="1893969" cy="1847557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>
            <a:extLst>
              <a:ext uri="{FF2B5EF4-FFF2-40B4-BE49-F238E27FC236}">
                <a16:creationId xmlns:a16="http://schemas.microsoft.com/office/drawing/2014/main" id="{67D721E0-D563-4E8D-AE57-EA470F2728BD}"/>
              </a:ext>
            </a:extLst>
          </p:cNvPr>
          <p:cNvSpPr/>
          <p:nvPr/>
        </p:nvSpPr>
        <p:spPr>
          <a:xfrm>
            <a:off x="3451844" y="1669670"/>
            <a:ext cx="1893970" cy="184755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B3C508B1-9654-405C-814E-BC80DF63A255}"/>
              </a:ext>
            </a:extLst>
          </p:cNvPr>
          <p:cNvSpPr/>
          <p:nvPr/>
        </p:nvSpPr>
        <p:spPr>
          <a:xfrm>
            <a:off x="6241181" y="1649551"/>
            <a:ext cx="1893969" cy="1847557"/>
          </a:xfrm>
          <a:prstGeom prst="cub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>
            <a:extLst>
              <a:ext uri="{FF2B5EF4-FFF2-40B4-BE49-F238E27FC236}">
                <a16:creationId xmlns:a16="http://schemas.microsoft.com/office/drawing/2014/main" id="{B74FB8AC-9E6E-44E1-AD50-CD2D767BA568}"/>
              </a:ext>
            </a:extLst>
          </p:cNvPr>
          <p:cNvSpPr/>
          <p:nvPr/>
        </p:nvSpPr>
        <p:spPr>
          <a:xfrm>
            <a:off x="9035093" y="1649551"/>
            <a:ext cx="1893969" cy="1847557"/>
          </a:xfrm>
          <a:prstGeom prst="cub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911CA1-0D9C-41B0-A0E9-3BD8A7BDC4EB}"/>
                  </a:ext>
                </a:extLst>
              </p:cNvPr>
              <p:cNvSpPr txBox="1"/>
              <p:nvPr/>
            </p:nvSpPr>
            <p:spPr>
              <a:xfrm>
                <a:off x="1141158" y="884903"/>
                <a:ext cx="197075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911CA1-0D9C-41B0-A0E9-3BD8A7BDC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158" y="884903"/>
                <a:ext cx="1970752" cy="784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0D4CA2-1D73-4B37-AA65-05DB16DFB8CF}"/>
                  </a:ext>
                </a:extLst>
              </p:cNvPr>
              <p:cNvSpPr txBox="1"/>
              <p:nvPr/>
            </p:nvSpPr>
            <p:spPr>
              <a:xfrm>
                <a:off x="3827668" y="907429"/>
                <a:ext cx="197075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0D4CA2-1D73-4B37-AA65-05DB16DFB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668" y="907429"/>
                <a:ext cx="1970752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8482E5-061A-4BF4-89EC-A2AAD6BB1CF7}"/>
                  </a:ext>
                </a:extLst>
              </p:cNvPr>
              <p:cNvSpPr txBox="1"/>
              <p:nvPr/>
            </p:nvSpPr>
            <p:spPr>
              <a:xfrm>
                <a:off x="6514179" y="940536"/>
                <a:ext cx="197075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8482E5-061A-4BF4-89EC-A2AAD6BB1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179" y="940536"/>
                <a:ext cx="1970752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8D440D-C0F6-4D4B-9C4B-D2075A4921F0}"/>
                  </a:ext>
                </a:extLst>
              </p:cNvPr>
              <p:cNvSpPr txBox="1"/>
              <p:nvPr/>
            </p:nvSpPr>
            <p:spPr>
              <a:xfrm>
                <a:off x="8927692" y="948167"/>
                <a:ext cx="197075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8D440D-C0F6-4D4B-9C4B-D2075A492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92" y="948167"/>
                <a:ext cx="1970752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122EC65-C546-43C8-B71A-35DBAE47E56D}"/>
              </a:ext>
            </a:extLst>
          </p:cNvPr>
          <p:cNvSpPr txBox="1"/>
          <p:nvPr/>
        </p:nvSpPr>
        <p:spPr>
          <a:xfrm>
            <a:off x="271454" y="3617363"/>
            <a:ext cx="1970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FD5A7-961E-4FA6-AD99-C63FB6E94BB7}"/>
              </a:ext>
            </a:extLst>
          </p:cNvPr>
          <p:cNvSpPr txBox="1"/>
          <p:nvPr/>
        </p:nvSpPr>
        <p:spPr>
          <a:xfrm>
            <a:off x="3287100" y="3532553"/>
            <a:ext cx="1970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F42A9-EFF5-4649-92B4-8B67F57F4807}"/>
              </a:ext>
            </a:extLst>
          </p:cNvPr>
          <p:cNvSpPr txBox="1"/>
          <p:nvPr/>
        </p:nvSpPr>
        <p:spPr>
          <a:xfrm>
            <a:off x="5521736" y="3609146"/>
            <a:ext cx="3337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Qo‘rg‘oshin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55AFA-F0BD-41C0-923F-996A36877858}"/>
              </a:ext>
            </a:extLst>
          </p:cNvPr>
          <p:cNvSpPr txBox="1"/>
          <p:nvPr/>
        </p:nvSpPr>
        <p:spPr>
          <a:xfrm>
            <a:off x="9239454" y="3577965"/>
            <a:ext cx="1970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Simob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28790-3A0F-4AE3-AC09-43725AE123C0}"/>
              </a:ext>
            </a:extLst>
          </p:cNvPr>
          <p:cNvSpPr txBox="1"/>
          <p:nvPr/>
        </p:nvSpPr>
        <p:spPr>
          <a:xfrm>
            <a:off x="31106" y="4368098"/>
            <a:ext cx="3337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 = 0,00129 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691B5A-3340-4CF0-B69C-EE64E4E11384}"/>
              </a:ext>
            </a:extLst>
          </p:cNvPr>
          <p:cNvSpPr txBox="1"/>
          <p:nvPr/>
        </p:nvSpPr>
        <p:spPr>
          <a:xfrm>
            <a:off x="3451844" y="4321636"/>
            <a:ext cx="1893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 = 1 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16E844-030B-47AE-B8E5-FC51556A387E}"/>
              </a:ext>
            </a:extLst>
          </p:cNvPr>
          <p:cNvSpPr txBox="1"/>
          <p:nvPr/>
        </p:nvSpPr>
        <p:spPr>
          <a:xfrm>
            <a:off x="6027478" y="4261756"/>
            <a:ext cx="2831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 = 11,3 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4DC8EF-FC6D-431F-B454-1B25713B40AB}"/>
              </a:ext>
            </a:extLst>
          </p:cNvPr>
          <p:cNvSpPr txBox="1"/>
          <p:nvPr/>
        </p:nvSpPr>
        <p:spPr>
          <a:xfrm>
            <a:off x="9239454" y="4274494"/>
            <a:ext cx="2831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 = 13,6 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JISMLAR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BA916-E819-4E67-A87C-1FB2D99EA96B}"/>
              </a:ext>
            </a:extLst>
          </p:cNvPr>
          <p:cNvSpPr txBox="1"/>
          <p:nvPr/>
        </p:nvSpPr>
        <p:spPr>
          <a:xfrm>
            <a:off x="764266" y="929257"/>
            <a:ext cx="106634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zichligini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topilar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400" b="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4FF05-A654-422A-81D1-C8356F6D594A}"/>
                  </a:ext>
                </a:extLst>
              </p:cNvPr>
              <p:cNvSpPr txBox="1"/>
              <p:nvPr/>
            </p:nvSpPr>
            <p:spPr>
              <a:xfrm>
                <a:off x="1167887" y="3199719"/>
                <a:ext cx="2835992" cy="1444178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6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4FF05-A654-422A-81D1-C8356F6D5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887" y="3199719"/>
                <a:ext cx="2835992" cy="1444178"/>
              </a:xfrm>
              <a:prstGeom prst="rect">
                <a:avLst/>
              </a:prstGeom>
              <a:blipFill>
                <a:blip r:embed="rId2"/>
                <a:stretch>
                  <a:fillRect t="-6504" b="-12195"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C2EC66-3A55-4C63-BAD0-9BB96A70449D}"/>
                  </a:ext>
                </a:extLst>
              </p:cNvPr>
              <p:cNvSpPr txBox="1"/>
              <p:nvPr/>
            </p:nvSpPr>
            <p:spPr>
              <a:xfrm>
                <a:off x="4879065" y="3097269"/>
                <a:ext cx="366301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ru-RU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C2EC66-3A55-4C63-BAD0-9BB96A704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65" y="3097269"/>
                <a:ext cx="3663019" cy="2123658"/>
              </a:xfrm>
              <a:prstGeom prst="rect">
                <a:avLst/>
              </a:prstGeom>
              <a:blipFill>
                <a:blip r:embed="rId3"/>
                <a:stretch>
                  <a:fillRect l="-6656" t="-6034" b="-12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9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7784</TotalTime>
  <Words>551</Words>
  <Application>Microsoft Office PowerPoint</Application>
  <PresentationFormat>Широкоэкранный</PresentationFormat>
  <Paragraphs>204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708</cp:revision>
  <dcterms:created xsi:type="dcterms:W3CDTF">2020-03-24T02:20:14Z</dcterms:created>
  <dcterms:modified xsi:type="dcterms:W3CDTF">2020-10-10T06:55:55Z</dcterms:modified>
</cp:coreProperties>
</file>