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74" r:id="rId3"/>
  </p:sldMasterIdLst>
  <p:notesMasterIdLst>
    <p:notesMasterId r:id="rId25"/>
  </p:notesMasterIdLst>
  <p:sldIdLst>
    <p:sldId id="270" r:id="rId4"/>
    <p:sldId id="1620" r:id="rId5"/>
    <p:sldId id="1621" r:id="rId6"/>
    <p:sldId id="1622" r:id="rId7"/>
    <p:sldId id="1611" r:id="rId8"/>
    <p:sldId id="1612" r:id="rId9"/>
    <p:sldId id="653" r:id="rId10"/>
    <p:sldId id="1613" r:id="rId11"/>
    <p:sldId id="1614" r:id="rId12"/>
    <p:sldId id="1615" r:id="rId13"/>
    <p:sldId id="1616" r:id="rId14"/>
    <p:sldId id="1617" r:id="rId15"/>
    <p:sldId id="1623" r:id="rId16"/>
    <p:sldId id="652" r:id="rId17"/>
    <p:sldId id="1618" r:id="rId18"/>
    <p:sldId id="1619" r:id="rId19"/>
    <p:sldId id="1594" r:id="rId20"/>
    <p:sldId id="1595" r:id="rId21"/>
    <p:sldId id="1599" r:id="rId22"/>
    <p:sldId id="664" r:id="rId23"/>
    <p:sldId id="616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E4DC"/>
    <a:srgbClr val="AADBE0"/>
    <a:srgbClr val="70D2C2"/>
    <a:srgbClr val="6C9C90"/>
    <a:srgbClr val="D64646"/>
    <a:srgbClr val="D02023"/>
    <a:srgbClr val="D94D4C"/>
    <a:srgbClr val="D84A49"/>
    <a:srgbClr val="990100"/>
    <a:srgbClr val="E9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966F6-9851-4762-B994-2E2B5AE0CFB6}" type="datetimeFigureOut">
              <a:rPr lang="ru-RU" smtClean="0"/>
              <a:t>12.09.2020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AD5D1B-9368-4D72-B7B4-E9D468FFC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877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12.09.2020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222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12.09.2020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409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12.09.2020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541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12.09.2020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43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12.09.2020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660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12.09.2020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368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12.09.2020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387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12.09.2020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182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12.09.2020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404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12.09.2020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588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12.09.2020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345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8" y="279965"/>
            <a:ext cx="10363203" cy="3081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7" y="2989530"/>
            <a:ext cx="3328416" cy="22237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445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9" y="2989530"/>
            <a:ext cx="3328416" cy="22237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445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7" y="2989530"/>
            <a:ext cx="3328416" cy="22237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445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7" y="4980570"/>
            <a:ext cx="3328416" cy="958852"/>
          </a:xfrm>
        </p:spPr>
        <p:txBody>
          <a:bodyPr>
            <a:noAutofit/>
          </a:bodyPr>
          <a:lstStyle>
            <a:lvl1pPr marL="0" indent="0">
              <a:buNone/>
              <a:defRPr sz="1445"/>
            </a:lvl1pPr>
            <a:lvl2pPr marL="148722" indent="-148722">
              <a:buFont typeface="Arial" panose="020B0604020202020204" pitchFamily="34" charset="0"/>
              <a:buChar char="•"/>
              <a:defRPr sz="1445"/>
            </a:lvl2pPr>
            <a:lvl3pPr marL="297444" indent="-148722">
              <a:defRPr sz="1445"/>
            </a:lvl3pPr>
            <a:lvl4pPr marL="520523" indent="-223081">
              <a:defRPr sz="1445"/>
            </a:lvl4pPr>
            <a:lvl5pPr marL="743606" indent="-223081">
              <a:defRPr sz="144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9" y="4980570"/>
            <a:ext cx="3328416" cy="958852"/>
          </a:xfrm>
        </p:spPr>
        <p:txBody>
          <a:bodyPr>
            <a:noAutofit/>
          </a:bodyPr>
          <a:lstStyle>
            <a:lvl1pPr marL="0" indent="0">
              <a:buNone/>
              <a:defRPr sz="1445"/>
            </a:lvl1pPr>
            <a:lvl2pPr marL="148722" indent="-148722">
              <a:buFont typeface="Arial" panose="020B0604020202020204" pitchFamily="34" charset="0"/>
              <a:buChar char="•"/>
              <a:defRPr sz="1445"/>
            </a:lvl2pPr>
            <a:lvl3pPr marL="297444" indent="-148722">
              <a:defRPr sz="1445"/>
            </a:lvl3pPr>
            <a:lvl4pPr marL="520523" indent="-223081">
              <a:defRPr sz="1445"/>
            </a:lvl4pPr>
            <a:lvl5pPr marL="743606" indent="-223081">
              <a:defRPr sz="144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7" y="4980570"/>
            <a:ext cx="3328416" cy="958852"/>
          </a:xfrm>
        </p:spPr>
        <p:txBody>
          <a:bodyPr>
            <a:noAutofit/>
          </a:bodyPr>
          <a:lstStyle>
            <a:lvl1pPr marL="0" indent="0">
              <a:buNone/>
              <a:defRPr sz="1445"/>
            </a:lvl1pPr>
            <a:lvl2pPr marL="148722" indent="-148722">
              <a:buFont typeface="Arial" panose="020B0604020202020204" pitchFamily="34" charset="0"/>
              <a:buChar char="•"/>
              <a:defRPr sz="1445"/>
            </a:lvl2pPr>
            <a:lvl3pPr marL="297444" indent="-148722">
              <a:defRPr sz="1445"/>
            </a:lvl3pPr>
            <a:lvl4pPr marL="520523" indent="-223081">
              <a:defRPr sz="1445"/>
            </a:lvl4pPr>
            <a:lvl5pPr marL="743606" indent="-223081">
              <a:defRPr sz="144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8" y="933461"/>
            <a:ext cx="10363203" cy="218617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652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82787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35924" y="216474"/>
            <a:ext cx="10920148" cy="651406"/>
          </a:xfrm>
        </p:spPr>
        <p:txBody>
          <a:bodyPr lIns="0" tIns="0" rIns="0" bIns="0"/>
          <a:lstStyle>
            <a:lvl1pPr>
              <a:defRPr sz="4233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2" y="1577340"/>
            <a:ext cx="5303519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3" y="1577340"/>
            <a:ext cx="5303519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6370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33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12578642" y="2"/>
            <a:ext cx="2196697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2880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33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39389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www.presentationgo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5F1FB-CFC8-4A00-90F8-2E234E416F6A}" type="datetimeFigureOut">
              <a:rPr lang="ru-RU" smtClean="0"/>
              <a:t>12.09.2020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0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6" r:id="rId12"/>
    <p:sldLayoutId id="214748367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633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183153" y="21288"/>
            <a:ext cx="369496" cy="761203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2206544" y="-73804"/>
            <a:ext cx="1977374" cy="612144"/>
            <a:chOff x="-2096383" y="21447"/>
            <a:chExt cx="1483030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2527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309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118532" y="6959601"/>
            <a:ext cx="13147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4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11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633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183153" y="21288"/>
            <a:ext cx="369496" cy="761203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2206544" y="-73804"/>
            <a:ext cx="1977374" cy="612144"/>
            <a:chOff x="-2096383" y="21447"/>
            <a:chExt cx="1483030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2527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309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118532" y="6959601"/>
            <a:ext cx="13147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4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087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bject 2"/>
          <p:cNvSpPr>
            <a:spLocks/>
          </p:cNvSpPr>
          <p:nvPr/>
        </p:nvSpPr>
        <p:spPr bwMode="auto">
          <a:xfrm>
            <a:off x="1" y="161292"/>
            <a:ext cx="12048286" cy="1049859"/>
          </a:xfrm>
          <a:custGeom>
            <a:avLst/>
            <a:gdLst>
              <a:gd name="T0" fmla="*/ 22945975 w 5760085"/>
              <a:gd name="T1" fmla="*/ 0 h 1021080"/>
              <a:gd name="T2" fmla="*/ 0 w 5760085"/>
              <a:gd name="T3" fmla="*/ 0 h 1021080"/>
              <a:gd name="T4" fmla="*/ 0 w 5760085"/>
              <a:gd name="T5" fmla="*/ 9630003 h 1021080"/>
              <a:gd name="T6" fmla="*/ 22945975 w 5760085"/>
              <a:gd name="T7" fmla="*/ 9630003 h 1021080"/>
              <a:gd name="T8" fmla="*/ 2294597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sz="7869"/>
          </a:p>
        </p:txBody>
      </p:sp>
      <p:sp>
        <p:nvSpPr>
          <p:cNvPr id="26" name="object 2"/>
          <p:cNvSpPr txBox="1">
            <a:spLocks/>
          </p:cNvSpPr>
          <p:nvPr/>
        </p:nvSpPr>
        <p:spPr>
          <a:xfrm>
            <a:off x="2838543" y="165026"/>
            <a:ext cx="6656332" cy="1046126"/>
          </a:xfrm>
          <a:prstGeom prst="rect">
            <a:avLst/>
          </a:prstGeom>
        </p:spPr>
        <p:txBody>
          <a:bodyPr wrap="square" lIns="0" tIns="30169" rIns="0" bIns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235" algn="ctr" defTabSz="1888868">
              <a:spcBef>
                <a:spcPts val="235"/>
              </a:spcBef>
              <a:defRPr/>
            </a:pPr>
            <a:r>
              <a:rPr lang="en-US" sz="6600" kern="0" spc="10" dirty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I Z I K A</a:t>
            </a:r>
          </a:p>
        </p:txBody>
      </p:sp>
      <p:sp>
        <p:nvSpPr>
          <p:cNvPr id="18445" name="object 4"/>
          <p:cNvSpPr txBox="1">
            <a:spLocks noChangeArrowheads="1"/>
          </p:cNvSpPr>
          <p:nvPr/>
        </p:nvSpPr>
        <p:spPr bwMode="auto">
          <a:xfrm>
            <a:off x="1711511" y="1394459"/>
            <a:ext cx="10142283" cy="1901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8816" rIns="0" bIns="0">
            <a:spAutoFit/>
          </a:bodyPr>
          <a:lstStyle>
            <a:lvl1pPr marL="31750" defTabSz="10223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10223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223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223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223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ts val="233"/>
              </a:spcBef>
            </a:pPr>
            <a:r>
              <a:rPr lang="ru-RU" sz="4000" b="1" dirty="0">
                <a:solidFill>
                  <a:srgbClr val="002060"/>
                </a:solidFill>
                <a:cs typeface="Arial" pitchFamily="34" charset="0"/>
              </a:rPr>
              <a:t>M</a:t>
            </a:r>
            <a:r>
              <a:rPr lang="en-US" sz="4000" b="1" dirty="0">
                <a:solidFill>
                  <a:srgbClr val="002060"/>
                </a:solidFill>
                <a:cs typeface="Arial" pitchFamily="34" charset="0"/>
              </a:rPr>
              <a:t>AVZU</a:t>
            </a:r>
            <a:r>
              <a:rPr lang="ru-RU" sz="4000" b="1" dirty="0">
                <a:solidFill>
                  <a:srgbClr val="002060"/>
                </a:solidFill>
                <a:cs typeface="Arial" pitchFamily="34" charset="0"/>
              </a:rPr>
              <a:t>:</a:t>
            </a:r>
            <a:r>
              <a:rPr lang="en-US" sz="4000" b="1" dirty="0">
                <a:solidFill>
                  <a:srgbClr val="002060"/>
                </a:solidFill>
                <a:cs typeface="Arial" pitchFamily="34" charset="0"/>
              </a:rPr>
              <a:t> MODDA TUZILISHI HAQIDA DEMOKRIT, AR-ROZIY, BERUNIY VA</a:t>
            </a:r>
          </a:p>
          <a:p>
            <a:pPr algn="ctr" eaLnBrk="1" hangingPunct="1">
              <a:spcBef>
                <a:spcPts val="233"/>
              </a:spcBef>
            </a:pPr>
            <a:r>
              <a:rPr lang="en-US" sz="4000" b="1" dirty="0">
                <a:solidFill>
                  <a:srgbClr val="002060"/>
                </a:solidFill>
                <a:cs typeface="Arial" pitchFamily="34" charset="0"/>
              </a:rPr>
              <a:t> IBN SINO TA’LIMOTLARI</a:t>
            </a:r>
          </a:p>
        </p:txBody>
      </p:sp>
      <p:sp>
        <p:nvSpPr>
          <p:cNvPr id="19" name="object 9">
            <a:extLst>
              <a:ext uri="{FF2B5EF4-FFF2-40B4-BE49-F238E27FC236}">
                <a16:creationId xmlns:a16="http://schemas.microsoft.com/office/drawing/2014/main" id="{68F1F853-C18B-4CBC-AD87-9483E6657303}"/>
              </a:ext>
            </a:extLst>
          </p:cNvPr>
          <p:cNvSpPr>
            <a:spLocks/>
          </p:cNvSpPr>
          <p:nvPr/>
        </p:nvSpPr>
        <p:spPr bwMode="auto">
          <a:xfrm>
            <a:off x="9886836" y="248455"/>
            <a:ext cx="1561700" cy="887459"/>
          </a:xfrm>
          <a:custGeom>
            <a:avLst/>
            <a:gdLst>
              <a:gd name="T0" fmla="*/ 2404266 w 603885"/>
              <a:gd name="T1" fmla="*/ 0 h 603885"/>
              <a:gd name="T2" fmla="*/ 0 w 603885"/>
              <a:gd name="T3" fmla="*/ 0 h 603885"/>
              <a:gd name="T4" fmla="*/ 0 w 603885"/>
              <a:gd name="T5" fmla="*/ 5699134 h 603885"/>
              <a:gd name="T6" fmla="*/ 2404266 w 603885"/>
              <a:gd name="T7" fmla="*/ 5699134 h 603885"/>
              <a:gd name="T8" fmla="*/ 2404266 w 603885"/>
              <a:gd name="T9" fmla="*/ 0 h 6038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sz="7869"/>
          </a:p>
        </p:txBody>
      </p:sp>
      <p:sp>
        <p:nvSpPr>
          <p:cNvPr id="20" name="object 12">
            <a:extLst>
              <a:ext uri="{FF2B5EF4-FFF2-40B4-BE49-F238E27FC236}">
                <a16:creationId xmlns:a16="http://schemas.microsoft.com/office/drawing/2014/main" id="{75008494-61E4-463C-93FC-17CA4E6B573C}"/>
              </a:ext>
            </a:extLst>
          </p:cNvPr>
          <p:cNvSpPr txBox="1"/>
          <p:nvPr/>
        </p:nvSpPr>
        <p:spPr>
          <a:xfrm>
            <a:off x="9886836" y="272144"/>
            <a:ext cx="1561700" cy="732168"/>
          </a:xfrm>
          <a:prstGeom prst="rect">
            <a:avLst/>
          </a:prstGeom>
        </p:spPr>
        <p:txBody>
          <a:bodyPr wrap="square" lIns="0" tIns="32746" rIns="0" bIns="0">
            <a:spAutoFit/>
          </a:bodyPr>
          <a:lstStyle/>
          <a:p>
            <a:pPr algn="ctr" defTabSz="1189620">
              <a:spcBef>
                <a:spcPts val="259"/>
              </a:spcBef>
              <a:defRPr/>
            </a:pPr>
            <a:r>
              <a:rPr lang="en-US" sz="4543" b="1" spc="21" dirty="0">
                <a:solidFill>
                  <a:srgbClr val="FEFEFE"/>
                </a:solidFill>
                <a:latin typeface="Arial"/>
                <a:cs typeface="Arial"/>
              </a:rPr>
              <a:t>6</a:t>
            </a:r>
            <a:r>
              <a:rPr lang="ru-RU" sz="4543" b="1" spc="21" dirty="0">
                <a:solidFill>
                  <a:srgbClr val="FEFEFE"/>
                </a:solidFill>
                <a:latin typeface="Arial"/>
                <a:cs typeface="Arial"/>
              </a:rPr>
              <a:t>-</a:t>
            </a:r>
            <a:r>
              <a:rPr lang="en-US" sz="3517" spc="-10" dirty="0" err="1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lang="en-US" sz="4689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4E418E96-8D0E-4CF2-BB71-0FCCC8070997}"/>
              </a:ext>
            </a:extLst>
          </p:cNvPr>
          <p:cNvSpPr/>
          <p:nvPr/>
        </p:nvSpPr>
        <p:spPr>
          <a:xfrm>
            <a:off x="588929" y="1830354"/>
            <a:ext cx="727075" cy="1439862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lIns="0" tIns="0" rIns="0" bIns="0"/>
          <a:lstStyle/>
          <a:p>
            <a:pPr>
              <a:defRPr/>
            </a:pPr>
            <a:endParaRPr sz="2396"/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D6D6AB68-E550-4BB9-930A-2091774EF330}"/>
              </a:ext>
            </a:extLst>
          </p:cNvPr>
          <p:cNvSpPr/>
          <p:nvPr/>
        </p:nvSpPr>
        <p:spPr>
          <a:xfrm>
            <a:off x="616683" y="4275837"/>
            <a:ext cx="728662" cy="1438275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lIns="0" tIns="0" rIns="0" bIns="0"/>
          <a:lstStyle/>
          <a:p>
            <a:pPr>
              <a:defRPr/>
            </a:pPr>
            <a:endParaRPr sz="2396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E7CF49-477F-4E17-A3B7-6B6BF356EB0E}"/>
              </a:ext>
            </a:extLst>
          </p:cNvPr>
          <p:cNvSpPr txBox="1"/>
          <p:nvPr/>
        </p:nvSpPr>
        <p:spPr>
          <a:xfrm>
            <a:off x="1553106" y="5998672"/>
            <a:ext cx="8942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O‘qituvchi</a:t>
            </a: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Hamidova</a:t>
            </a: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Zaynura</a:t>
            </a: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Ramazanovna</a:t>
            </a:r>
            <a:endParaRPr lang="ru-RU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722B2BF1-2D3B-48C0-8AEE-EE5C76C82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30" y="176066"/>
            <a:ext cx="901701" cy="99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640B676-C17E-4B1D-95FA-820408DB0CCD}"/>
              </a:ext>
            </a:extLst>
          </p:cNvPr>
          <p:cNvPicPr/>
          <p:nvPr/>
        </p:nvPicPr>
        <p:blipFill rotWithShape="1">
          <a:blip r:embed="rId3"/>
          <a:srcRect l="2083" t="5248" r="2031" b="10927"/>
          <a:stretch/>
        </p:blipFill>
        <p:spPr bwMode="auto">
          <a:xfrm>
            <a:off x="1740852" y="3264127"/>
            <a:ext cx="2491935" cy="23138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D78024E-BF69-4C42-8054-A698936F4CCC}"/>
              </a:ext>
            </a:extLst>
          </p:cNvPr>
          <p:cNvPicPr/>
          <p:nvPr/>
        </p:nvPicPr>
        <p:blipFill rotWithShape="1">
          <a:blip r:embed="rId4"/>
          <a:srcRect l="4169" t="8601" b="20322"/>
          <a:stretch/>
        </p:blipFill>
        <p:spPr bwMode="auto">
          <a:xfrm>
            <a:off x="5066899" y="3836455"/>
            <a:ext cx="3205163" cy="21622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EA9ECEC-4192-4FF7-9782-300530C80334}"/>
              </a:ext>
            </a:extLst>
          </p:cNvPr>
          <p:cNvPicPr/>
          <p:nvPr/>
        </p:nvPicPr>
        <p:blipFill rotWithShape="1">
          <a:blip r:embed="rId5"/>
          <a:srcRect l="10324" r="7085"/>
          <a:stretch/>
        </p:blipFill>
        <p:spPr bwMode="auto">
          <a:xfrm>
            <a:off x="9106175" y="3429000"/>
            <a:ext cx="2653459" cy="25475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56879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0027"/>
            <a:ext cx="12192000" cy="74919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Takrorlash</a:t>
            </a:r>
            <a:endParaRPr 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44407F-E403-4CF3-BF22-2FD9D91B889E}"/>
              </a:ext>
            </a:extLst>
          </p:cNvPr>
          <p:cNvSpPr txBox="1"/>
          <p:nvPr/>
        </p:nvSpPr>
        <p:spPr>
          <a:xfrm>
            <a:off x="2034662" y="1111468"/>
            <a:ext cx="8982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Qo‘shimcha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birliklar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ishlash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027649-68B6-4FAB-ABC7-0D6035722B18}"/>
              </a:ext>
            </a:extLst>
          </p:cNvPr>
          <p:cNvSpPr txBox="1"/>
          <p:nvPr/>
        </p:nvSpPr>
        <p:spPr>
          <a:xfrm>
            <a:off x="580409" y="1819354"/>
            <a:ext cx="2310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20 mm =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D8FBA6-4A0E-4C2F-B46D-4E142BB2C0CE}"/>
                  </a:ext>
                </a:extLst>
              </p:cNvPr>
              <p:cNvSpPr txBox="1"/>
              <p:nvPr/>
            </p:nvSpPr>
            <p:spPr>
              <a:xfrm>
                <a:off x="850795" y="3529757"/>
                <a:ext cx="1072638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45 kg = 45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1000 g = 45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g = 45 000 g </a:t>
                </a:r>
                <a:endParaRPr lang="ru-RU" sz="4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D8FBA6-4A0E-4C2F-B46D-4E142BB2C0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795" y="3529757"/>
                <a:ext cx="10726383" cy="707886"/>
              </a:xfrm>
              <a:prstGeom prst="rect">
                <a:avLst/>
              </a:prstGeom>
              <a:blipFill>
                <a:blip r:embed="rId2"/>
                <a:stretch>
                  <a:fillRect l="-2047" t="-15517" b="-362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7C2BFF1-B59F-4C1A-A4AA-E6508C644C22}"/>
                  </a:ext>
                </a:extLst>
              </p:cNvPr>
              <p:cNvSpPr txBox="1"/>
              <p:nvPr/>
            </p:nvSpPr>
            <p:spPr>
              <a:xfrm>
                <a:off x="2768085" y="1749743"/>
                <a:ext cx="8982383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0,001 m = 20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m = 0,02 m =</a:t>
                </a:r>
              </a:p>
              <a:p>
                <a:pPr algn="just"/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           = 2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m </a:t>
                </a:r>
                <a:endParaRPr lang="ru-RU" sz="4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7C2BFF1-B59F-4C1A-A4AA-E6508C644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085" y="1749743"/>
                <a:ext cx="8982383" cy="1323439"/>
              </a:xfrm>
              <a:prstGeom prst="rect">
                <a:avLst/>
              </a:prstGeom>
              <a:blipFill>
                <a:blip r:embed="rId3"/>
                <a:stretch>
                  <a:fillRect l="-2374" t="-8295" b="-188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939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0027"/>
            <a:ext cx="12192000" cy="74919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Takrorlash</a:t>
            </a:r>
            <a:endParaRPr 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44407F-E403-4CF3-BF22-2FD9D91B889E}"/>
              </a:ext>
            </a:extLst>
          </p:cNvPr>
          <p:cNvSpPr txBox="1"/>
          <p:nvPr/>
        </p:nvSpPr>
        <p:spPr>
          <a:xfrm>
            <a:off x="2034662" y="1111468"/>
            <a:ext cx="8982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Qo‘shimcha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birliklar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ishlash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0027649-68B6-4FAB-ABC7-0D6035722B18}"/>
                  </a:ext>
                </a:extLst>
              </p:cNvPr>
              <p:cNvSpPr txBox="1"/>
              <p:nvPr/>
            </p:nvSpPr>
            <p:spPr>
              <a:xfrm>
                <a:off x="732808" y="2448073"/>
                <a:ext cx="10726383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0,2 cm = 0,2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0,01 m = 0,2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m = 0,002 m =</a:t>
                </a:r>
              </a:p>
              <a:p>
                <a:pPr algn="just"/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           = 2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m = 2 mm </a:t>
                </a:r>
                <a:endParaRPr lang="ru-RU" sz="4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0027649-68B6-4FAB-ABC7-0D6035722B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808" y="2448073"/>
                <a:ext cx="10726383" cy="1323439"/>
              </a:xfrm>
              <a:prstGeom prst="rect">
                <a:avLst/>
              </a:prstGeom>
              <a:blipFill>
                <a:blip r:embed="rId2"/>
                <a:stretch>
                  <a:fillRect l="-1989" t="-8295" r="-1875" b="-188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7FD8FBA6-4A0E-4C2F-B46D-4E142BB2C0CE}"/>
              </a:ext>
            </a:extLst>
          </p:cNvPr>
          <p:cNvSpPr txBox="1"/>
          <p:nvPr/>
        </p:nvSpPr>
        <p:spPr>
          <a:xfrm>
            <a:off x="3457805" y="3988468"/>
            <a:ext cx="3792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90 dm = ? m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584D70-03C1-4C88-A3DE-D1D2A9E960CF}"/>
              </a:ext>
            </a:extLst>
          </p:cNvPr>
          <p:cNvSpPr txBox="1"/>
          <p:nvPr/>
        </p:nvSpPr>
        <p:spPr>
          <a:xfrm>
            <a:off x="3303946" y="1819354"/>
            <a:ext cx="4099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0,2 cm = ? mm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924F3BD-96F1-4CE8-8868-64ABC87EF6F0}"/>
                  </a:ext>
                </a:extLst>
              </p:cNvPr>
              <p:cNvSpPr txBox="1"/>
              <p:nvPr/>
            </p:nvSpPr>
            <p:spPr>
              <a:xfrm>
                <a:off x="888972" y="4706091"/>
                <a:ext cx="928741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90 dm =90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0,1 m = 90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m = 9 m </a:t>
                </a:r>
                <a:endParaRPr lang="ru-RU" sz="4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924F3BD-96F1-4CE8-8868-64ABC87EF6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972" y="4706091"/>
                <a:ext cx="9287415" cy="707886"/>
              </a:xfrm>
              <a:prstGeom prst="rect">
                <a:avLst/>
              </a:prstGeom>
              <a:blipFill>
                <a:blip r:embed="rId3"/>
                <a:stretch>
                  <a:fillRect l="-2364" t="-15517" b="-362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147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0027"/>
            <a:ext cx="12192000" cy="74919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Takrorlash</a:t>
            </a:r>
            <a:endParaRPr 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44407F-E403-4CF3-BF22-2FD9D91B889E}"/>
              </a:ext>
            </a:extLst>
          </p:cNvPr>
          <p:cNvSpPr txBox="1"/>
          <p:nvPr/>
        </p:nvSpPr>
        <p:spPr>
          <a:xfrm>
            <a:off x="2034662" y="1111468"/>
            <a:ext cx="88201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Qo‘shimcha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birliklar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ishlash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0027649-68B6-4FAB-ABC7-0D6035722B18}"/>
                  </a:ext>
                </a:extLst>
              </p:cNvPr>
              <p:cNvSpPr txBox="1"/>
              <p:nvPr/>
            </p:nvSpPr>
            <p:spPr>
              <a:xfrm>
                <a:off x="1208173" y="2511851"/>
                <a:ext cx="864901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0,0002 mm = 0,0002 </a:t>
                </a:r>
                <a14:m>
                  <m:oMath xmlns:m="http://schemas.openxmlformats.org/officeDocument/2006/math">
                    <m:r>
                      <a:rPr lang="en-US" sz="4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0,001 m = </a:t>
                </a:r>
              </a:p>
              <a:p>
                <a:pPr algn="just"/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=2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4400" dirty="0">
                    <a:ea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1</a:t>
                </a:r>
                <a14:m>
                  <m:oMath xmlns:m="http://schemas.openxmlformats.org/officeDocument/2006/math">
                    <m:r>
                      <a:rPr lang="en-US" sz="4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en-US" sz="4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 m = 2 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sz="4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4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US" sz="4400" dirty="0"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0027649-68B6-4FAB-ABC7-0D6035722B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173" y="2511851"/>
                <a:ext cx="8649012" cy="1446550"/>
              </a:xfrm>
              <a:prstGeom prst="rect">
                <a:avLst/>
              </a:prstGeom>
              <a:blipFill>
                <a:blip r:embed="rId2"/>
                <a:stretch>
                  <a:fillRect l="-2819" t="-8861" b="-181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D8FBA6-4A0E-4C2F-B46D-4E142BB2C0CE}"/>
                  </a:ext>
                </a:extLst>
              </p:cNvPr>
              <p:cNvSpPr txBox="1"/>
              <p:nvPr/>
            </p:nvSpPr>
            <p:spPr>
              <a:xfrm>
                <a:off x="3303945" y="4390771"/>
                <a:ext cx="379202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60 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𝜇</m:t>
                    </m:r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m= ? m</a:t>
                </a:r>
                <a:endParaRPr lang="ru-RU" sz="4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FD8FBA6-4A0E-4C2F-B46D-4E142BB2C0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3945" y="4390771"/>
                <a:ext cx="3792027" cy="707886"/>
              </a:xfrm>
              <a:prstGeom prst="rect">
                <a:avLst/>
              </a:prstGeom>
              <a:blipFill>
                <a:blip r:embed="rId3"/>
                <a:stretch>
                  <a:fillRect l="-5788" t="-15517" b="-362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A5584D70-03C1-4C88-A3DE-D1D2A9E960CF}"/>
              </a:ext>
            </a:extLst>
          </p:cNvPr>
          <p:cNvSpPr txBox="1"/>
          <p:nvPr/>
        </p:nvSpPr>
        <p:spPr>
          <a:xfrm>
            <a:off x="3303945" y="1819354"/>
            <a:ext cx="5412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0,0002 mm = ? 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924F3BD-96F1-4CE8-8868-64ABC87EF6F0}"/>
                  </a:ext>
                </a:extLst>
              </p:cNvPr>
              <p:cNvSpPr txBox="1"/>
              <p:nvPr/>
            </p:nvSpPr>
            <p:spPr>
              <a:xfrm>
                <a:off x="1381623" y="5392589"/>
                <a:ext cx="8072093" cy="714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60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𝜇</m:t>
                    </m:r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m = 60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m = 6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en-US" sz="4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-US" sz="4000" dirty="0">
                    <a:latin typeface="Arial" panose="020B0604020202020204" pitchFamily="34" charset="0"/>
                    <a:cs typeface="Arial" panose="020B0604020202020204" pitchFamily="34" charset="0"/>
                  </a:rPr>
                  <a:t> m </a:t>
                </a:r>
                <a:endParaRPr lang="ru-RU" sz="4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924F3BD-96F1-4CE8-8868-64ABC87EF6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623" y="5392589"/>
                <a:ext cx="8072093" cy="714876"/>
              </a:xfrm>
              <a:prstGeom prst="rect">
                <a:avLst/>
              </a:prstGeom>
              <a:blipFill>
                <a:blip r:embed="rId4"/>
                <a:stretch>
                  <a:fillRect l="-2719" t="-14530" b="-358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134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0027"/>
            <a:ext cx="12192000" cy="74919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MODDALAR TUZILISHI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44407F-E403-4CF3-BF22-2FD9D91B889E}"/>
              </a:ext>
            </a:extLst>
          </p:cNvPr>
          <p:cNvSpPr txBox="1"/>
          <p:nvPr/>
        </p:nvSpPr>
        <p:spPr>
          <a:xfrm>
            <a:off x="3398274" y="1110033"/>
            <a:ext cx="53954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murakkab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modda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720B0F-DEAF-48B4-B145-8C5D5391DDA0}"/>
              </a:ext>
            </a:extLst>
          </p:cNvPr>
          <p:cNvSpPr txBox="1"/>
          <p:nvPr/>
        </p:nvSpPr>
        <p:spPr>
          <a:xfrm>
            <a:off x="4892162" y="2466214"/>
            <a:ext cx="2407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Qattiq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D337D4-51BF-46EB-889E-235B9929C982}"/>
              </a:ext>
            </a:extLst>
          </p:cNvPr>
          <p:cNvSpPr txBox="1"/>
          <p:nvPr/>
        </p:nvSpPr>
        <p:spPr>
          <a:xfrm>
            <a:off x="8652390" y="2401408"/>
            <a:ext cx="27272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Gaz 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027649-68B6-4FAB-ABC7-0D6035722B18}"/>
              </a:ext>
            </a:extLst>
          </p:cNvPr>
          <p:cNvSpPr txBox="1"/>
          <p:nvPr/>
        </p:nvSpPr>
        <p:spPr>
          <a:xfrm>
            <a:off x="921774" y="2502068"/>
            <a:ext cx="31635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Suyuq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D8D7CA-3233-45ED-BE97-0F248574DB4C}"/>
              </a:ext>
            </a:extLst>
          </p:cNvPr>
          <p:cNvSpPr txBox="1"/>
          <p:nvPr/>
        </p:nvSpPr>
        <p:spPr>
          <a:xfrm>
            <a:off x="1113503" y="4332196"/>
            <a:ext cx="31635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FEF146-3ECB-4313-B7B2-7F2A1B1114D4}"/>
              </a:ext>
            </a:extLst>
          </p:cNvPr>
          <p:cNvSpPr txBox="1"/>
          <p:nvPr/>
        </p:nvSpPr>
        <p:spPr>
          <a:xfrm>
            <a:off x="5103555" y="4203254"/>
            <a:ext cx="2407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Muz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F8753A-6D77-41B1-9844-E054C86237AE}"/>
              </a:ext>
            </a:extLst>
          </p:cNvPr>
          <p:cNvSpPr txBox="1"/>
          <p:nvPr/>
        </p:nvSpPr>
        <p:spPr>
          <a:xfrm>
            <a:off x="8812163" y="4188469"/>
            <a:ext cx="2407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Bug‘ 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A3E68AEB-8A44-4571-9B73-EB27621AB85F}"/>
              </a:ext>
            </a:extLst>
          </p:cNvPr>
          <p:cNvCxnSpPr>
            <a:cxnSpLocks/>
          </p:cNvCxnSpPr>
          <p:nvPr/>
        </p:nvCxnSpPr>
        <p:spPr>
          <a:xfrm>
            <a:off x="1769806" y="3209954"/>
            <a:ext cx="0" cy="133245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40ADB66F-0046-4C00-9092-E77D390547C8}"/>
              </a:ext>
            </a:extLst>
          </p:cNvPr>
          <p:cNvCxnSpPr>
            <a:cxnSpLocks/>
          </p:cNvCxnSpPr>
          <p:nvPr/>
        </p:nvCxnSpPr>
        <p:spPr>
          <a:xfrm>
            <a:off x="5653548" y="3053735"/>
            <a:ext cx="0" cy="127846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341D0ECD-2EFC-44BB-9497-875206C1BFAD}"/>
              </a:ext>
            </a:extLst>
          </p:cNvPr>
          <p:cNvCxnSpPr>
            <a:cxnSpLocks/>
          </p:cNvCxnSpPr>
          <p:nvPr/>
        </p:nvCxnSpPr>
        <p:spPr>
          <a:xfrm>
            <a:off x="9296400" y="3053735"/>
            <a:ext cx="0" cy="114951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3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0027"/>
            <a:ext cx="12192000" cy="74919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MODDALAR TUZILISHI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44407F-E403-4CF3-BF22-2FD9D91B889E}"/>
              </a:ext>
            </a:extLst>
          </p:cNvPr>
          <p:cNvSpPr txBox="1"/>
          <p:nvPr/>
        </p:nvSpPr>
        <p:spPr>
          <a:xfrm>
            <a:off x="612058" y="1379785"/>
            <a:ext cx="59657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nima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sababdan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bug‘lanib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ketadi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BDC6E-DD08-46D5-8618-4CE003EF7708}"/>
              </a:ext>
            </a:extLst>
          </p:cNvPr>
          <p:cNvSpPr txBox="1"/>
          <p:nvPr/>
        </p:nvSpPr>
        <p:spPr>
          <a:xfrm>
            <a:off x="414312" y="3982867"/>
            <a:ext cx="66957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muz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tuzilishida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farq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bor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3B12DE-60D6-4DC0-948B-15F2AE8D2EF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081" y="1167077"/>
            <a:ext cx="4850861" cy="502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894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0027"/>
            <a:ext cx="12192000" cy="63588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Modda</a:t>
            </a: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tuzilishi</a:t>
            </a:r>
            <a:endParaRPr 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877F26-4B7B-444E-B1CD-762A53589A83}"/>
              </a:ext>
            </a:extLst>
          </p:cNvPr>
          <p:cNvSpPr txBox="1"/>
          <p:nvPr/>
        </p:nvSpPr>
        <p:spPr>
          <a:xfrm>
            <a:off x="419308" y="1270611"/>
            <a:ext cx="77070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Modda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tuzilishi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haqidagi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dastlabki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tushunchalar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yunon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olimi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Demokritga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tegishli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edi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Unga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hamma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narsalar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mayda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zarralar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atomlardan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topgan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Демокрит: цитаты, афоризмы и высказывания">
            <a:extLst>
              <a:ext uri="{FF2B5EF4-FFF2-40B4-BE49-F238E27FC236}">
                <a16:creationId xmlns:a16="http://schemas.microsoft.com/office/drawing/2014/main" id="{EFEBD90B-5D11-4045-9B53-1B4F63C2FC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7DA1B08-8D85-4940-A006-2E69A85E7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8593" y="903454"/>
            <a:ext cx="3642852" cy="42080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C8D6AE2-8A26-405D-B101-019326F1BC98}"/>
              </a:ext>
            </a:extLst>
          </p:cNvPr>
          <p:cNvSpPr txBox="1"/>
          <p:nvPr/>
        </p:nvSpPr>
        <p:spPr>
          <a:xfrm>
            <a:off x="8759816" y="5111530"/>
            <a:ext cx="29658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Demokrit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mil.avv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460-370)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37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0027"/>
            <a:ext cx="12192000" cy="63588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Modda</a:t>
            </a: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tuzilishi</a:t>
            </a:r>
            <a:endParaRPr 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877F26-4B7B-444E-B1CD-762A53589A83}"/>
              </a:ext>
            </a:extLst>
          </p:cNvPr>
          <p:cNvSpPr txBox="1"/>
          <p:nvPr/>
        </p:nvSpPr>
        <p:spPr>
          <a:xfrm>
            <a:off x="375214" y="1026855"/>
            <a:ext cx="114415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Moddaning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kichik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zarrasi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- atom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bo‘laklarga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bo‘linmaydi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deb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qaralgan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Atom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so‘zi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yunoncha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bo‘linmas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bo‘lakcha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degan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ma’noni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bildiradi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Демокрит: цитаты, афоризмы и высказывания">
            <a:extLst>
              <a:ext uri="{FF2B5EF4-FFF2-40B4-BE49-F238E27FC236}">
                <a16:creationId xmlns:a16="http://schemas.microsoft.com/office/drawing/2014/main" id="{EFEBD90B-5D11-4045-9B53-1B4F63C2FC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C7E36A-F32E-4E55-AD87-4F1B229CE977}"/>
              </a:ext>
            </a:extLst>
          </p:cNvPr>
          <p:cNvSpPr txBox="1"/>
          <p:nvPr/>
        </p:nvSpPr>
        <p:spPr>
          <a:xfrm>
            <a:off x="375213" y="3782345"/>
            <a:ext cx="110842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Demokritning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yozgan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asarlari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bizgacha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yetib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kelmagan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32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0027"/>
            <a:ext cx="12192000" cy="63588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Modda</a:t>
            </a: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tuzilishi</a:t>
            </a:r>
            <a:endParaRPr 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877F26-4B7B-444E-B1CD-762A53589A83}"/>
              </a:ext>
            </a:extLst>
          </p:cNvPr>
          <p:cNvSpPr txBox="1"/>
          <p:nvPr/>
        </p:nvSpPr>
        <p:spPr>
          <a:xfrm>
            <a:off x="264445" y="1092059"/>
            <a:ext cx="82084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Abu Bakr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Ar-Roziy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jami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184 ta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asar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yozib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qoldirgan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sohalarda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ijod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qilgan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yunon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olimlarining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atom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haqidagi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qarashlarini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rivojlantirib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atom ham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bo‘linishi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mumkinligini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aytdi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Демокрит: цитаты, афоризмы и высказывания">
            <a:extLst>
              <a:ext uri="{FF2B5EF4-FFF2-40B4-BE49-F238E27FC236}">
                <a16:creationId xmlns:a16="http://schemas.microsoft.com/office/drawing/2014/main" id="{EFEBD90B-5D11-4045-9B53-1B4F63C2FC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8D6AE2-8A26-405D-B101-019326F1BC98}"/>
              </a:ext>
            </a:extLst>
          </p:cNvPr>
          <p:cNvSpPr txBox="1"/>
          <p:nvPr/>
        </p:nvSpPr>
        <p:spPr>
          <a:xfrm>
            <a:off x="8653250" y="4910595"/>
            <a:ext cx="32997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Abu Bakr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Ar-Roziy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(865-925-y)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B13150-1C0B-4E7D-A98E-6551953AF6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65" t="8290" r="8975" b="9648"/>
          <a:stretch/>
        </p:blipFill>
        <p:spPr>
          <a:xfrm>
            <a:off x="8833557" y="970164"/>
            <a:ext cx="2939134" cy="402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290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0027"/>
            <a:ext cx="12192000" cy="63588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Modda</a:t>
            </a: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tuzilishi</a:t>
            </a:r>
            <a:endParaRPr 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877F26-4B7B-444E-B1CD-762A53589A83}"/>
              </a:ext>
            </a:extLst>
          </p:cNvPr>
          <p:cNvSpPr txBox="1"/>
          <p:nvPr/>
        </p:nvSpPr>
        <p:spPr>
          <a:xfrm>
            <a:off x="719700" y="930374"/>
            <a:ext cx="10752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Atom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ichida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bo‘shliq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bo‘lakchalar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bo‘lakchalarning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hammasi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harakatda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Bundan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tashqari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bo‘lakchalar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orasida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o‘zaro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ta’sir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kuchlari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mavjud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deb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aytgan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Демокрит: цитаты, афоризмы и высказывания">
            <a:extLst>
              <a:ext uri="{FF2B5EF4-FFF2-40B4-BE49-F238E27FC236}">
                <a16:creationId xmlns:a16="http://schemas.microsoft.com/office/drawing/2014/main" id="{EFEBD90B-5D11-4045-9B53-1B4F63C2FC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BBC6A6-D151-4F06-A333-B591AE7F4D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645" y="3396429"/>
            <a:ext cx="4442235" cy="32739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DC634A1-776F-4064-8C98-46220E684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804" y="3477545"/>
            <a:ext cx="5034329" cy="297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75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0027"/>
            <a:ext cx="12192000" cy="63588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Modda</a:t>
            </a: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tuzilishi</a:t>
            </a:r>
            <a:endParaRPr 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877F26-4B7B-444E-B1CD-762A53589A83}"/>
              </a:ext>
            </a:extLst>
          </p:cNvPr>
          <p:cNvSpPr txBox="1"/>
          <p:nvPr/>
        </p:nvSpPr>
        <p:spPr>
          <a:xfrm>
            <a:off x="2067324" y="1073021"/>
            <a:ext cx="816687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Ba’zi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faylasuflar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atom 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bo‘linmaydi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undan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kichik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bo‘lakchalar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yo‘q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deb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aytadilar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bu-nodonlikdir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Ba’zilari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atom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bo‘linaveradi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bo‘linishga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chegara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yo‘q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deb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qayd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qiladilar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o‘ta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ketgan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nodonlikdir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Chunki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atomning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bo‘linishi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cheksiz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bo‘lsa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moddiyat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yo‘q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ketishi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Bunday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bo‘lishi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emas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chunki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moddiyat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abadiydir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masalada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sizning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fikringiz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? ”-deb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so‘raydi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Демокрит: цитаты, афоризмы и высказывания">
            <a:extLst>
              <a:ext uri="{FF2B5EF4-FFF2-40B4-BE49-F238E27FC236}">
                <a16:creationId xmlns:a16="http://schemas.microsoft.com/office/drawing/2014/main" id="{EFEBD90B-5D11-4045-9B53-1B4F63C2FC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0A8CFA-070A-4909-9508-1192D4776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92" y="1183823"/>
            <a:ext cx="1577388" cy="19786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94E627-3D62-4169-8D05-A34C7702E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5602" y="1183823"/>
            <a:ext cx="1696437" cy="20894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E98960F-0DAA-4633-953A-25DF8044CE6C}"/>
              </a:ext>
            </a:extLst>
          </p:cNvPr>
          <p:cNvSpPr txBox="1"/>
          <p:nvPr/>
        </p:nvSpPr>
        <p:spPr>
          <a:xfrm>
            <a:off x="10405602" y="3396734"/>
            <a:ext cx="1662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Abu Ali Ibn Sino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D2D792-D213-447D-AF01-8F23EEE833E2}"/>
              </a:ext>
            </a:extLst>
          </p:cNvPr>
          <p:cNvSpPr txBox="1"/>
          <p:nvPr/>
        </p:nvSpPr>
        <p:spPr>
          <a:xfrm>
            <a:off x="46013" y="3246170"/>
            <a:ext cx="2089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Abu </a:t>
            </a:r>
            <a:r>
              <a:rPr lang="en-US" dirty="0" err="1"/>
              <a:t>Rayhon</a:t>
            </a:r>
            <a:r>
              <a:rPr lang="en-US" dirty="0"/>
              <a:t> </a:t>
            </a:r>
            <a:r>
              <a:rPr lang="en-US" dirty="0" err="1"/>
              <a:t>Beruniy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467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0027"/>
            <a:ext cx="12192000" cy="63588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Modda</a:t>
            </a: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tuzilishi</a:t>
            </a:r>
            <a:endParaRPr 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877F26-4B7B-444E-B1CD-762A53589A83}"/>
              </a:ext>
            </a:extLst>
          </p:cNvPr>
          <p:cNvSpPr txBox="1"/>
          <p:nvPr/>
        </p:nvSpPr>
        <p:spPr>
          <a:xfrm>
            <a:off x="2418242" y="951422"/>
            <a:ext cx="81668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Ibn Sino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o‘zining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Beruniyga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yo‘llagan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javobida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Arastu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Ar-Roziyning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atomning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bo‘linishi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cheksiz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davom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etadi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deb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tushunmaslik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kerakligini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bo‘linishning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chegarasi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borligini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aytib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o‘tadi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Демокрит: цитаты, афоризмы и высказывания">
            <a:extLst>
              <a:ext uri="{FF2B5EF4-FFF2-40B4-BE49-F238E27FC236}">
                <a16:creationId xmlns:a16="http://schemas.microsoft.com/office/drawing/2014/main" id="{EFEBD90B-5D11-4045-9B53-1B4F63C2FC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0A8CFA-070A-4909-9508-1192D4776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1656" y="3838192"/>
            <a:ext cx="1648923" cy="206838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94E627-3D62-4169-8D05-A34C7702E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61" y="969782"/>
            <a:ext cx="2009887" cy="24755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3297E3-045B-46D3-9DB5-5A639B4EC5A7}"/>
              </a:ext>
            </a:extLst>
          </p:cNvPr>
          <p:cNvSpPr txBox="1"/>
          <p:nvPr/>
        </p:nvSpPr>
        <p:spPr>
          <a:xfrm>
            <a:off x="103814" y="3476631"/>
            <a:ext cx="2358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Abu Ali Ibn Sino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C7213D-9041-4881-B5D2-9070CF60CF04}"/>
              </a:ext>
            </a:extLst>
          </p:cNvPr>
          <p:cNvSpPr txBox="1"/>
          <p:nvPr/>
        </p:nvSpPr>
        <p:spPr>
          <a:xfrm>
            <a:off x="9654126" y="5906578"/>
            <a:ext cx="25378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Abu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Rayhon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Beruniy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46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molekula">
            <a:hlinkClick r:id="" action="ppaction://media"/>
            <a:extLst>
              <a:ext uri="{FF2B5EF4-FFF2-40B4-BE49-F238E27FC236}">
                <a16:creationId xmlns:a16="http://schemas.microsoft.com/office/drawing/2014/main" id="{CB4664E4-DE24-418A-9713-88A1A6FAC45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0723" y="176981"/>
            <a:ext cx="11695471" cy="5999982"/>
          </a:xfrm>
        </p:spPr>
      </p:pic>
    </p:spTree>
    <p:extLst>
      <p:ext uri="{BB962C8B-B14F-4D97-AF65-F5344CB8AC3E}">
        <p14:creationId xmlns:p14="http://schemas.microsoft.com/office/powerpoint/2010/main" val="244050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4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570" y="0"/>
            <a:ext cx="12142430" cy="75487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 TUZILISHI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B8AAAC-97C8-49D6-BE40-711979E20893}"/>
              </a:ext>
            </a:extLst>
          </p:cNvPr>
          <p:cNvSpPr txBox="1"/>
          <p:nvPr/>
        </p:nvSpPr>
        <p:spPr>
          <a:xfrm>
            <a:off x="273130" y="900240"/>
            <a:ext cx="11439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Hozirgi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kunda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atom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murakkab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tuzilganligi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tasdiqlangan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B538AAF-615E-4BF5-AFEE-724DF9838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9" y="2146294"/>
            <a:ext cx="4852841" cy="40332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203709-2EF2-4AAE-8F52-CD356FEA00CB}"/>
              </a:ext>
            </a:extLst>
          </p:cNvPr>
          <p:cNvSpPr txBox="1"/>
          <p:nvPr/>
        </p:nvSpPr>
        <p:spPr>
          <a:xfrm>
            <a:off x="5645987" y="1439952"/>
            <a:ext cx="5453737" cy="35946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Atomlar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yadro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elektron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qobiqdan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Iborat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6CFFE5C6-8EF5-4A2B-A196-7E958E9E2523}"/>
              </a:ext>
            </a:extLst>
          </p:cNvPr>
          <p:cNvCxnSpPr>
            <a:cxnSpLocks/>
          </p:cNvCxnSpPr>
          <p:nvPr/>
        </p:nvCxnSpPr>
        <p:spPr>
          <a:xfrm flipH="1">
            <a:off x="3156156" y="2477729"/>
            <a:ext cx="4380270" cy="151908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F16271D6-F04C-466D-B7DF-77AE5B04E371}"/>
              </a:ext>
            </a:extLst>
          </p:cNvPr>
          <p:cNvCxnSpPr>
            <a:cxnSpLocks/>
          </p:cNvCxnSpPr>
          <p:nvPr/>
        </p:nvCxnSpPr>
        <p:spPr>
          <a:xfrm flipH="1">
            <a:off x="4424517" y="3760839"/>
            <a:ext cx="3584480" cy="1033098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86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4FFD552-BF7D-4F16-AC21-FAEF2EC2A5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520"/>
          <a:stretch/>
        </p:blipFill>
        <p:spPr>
          <a:xfrm>
            <a:off x="180335" y="2551919"/>
            <a:ext cx="5165955" cy="370522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9570" y="0"/>
            <a:ext cx="12142430" cy="75487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YADRO TUZILISHI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B8AAAC-97C8-49D6-BE40-711979E20893}"/>
              </a:ext>
            </a:extLst>
          </p:cNvPr>
          <p:cNvSpPr txBox="1"/>
          <p:nvPr/>
        </p:nvSpPr>
        <p:spPr>
          <a:xfrm>
            <a:off x="726705" y="754871"/>
            <a:ext cx="107881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Yadro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yanada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kichikroq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zarrachalarga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bo‘linadi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6CFFE5C6-8EF5-4A2B-A196-7E958E9E2523}"/>
              </a:ext>
            </a:extLst>
          </p:cNvPr>
          <p:cNvCxnSpPr>
            <a:cxnSpLocks/>
          </p:cNvCxnSpPr>
          <p:nvPr/>
        </p:nvCxnSpPr>
        <p:spPr>
          <a:xfrm flipH="1">
            <a:off x="2763312" y="2078310"/>
            <a:ext cx="2582978" cy="201622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3B145C5-76A2-4E44-B950-DF9BC9035A06}"/>
              </a:ext>
            </a:extLst>
          </p:cNvPr>
          <p:cNvSpPr txBox="1"/>
          <p:nvPr/>
        </p:nvSpPr>
        <p:spPr>
          <a:xfrm>
            <a:off x="5668770" y="3284066"/>
            <a:ext cx="2005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Elektron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C78F6E-A65A-42EE-92B0-A3E998E5053E}"/>
              </a:ext>
            </a:extLst>
          </p:cNvPr>
          <p:cNvSpPr txBox="1"/>
          <p:nvPr/>
        </p:nvSpPr>
        <p:spPr>
          <a:xfrm>
            <a:off x="5771363" y="4011732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Proton 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7010AC-2101-481F-9AAB-0A081C8FB9D3}"/>
              </a:ext>
            </a:extLst>
          </p:cNvPr>
          <p:cNvSpPr txBox="1"/>
          <p:nvPr/>
        </p:nvSpPr>
        <p:spPr>
          <a:xfrm>
            <a:off x="5771363" y="4734178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Neytron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96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570" y="0"/>
            <a:ext cx="12142430" cy="75487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YADRO TUZILISHI SUV MISOLIDA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600F6F-2F6E-460C-9E46-06A3F0790C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95" t="24947" r="4088" b="10753"/>
          <a:stretch/>
        </p:blipFill>
        <p:spPr>
          <a:xfrm>
            <a:off x="722672" y="862780"/>
            <a:ext cx="10309122" cy="57739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F33182-DC6F-4A70-9E11-18838D8A4E5D}"/>
              </a:ext>
            </a:extLst>
          </p:cNvPr>
          <p:cNvSpPr txBox="1"/>
          <p:nvPr/>
        </p:nvSpPr>
        <p:spPr>
          <a:xfrm>
            <a:off x="929148" y="2605794"/>
            <a:ext cx="1238865" cy="5014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277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81116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 VA ZARRACHALAR O‘LCHAMI 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E80EA0-8B99-4D98-A014-7A60F6F5E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44" y="1091031"/>
            <a:ext cx="11231712" cy="492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29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675"/>
            <a:ext cx="12192000" cy="80649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 ZARRACHALARI </a:t>
            </a:r>
            <a:endParaRPr 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CF427B-ED90-4DAE-BFC8-4885B11453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27" b="33668"/>
          <a:stretch/>
        </p:blipFill>
        <p:spPr>
          <a:xfrm>
            <a:off x="1489189" y="1504335"/>
            <a:ext cx="6530710" cy="246298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6E694CB-B8E4-4736-ACCC-8322E9BD5381}"/>
              </a:ext>
            </a:extLst>
          </p:cNvPr>
          <p:cNvSpPr txBox="1"/>
          <p:nvPr/>
        </p:nvSpPr>
        <p:spPr>
          <a:xfrm>
            <a:off x="7182465" y="4405392"/>
            <a:ext cx="2159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Elektron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49BE06-0F21-4C99-8777-6ABBF60FA306}"/>
              </a:ext>
            </a:extLst>
          </p:cNvPr>
          <p:cNvSpPr txBox="1"/>
          <p:nvPr/>
        </p:nvSpPr>
        <p:spPr>
          <a:xfrm>
            <a:off x="4681902" y="4405393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Proton  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A23252-EE83-41C5-AC10-9BFDAA4FE7A6}"/>
              </a:ext>
            </a:extLst>
          </p:cNvPr>
          <p:cNvSpPr txBox="1"/>
          <p:nvPr/>
        </p:nvSpPr>
        <p:spPr>
          <a:xfrm>
            <a:off x="1692520" y="4502930"/>
            <a:ext cx="2056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Neytron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4873EF-0E5E-4E11-A521-4D26614EEA61}"/>
              </a:ext>
            </a:extLst>
          </p:cNvPr>
          <p:cNvSpPr txBox="1"/>
          <p:nvPr/>
        </p:nvSpPr>
        <p:spPr>
          <a:xfrm>
            <a:off x="4898949" y="1982450"/>
            <a:ext cx="74732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/>
              <a:t>+</a:t>
            </a:r>
            <a:endParaRPr lang="ru-RU" sz="8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B1D2E1-67B0-48F1-A32C-D79D8AA31244}"/>
              </a:ext>
            </a:extLst>
          </p:cNvPr>
          <p:cNvSpPr txBox="1"/>
          <p:nvPr/>
        </p:nvSpPr>
        <p:spPr>
          <a:xfrm>
            <a:off x="7182465" y="2274160"/>
            <a:ext cx="3962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-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417655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0027"/>
            <a:ext cx="12192000" cy="74919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BIRLIKKA OID QO‘SHIMCHALAR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Таблица 5">
                <a:extLst>
                  <a:ext uri="{FF2B5EF4-FFF2-40B4-BE49-F238E27FC236}">
                    <a16:creationId xmlns:a16="http://schemas.microsoft.com/office/drawing/2014/main" id="{D3158AE4-387E-4CBF-B554-9830D9B8FB5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1308767"/>
                  </p:ext>
                </p:extLst>
              </p:nvPr>
            </p:nvGraphicFramePr>
            <p:xfrm>
              <a:off x="1492865" y="1154726"/>
              <a:ext cx="9206269" cy="539148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948368">
                      <a:extLst>
                        <a:ext uri="{9D8B030D-6E8A-4147-A177-3AD203B41FA5}">
                          <a16:colId xmlns:a16="http://schemas.microsoft.com/office/drawing/2014/main" val="4007281167"/>
                        </a:ext>
                      </a:extLst>
                    </a:gridCol>
                    <a:gridCol w="4257901">
                      <a:extLst>
                        <a:ext uri="{9D8B030D-6E8A-4147-A177-3AD203B41FA5}">
                          <a16:colId xmlns:a16="http://schemas.microsoft.com/office/drawing/2014/main" val="3073725354"/>
                        </a:ext>
                      </a:extLst>
                    </a:gridCol>
                  </a:tblGrid>
                  <a:tr h="553591">
                    <a:tc>
                      <a:txBody>
                        <a:bodyPr/>
                        <a:lstStyle/>
                        <a:p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micro (</a:t>
                          </a:r>
                          <a14:m>
                            <m:oMath xmlns:m="http://schemas.openxmlformats.org/officeDocument/2006/math"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𝝁</m:t>
                              </m:r>
                            </m:oMath>
                          </a14:m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)</a:t>
                          </a:r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0,000001 =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sup>
                              </m:sSup>
                            </m:oMath>
                          </a14:m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76168750"/>
                      </a:ext>
                    </a:extLst>
                  </a:tr>
                  <a:tr h="553591">
                    <a:tc>
                      <a:txBody>
                        <a:bodyPr/>
                        <a:lstStyle/>
                        <a:p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milli (m)</a:t>
                          </a:r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0,001 =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p>
                              </m:sSup>
                            </m:oMath>
                          </a14:m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6964487"/>
                      </a:ext>
                    </a:extLst>
                  </a:tr>
                  <a:tr h="553591">
                    <a:tc>
                      <a:txBody>
                        <a:bodyPr/>
                        <a:lstStyle/>
                        <a:p>
                          <a:r>
                            <a:rPr lang="en-US" sz="3200" b="1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santi</a:t>
                          </a:r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(s)</a:t>
                          </a:r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0,01 =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85615668"/>
                      </a:ext>
                    </a:extLst>
                  </a:tr>
                  <a:tr h="553591">
                    <a:tc>
                      <a:txBody>
                        <a:bodyPr/>
                        <a:lstStyle/>
                        <a:p>
                          <a:r>
                            <a:rPr lang="en-US" sz="3200" b="1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deci</a:t>
                          </a:r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( d)</a:t>
                          </a:r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0,1 =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p>
                              </m:sSup>
                            </m:oMath>
                          </a14:m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12689993"/>
                      </a:ext>
                    </a:extLst>
                  </a:tr>
                  <a:tr h="553591">
                    <a:tc>
                      <a:txBody>
                        <a:bodyPr/>
                        <a:lstStyle/>
                        <a:p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deka (da)</a:t>
                          </a:r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 =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p>
                              </m:sSup>
                            </m:oMath>
                          </a14:m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82603330"/>
                      </a:ext>
                    </a:extLst>
                  </a:tr>
                  <a:tr h="813548">
                    <a:tc>
                      <a:txBody>
                        <a:bodyPr/>
                        <a:lstStyle/>
                        <a:p>
                          <a:r>
                            <a:rPr lang="en-US" sz="3200" b="1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hekto</a:t>
                          </a:r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(h)</a:t>
                          </a:r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 =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48594119"/>
                      </a:ext>
                    </a:extLst>
                  </a:tr>
                  <a:tr h="813548">
                    <a:tc>
                      <a:txBody>
                        <a:bodyPr/>
                        <a:lstStyle/>
                        <a:p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kilo (k) </a:t>
                          </a:r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1000 =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p>
                              </m:sSup>
                            </m:oMath>
                          </a14:m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0680130"/>
                      </a:ext>
                    </a:extLst>
                  </a:tr>
                  <a:tr h="813548">
                    <a:tc>
                      <a:txBody>
                        <a:bodyPr/>
                        <a:lstStyle/>
                        <a:p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mega( M)</a:t>
                          </a:r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1000000 =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𝟏𝟎</m:t>
                                  </m:r>
                                </m:e>
                                <m:sup>
                                  <m:r>
                                    <a:rPr lang="en-US" sz="3200" b="1" i="1" smtClean="0"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sup>
                              </m:sSup>
                            </m:oMath>
                          </a14:m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777384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Таблица 5">
                <a:extLst>
                  <a:ext uri="{FF2B5EF4-FFF2-40B4-BE49-F238E27FC236}">
                    <a16:creationId xmlns:a16="http://schemas.microsoft.com/office/drawing/2014/main" id="{D3158AE4-387E-4CBF-B554-9830D9B8FB5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1308767"/>
                  </p:ext>
                </p:extLst>
              </p:nvPr>
            </p:nvGraphicFramePr>
            <p:xfrm>
              <a:off x="1492865" y="1154726"/>
              <a:ext cx="9206269" cy="5391489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4948368">
                      <a:extLst>
                        <a:ext uri="{9D8B030D-6E8A-4147-A177-3AD203B41FA5}">
                          <a16:colId xmlns:a16="http://schemas.microsoft.com/office/drawing/2014/main" val="4007281167"/>
                        </a:ext>
                      </a:extLst>
                    </a:gridCol>
                    <a:gridCol w="4257901">
                      <a:extLst>
                        <a:ext uri="{9D8B030D-6E8A-4147-A177-3AD203B41FA5}">
                          <a16:colId xmlns:a16="http://schemas.microsoft.com/office/drawing/2014/main" val="3073725354"/>
                        </a:ext>
                      </a:extLst>
                    </a:gridCol>
                  </a:tblGrid>
                  <a:tr h="590169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23" t="-13402" r="-86224" b="-8144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16452" t="-13402" r="-286" b="-8144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76168750"/>
                      </a:ext>
                    </a:extLst>
                  </a:tr>
                  <a:tr h="590169">
                    <a:tc>
                      <a:txBody>
                        <a:bodyPr/>
                        <a:lstStyle/>
                        <a:p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milli (m)</a:t>
                          </a:r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16452" t="-113402" r="-286" b="-7144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964487"/>
                      </a:ext>
                    </a:extLst>
                  </a:tr>
                  <a:tr h="590169">
                    <a:tc>
                      <a:txBody>
                        <a:bodyPr/>
                        <a:lstStyle/>
                        <a:p>
                          <a:r>
                            <a:rPr lang="en-US" sz="3200" b="1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santi</a:t>
                          </a:r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(s)</a:t>
                          </a:r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16452" t="-213402" r="-286" b="-6144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5615668"/>
                      </a:ext>
                    </a:extLst>
                  </a:tr>
                  <a:tr h="590169">
                    <a:tc>
                      <a:txBody>
                        <a:bodyPr/>
                        <a:lstStyle/>
                        <a:p>
                          <a:r>
                            <a:rPr lang="en-US" sz="3200" b="1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deci</a:t>
                          </a:r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( d)</a:t>
                          </a:r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16452" t="-316667" r="-286" b="-520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12689993"/>
                      </a:ext>
                    </a:extLst>
                  </a:tr>
                  <a:tr h="590169">
                    <a:tc>
                      <a:txBody>
                        <a:bodyPr/>
                        <a:lstStyle/>
                        <a:p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deka (da)</a:t>
                          </a:r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16452" t="-412371" r="-286" b="-4154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2603330"/>
                      </a:ext>
                    </a:extLst>
                  </a:tr>
                  <a:tr h="813548">
                    <a:tc>
                      <a:txBody>
                        <a:bodyPr/>
                        <a:lstStyle/>
                        <a:p>
                          <a:r>
                            <a:rPr lang="en-US" sz="3200" b="1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hekto</a:t>
                          </a:r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(h)</a:t>
                          </a:r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16452" t="-370896" r="-286" b="-2007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8594119"/>
                      </a:ext>
                    </a:extLst>
                  </a:tr>
                  <a:tr h="813548">
                    <a:tc>
                      <a:txBody>
                        <a:bodyPr/>
                        <a:lstStyle/>
                        <a:p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kilo (k) </a:t>
                          </a:r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16452" t="-474436" r="-286" b="-1022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680130"/>
                      </a:ext>
                    </a:extLst>
                  </a:tr>
                  <a:tr h="813548">
                    <a:tc>
                      <a:txBody>
                        <a:bodyPr/>
                        <a:lstStyle/>
                        <a:p>
                          <a:r>
                            <a:rPr lang="en-US" sz="320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mega( M)</a:t>
                          </a:r>
                          <a:endParaRPr lang="ru-RU" sz="3200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2"/>
                          <a:stretch>
                            <a:fillRect l="-116452" t="-570149" r="-286" b="-14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777384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2764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206" y="368710"/>
            <a:ext cx="12192000" cy="9881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Mustaqil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topshiriqlar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61C33E-62E9-428D-8457-B5629F020F12}"/>
              </a:ext>
            </a:extLst>
          </p:cNvPr>
          <p:cNvSpPr txBox="1"/>
          <p:nvPr/>
        </p:nvSpPr>
        <p:spPr>
          <a:xfrm>
            <a:off x="378541" y="1858716"/>
            <a:ext cx="119953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Mavzu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oxiridagi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savollarga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javob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yozing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indent="-742950">
              <a:buAutoNum type="arabicPeriod"/>
            </a:pP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Videorolikda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berilgan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ma’lumotlardan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foydalanib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matn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tuzing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4717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76981"/>
            <a:ext cx="12192000" cy="194678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Aziz </a:t>
            </a:r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o‘quvchilar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>
              <a:defRPr/>
            </a:pPr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Shaxsiy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gigiyena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qoidalariga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qiling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defRPr/>
            </a:pPr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qo‘lingizni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tez-tez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sovunlab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yuvishni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unutmang</a:t>
            </a:r>
            <a:r>
              <a: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E0B12E-69C8-472C-A0FA-9C1FE8D8AA3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890008" y="2123768"/>
            <a:ext cx="7630339" cy="455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40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4711</TotalTime>
  <Words>670</Words>
  <Application>Microsoft Office PowerPoint</Application>
  <PresentationFormat>Широкоэкранный</PresentationFormat>
  <Paragraphs>100</Paragraphs>
  <Slides>21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Helvetica</vt:lpstr>
      <vt:lpstr>Open Sans</vt:lpstr>
      <vt:lpstr>Тема Office</vt:lpstr>
      <vt:lpstr>Template PresentationGo</vt:lpstr>
      <vt:lpstr>1_Template PresentationGo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Spam va gowtli konserva ortasida boglik bormi?</dc:title>
  <dc:creator>Feruza</dc:creator>
  <cp:lastModifiedBy>Пользователь</cp:lastModifiedBy>
  <cp:revision>556</cp:revision>
  <dcterms:created xsi:type="dcterms:W3CDTF">2020-03-24T02:20:14Z</dcterms:created>
  <dcterms:modified xsi:type="dcterms:W3CDTF">2020-09-12T06:42:50Z</dcterms:modified>
</cp:coreProperties>
</file>