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0" r:id="rId2"/>
    <p:sldId id="725" r:id="rId3"/>
    <p:sldId id="759" r:id="rId4"/>
    <p:sldId id="760" r:id="rId5"/>
    <p:sldId id="761" r:id="rId6"/>
    <p:sldId id="762" r:id="rId7"/>
    <p:sldId id="763" r:id="rId8"/>
    <p:sldId id="764" r:id="rId9"/>
    <p:sldId id="765" r:id="rId10"/>
    <p:sldId id="766" r:id="rId11"/>
    <p:sldId id="758" r:id="rId12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7952"/>
            <a:ext cx="12185650" cy="1901810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8055" dirty="0"/>
              <a:t> </a:t>
            </a:r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892425" y="304219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7"/>
            <a:ext cx="1567626" cy="160109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139825" y="2033434"/>
            <a:ext cx="10814595" cy="276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TEKIS O‘ZGARUVCHAN HARAKATLANAYOTGAN JISM TEZLANISHINI ANIQLASH</a:t>
            </a:r>
          </a:p>
          <a:p>
            <a:pPr algn="ctr" eaLnBrk="1" hangingPunct="1">
              <a:spcBef>
                <a:spcPts val="239"/>
              </a:spcBef>
            </a:pP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(1-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laboratoriya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cs typeface="Arial" pitchFamily="34" charset="0"/>
              </a:rPr>
              <a:t>ishi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874274" y="491456"/>
            <a:ext cx="1939900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874274" y="488790"/>
            <a:ext cx="1939900" cy="77251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8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28530" y="2409031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C72A35-DC9D-4D45-AAA0-2CC8D2C9107B}"/>
              </a:ext>
            </a:extLst>
          </p:cNvPr>
          <p:cNvSpPr/>
          <p:nvPr/>
        </p:nvSpPr>
        <p:spPr>
          <a:xfrm>
            <a:off x="728531" y="4348162"/>
            <a:ext cx="563696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 JADVALI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81B77DFF-E5F2-48BF-9922-B2A5BFE25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751393"/>
                  </p:ext>
                </p:extLst>
              </p:nvPr>
            </p:nvGraphicFramePr>
            <p:xfrm>
              <a:off x="149225" y="1147762"/>
              <a:ext cx="11887194" cy="4120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654">
                      <a:extLst>
                        <a:ext uri="{9D8B030D-6E8A-4147-A177-3AD203B41FA5}">
                          <a16:colId xmlns:a16="http://schemas.microsoft.com/office/drawing/2014/main" val="334547449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528476728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653030583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28161188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10156054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6938083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95554965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64997435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84176591"/>
                        </a:ext>
                      </a:extLst>
                    </a:gridCol>
                    <a:gridCol w="1170714">
                      <a:extLst>
                        <a:ext uri="{9D8B030D-6E8A-4147-A177-3AD203B41FA5}">
                          <a16:colId xmlns:a16="http://schemas.microsoft.com/office/drawing/2014/main" val="2950393641"/>
                        </a:ext>
                      </a:extLst>
                    </a:gridCol>
                    <a:gridCol w="990594">
                      <a:extLst>
                        <a:ext uri="{9D8B030D-6E8A-4147-A177-3AD203B41FA5}">
                          <a16:colId xmlns:a16="http://schemas.microsoft.com/office/drawing/2014/main" val="810072061"/>
                        </a:ext>
                      </a:extLst>
                    </a:gridCol>
                  </a:tblGrid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S, m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𝒓𝒕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𝒓𝒕</m:t>
                                  </m:r>
                                </m:sub>
                              </m:sSub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733100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1,60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1,50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0,56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518841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1,20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1,18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1,55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0,96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0,89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174213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0,80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0,78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27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81B77DFF-E5F2-48BF-9922-B2A5BFE25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751393"/>
                  </p:ext>
                </p:extLst>
              </p:nvPr>
            </p:nvGraphicFramePr>
            <p:xfrm>
              <a:off x="149225" y="1147762"/>
              <a:ext cx="11887194" cy="4120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654">
                      <a:extLst>
                        <a:ext uri="{9D8B030D-6E8A-4147-A177-3AD203B41FA5}">
                          <a16:colId xmlns:a16="http://schemas.microsoft.com/office/drawing/2014/main" val="334547449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528476728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653030583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28161188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10156054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6938083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95554965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64997435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84176591"/>
                        </a:ext>
                      </a:extLst>
                    </a:gridCol>
                    <a:gridCol w="1170714">
                      <a:extLst>
                        <a:ext uri="{9D8B030D-6E8A-4147-A177-3AD203B41FA5}">
                          <a16:colId xmlns:a16="http://schemas.microsoft.com/office/drawing/2014/main" val="2950393641"/>
                        </a:ext>
                      </a:extLst>
                    </a:gridCol>
                    <a:gridCol w="990594">
                      <a:extLst>
                        <a:ext uri="{9D8B030D-6E8A-4147-A177-3AD203B41FA5}">
                          <a16:colId xmlns:a16="http://schemas.microsoft.com/office/drawing/2014/main" val="810072061"/>
                        </a:ext>
                      </a:extLst>
                    </a:gridCol>
                  </a:tblGrid>
                  <a:tr h="1091946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S, m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1130" t="-6145" r="-80282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130" t="-6145" r="-70282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8876" t="-6145" r="-598876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695" t="-6145" r="-502260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98315" t="-6145" r="-399438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02260" t="-6145" r="-30169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260" t="-6145" r="-20169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31771" t="-6145" r="-85938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97546" t="-6145" r="-1227" b="-279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733100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1,60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1,50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0,56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0,55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0,04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518841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1,20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1,18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1,55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0,96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0,89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0,93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0,02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solidFill>
                                <a:srgbClr val="002060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174213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0,67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0,85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0,80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0,78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2703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4C8926CF-14D9-4EDB-A5B5-B582EF1B8880}"/>
              </a:ext>
            </a:extLst>
          </p:cNvPr>
          <p:cNvSpPr/>
          <p:nvPr/>
        </p:nvSpPr>
        <p:spPr>
          <a:xfrm>
            <a:off x="5483225" y="2214562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9213A3D-C872-4202-B9AF-833ED6623826}"/>
              </a:ext>
            </a:extLst>
          </p:cNvPr>
          <p:cNvSpPr/>
          <p:nvPr/>
        </p:nvSpPr>
        <p:spPr>
          <a:xfrm>
            <a:off x="6568866" y="2195511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77DA6A5-12FB-4645-B08E-998E873A87F3}"/>
              </a:ext>
            </a:extLst>
          </p:cNvPr>
          <p:cNvSpPr/>
          <p:nvPr/>
        </p:nvSpPr>
        <p:spPr>
          <a:xfrm>
            <a:off x="7674181" y="2214561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CFA56C9-ABB8-473A-AA4B-C17ED402CB8C}"/>
              </a:ext>
            </a:extLst>
          </p:cNvPr>
          <p:cNvSpPr/>
          <p:nvPr/>
        </p:nvSpPr>
        <p:spPr>
          <a:xfrm>
            <a:off x="5483224" y="3193031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CE6AE7A-4620-4BAA-A0C9-2D72897AAD44}"/>
              </a:ext>
            </a:extLst>
          </p:cNvPr>
          <p:cNvSpPr/>
          <p:nvPr/>
        </p:nvSpPr>
        <p:spPr>
          <a:xfrm>
            <a:off x="6568866" y="3216843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08C704EA-2F10-49AA-B520-B8918FA62A73}"/>
              </a:ext>
            </a:extLst>
          </p:cNvPr>
          <p:cNvSpPr/>
          <p:nvPr/>
        </p:nvSpPr>
        <p:spPr>
          <a:xfrm>
            <a:off x="7675768" y="3193031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65EC687-FF97-4FCC-AA9E-304DF3FD2C09}"/>
              </a:ext>
            </a:extLst>
          </p:cNvPr>
          <p:cNvSpPr/>
          <p:nvPr/>
        </p:nvSpPr>
        <p:spPr>
          <a:xfrm>
            <a:off x="8740148" y="2214561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3874A4E2-D360-4B1A-8558-4E1ACDA9D9A7}"/>
              </a:ext>
            </a:extLst>
          </p:cNvPr>
          <p:cNvSpPr/>
          <p:nvPr/>
        </p:nvSpPr>
        <p:spPr>
          <a:xfrm>
            <a:off x="8770452" y="3216843"/>
            <a:ext cx="1085641" cy="67366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repeatCount="5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5FCBD2-D46D-4ED0-9B10-7C473910C4AA}"/>
              </a:ext>
            </a:extLst>
          </p:cNvPr>
          <p:cNvSpPr txBox="1"/>
          <p:nvPr/>
        </p:nvSpPr>
        <p:spPr>
          <a:xfrm>
            <a:off x="454025" y="1300162"/>
            <a:ext cx="1085774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Jadvalni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oxirigacha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chiqaring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qiyaligi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oshganda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sababdan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oshib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661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01625" y="1147762"/>
            <a:ext cx="11582399" cy="3477875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dumalab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tushayotgan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tezlanuvchan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harakatlanayotgan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tezlanishini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aniqlashni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o‘rganish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77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JIHOZLAR: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01625" y="995362"/>
            <a:ext cx="11582399" cy="1446550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shtativ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lchov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sekundomer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03DC7D-7EA9-4CC6-9D5D-9DC10E4D8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21" b="14179"/>
          <a:stretch/>
        </p:blipFill>
        <p:spPr>
          <a:xfrm>
            <a:off x="322262" y="2451436"/>
            <a:ext cx="2824163" cy="34302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EA8D7B-A33E-4F8D-9E15-4224B6A9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025" y="2580024"/>
            <a:ext cx="1659022" cy="21504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8CB150-E01F-470D-8171-CCFE232730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" t="9651" r="2100" b="5117"/>
          <a:stretch/>
        </p:blipFill>
        <p:spPr>
          <a:xfrm>
            <a:off x="3730625" y="2594312"/>
            <a:ext cx="3097481" cy="16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149225" y="928895"/>
            <a:ext cx="11582399" cy="212365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ko‘rsatilganidek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shtativga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o‘rnatib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silindrni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joylashtiramiz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3AB91A-791C-4E98-A34B-A5AD284A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" t="32632" r="11791" b="56513"/>
          <a:stretch/>
        </p:blipFill>
        <p:spPr>
          <a:xfrm>
            <a:off x="149225" y="3138486"/>
            <a:ext cx="1056263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1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301625" y="995362"/>
            <a:ext cx="1173480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yuborilgan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slindrga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urilgunga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sekundomer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o‘lchaymiz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7E25C5-37BF-401A-A19E-C3EFDECAC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" t="32632" r="11791" b="56513"/>
          <a:stretch/>
        </p:blipFill>
        <p:spPr>
          <a:xfrm>
            <a:off x="149225" y="3943766"/>
            <a:ext cx="8871245" cy="294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7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225425" y="995362"/>
            <a:ext cx="11734800" cy="280076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tajribani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takrorlaymiz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073CF-9D50-4646-970D-35DC98CEB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" t="32632" r="11791" b="56513"/>
          <a:stretch/>
        </p:blipFill>
        <p:spPr>
          <a:xfrm>
            <a:off x="377825" y="3948529"/>
            <a:ext cx="8458200" cy="28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E3818-1A4A-4C55-AD78-D8C1835BB5B7}"/>
                  </a:ext>
                </a:extLst>
              </p:cNvPr>
              <p:cNvSpPr txBox="1"/>
              <p:nvPr/>
            </p:nvSpPr>
            <p:spPr>
              <a:xfrm>
                <a:off x="1014701" y="1069909"/>
                <a:ext cx="2759687" cy="158864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4800" b="1" dirty="0"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DE3818-1A4A-4C55-AD78-D8C1835B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701" y="1069909"/>
                <a:ext cx="2759687" cy="15886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C38151-2D3B-4A0C-B5BD-248C472586A2}"/>
                  </a:ext>
                </a:extLst>
              </p:cNvPr>
              <p:cNvSpPr txBox="1"/>
              <p:nvPr/>
            </p:nvSpPr>
            <p:spPr>
              <a:xfrm>
                <a:off x="7007225" y="1070009"/>
                <a:ext cx="4038601" cy="148002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sSup>
                            <m:sSup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C38151-2D3B-4A0C-B5BD-248C47258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225" y="1070009"/>
                <a:ext cx="4038601" cy="148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B86D7D-475D-406E-A3EA-8E864113B2AA}"/>
                  </a:ext>
                </a:extLst>
              </p:cNvPr>
              <p:cNvSpPr txBox="1"/>
              <p:nvPr/>
            </p:nvSpPr>
            <p:spPr>
              <a:xfrm>
                <a:off x="3578225" y="4469895"/>
                <a:ext cx="4038601" cy="164949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ru-RU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B86D7D-475D-406E-A3EA-8E864113B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225" y="4469895"/>
                <a:ext cx="4038601" cy="16494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C3B807-E571-4B8A-AA3B-9A46D6CEBF5C}"/>
                  </a:ext>
                </a:extLst>
              </p:cNvPr>
              <p:cNvSpPr txBox="1"/>
              <p:nvPr/>
            </p:nvSpPr>
            <p:spPr>
              <a:xfrm>
                <a:off x="4022725" y="3017876"/>
                <a:ext cx="343416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C3B807-E571-4B8A-AA3B-9A46D6CEB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25" y="3017876"/>
                <a:ext cx="3434160" cy="707886"/>
              </a:xfrm>
              <a:prstGeom prst="rect">
                <a:avLst/>
              </a:prstGeom>
              <a:blipFill>
                <a:blip r:embed="rId5"/>
                <a:stretch>
                  <a:fillRect t="-11207" b="-33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406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bajarilish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633BBE-737F-47CB-94F4-6EB3E3D97C14}"/>
                  </a:ext>
                </a:extLst>
              </p:cNvPr>
              <p:cNvSpPr txBox="1"/>
              <p:nvPr/>
            </p:nvSpPr>
            <p:spPr>
              <a:xfrm>
                <a:off x="2701925" y="919162"/>
                <a:ext cx="5334000" cy="127490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4400" dirty="0"/>
                            <m:t>+</m:t>
                          </m:r>
                          <m:r>
                            <m:rPr>
                              <m:nor/>
                            </m:rPr>
                            <a:rPr lang="en-US" sz="4400" b="1" dirty="0"/>
                            <m:t> 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4400" b="1" dirty="0"/>
                            <m:t> + 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633BBE-737F-47CB-94F4-6EB3E3D97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925" y="919162"/>
                <a:ext cx="5334000" cy="1274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C3BBE5-8521-4824-9CFD-7BA17ABAFFE4}"/>
                  </a:ext>
                </a:extLst>
              </p:cNvPr>
              <p:cNvSpPr txBox="1"/>
              <p:nvPr/>
            </p:nvSpPr>
            <p:spPr>
              <a:xfrm>
                <a:off x="1749425" y="2445465"/>
                <a:ext cx="7543800" cy="76944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𝒓𝒕</m:t>
                              </m:r>
                            </m:sub>
                          </m:s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C3BBE5-8521-4824-9CFD-7BA17ABAF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2445465"/>
                <a:ext cx="754380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E327E4-E42D-4E69-938D-7050F581577F}"/>
                  </a:ext>
                </a:extLst>
              </p:cNvPr>
              <p:cNvSpPr txBox="1"/>
              <p:nvPr/>
            </p:nvSpPr>
            <p:spPr>
              <a:xfrm>
                <a:off x="1749425" y="3452997"/>
                <a:ext cx="7543800" cy="1364412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𝒓𝒕</m:t>
                          </m:r>
                        </m:sub>
                      </m:sSub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4400" dirty="0"/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4400" b="1" dirty="0"/>
                            <m:t> 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E327E4-E42D-4E69-938D-7050F5815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25" y="3452997"/>
                <a:ext cx="7543800" cy="13644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AB4D70-3F6C-4D96-826F-7FA45DBE8201}"/>
                  </a:ext>
                </a:extLst>
              </p:cNvPr>
              <p:cNvSpPr txBox="1"/>
              <p:nvPr/>
            </p:nvSpPr>
            <p:spPr>
              <a:xfrm>
                <a:off x="3463925" y="5055500"/>
                <a:ext cx="3810000" cy="1478353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𝒓𝒕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𝒓𝒕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AB4D70-3F6C-4D96-826F-7FA45DBE82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925" y="5055500"/>
                <a:ext cx="3810000" cy="14783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959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NATIJALAR JADVALI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81B77DFF-E5F2-48BF-9922-B2A5BFE25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299229"/>
                  </p:ext>
                </p:extLst>
              </p:nvPr>
            </p:nvGraphicFramePr>
            <p:xfrm>
              <a:off x="149225" y="1147762"/>
              <a:ext cx="11887194" cy="4120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654">
                      <a:extLst>
                        <a:ext uri="{9D8B030D-6E8A-4147-A177-3AD203B41FA5}">
                          <a16:colId xmlns:a16="http://schemas.microsoft.com/office/drawing/2014/main" val="334547449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528476728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653030583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28161188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10156054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6938083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95554965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64997435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84176591"/>
                        </a:ext>
                      </a:extLst>
                    </a:gridCol>
                    <a:gridCol w="1170714">
                      <a:extLst>
                        <a:ext uri="{9D8B030D-6E8A-4147-A177-3AD203B41FA5}">
                          <a16:colId xmlns:a16="http://schemas.microsoft.com/office/drawing/2014/main" val="2950393641"/>
                        </a:ext>
                      </a:extLst>
                    </a:gridCol>
                    <a:gridCol w="990594">
                      <a:extLst>
                        <a:ext uri="{9D8B030D-6E8A-4147-A177-3AD203B41FA5}">
                          <a16:colId xmlns:a16="http://schemas.microsoft.com/office/drawing/2014/main" val="810072061"/>
                        </a:ext>
                      </a:extLst>
                    </a:gridCol>
                  </a:tblGrid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S, m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𝒓𝒕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𝒓𝒕</m:t>
                                  </m:r>
                                </m:sub>
                              </m:sSub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𝜺</m:t>
                                </m:r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%</m:t>
                                </m:r>
                              </m:oMath>
                            </m:oMathPara>
                          </a14:m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5733100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518841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174213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27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3">
                <a:extLst>
                  <a:ext uri="{FF2B5EF4-FFF2-40B4-BE49-F238E27FC236}">
                    <a16:creationId xmlns:a16="http://schemas.microsoft.com/office/drawing/2014/main" id="{81B77DFF-E5F2-48BF-9922-B2A5BFE251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0299229"/>
                  </p:ext>
                </p:extLst>
              </p:nvPr>
            </p:nvGraphicFramePr>
            <p:xfrm>
              <a:off x="149225" y="1147762"/>
              <a:ext cx="11887194" cy="41208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0654">
                      <a:extLst>
                        <a:ext uri="{9D8B030D-6E8A-4147-A177-3AD203B41FA5}">
                          <a16:colId xmlns:a16="http://schemas.microsoft.com/office/drawing/2014/main" val="334547449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528476728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653030583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28161188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110156054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69380837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955549656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3649974359"/>
                        </a:ext>
                      </a:extLst>
                    </a:gridCol>
                    <a:gridCol w="1080654">
                      <a:extLst>
                        <a:ext uri="{9D8B030D-6E8A-4147-A177-3AD203B41FA5}">
                          <a16:colId xmlns:a16="http://schemas.microsoft.com/office/drawing/2014/main" val="284176591"/>
                        </a:ext>
                      </a:extLst>
                    </a:gridCol>
                    <a:gridCol w="1170714">
                      <a:extLst>
                        <a:ext uri="{9D8B030D-6E8A-4147-A177-3AD203B41FA5}">
                          <a16:colId xmlns:a16="http://schemas.microsoft.com/office/drawing/2014/main" val="2950393641"/>
                        </a:ext>
                      </a:extLst>
                    </a:gridCol>
                    <a:gridCol w="990594">
                      <a:extLst>
                        <a:ext uri="{9D8B030D-6E8A-4147-A177-3AD203B41FA5}">
                          <a16:colId xmlns:a16="http://schemas.microsoft.com/office/drawing/2014/main" val="810072061"/>
                        </a:ext>
                      </a:extLst>
                    </a:gridCol>
                  </a:tblGrid>
                  <a:tr h="1091946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T/r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S, m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01130" t="-6145" r="-80282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1130" t="-6145" r="-70282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98876" t="-6145" r="-598876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01695" t="-6145" r="-502260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598315" t="-6145" r="-399438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702260" t="-6145" r="-30169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02260" t="-6145" r="-201695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831771" t="-6145" r="-85938" b="-2793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97546" t="-6145" r="-1227" b="-2793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45733100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76518841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174213"/>
                      </a:ext>
                    </a:extLst>
                  </a:tr>
                  <a:tr h="1009650">
                    <a:tc>
                      <a:txBody>
                        <a:bodyPr/>
                        <a:lstStyle/>
                        <a:p>
                          <a:r>
                            <a:rPr lang="en-US" sz="2800" b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42703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312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8178</TotalTime>
  <Words>349</Words>
  <Application>Microsoft Office PowerPoint</Application>
  <PresentationFormat>Произвольный</PresentationFormat>
  <Paragraphs>88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575</cp:revision>
  <dcterms:created xsi:type="dcterms:W3CDTF">2020-04-13T08:05:16Z</dcterms:created>
  <dcterms:modified xsi:type="dcterms:W3CDTF">2020-10-26T05:38:04Z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