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sldIdLst>
    <p:sldId id="270" r:id="rId2"/>
    <p:sldId id="753" r:id="rId3"/>
    <p:sldId id="776" r:id="rId4"/>
    <p:sldId id="777" r:id="rId5"/>
    <p:sldId id="778" r:id="rId6"/>
    <p:sldId id="779" r:id="rId7"/>
    <p:sldId id="780" r:id="rId8"/>
    <p:sldId id="715" r:id="rId9"/>
  </p:sldIdLst>
  <p:sldSz cx="12185650" cy="7019925"/>
  <p:notesSz cx="5765800" cy="3244850"/>
  <p:defaultTextStyle>
    <a:defPPr>
      <a:defRPr lang="ru-RU"/>
    </a:defPPr>
    <a:lvl1pPr marL="0" algn="l" defTabSz="1936059" rtl="0" eaLnBrk="1" latinLnBrk="0" hangingPunct="1">
      <a:defRPr sz="3811" kern="1200">
        <a:solidFill>
          <a:schemeClr val="tx1"/>
        </a:solidFill>
        <a:latin typeface="+mn-lt"/>
        <a:ea typeface="+mn-ea"/>
        <a:cs typeface="+mn-cs"/>
      </a:defRPr>
    </a:lvl1pPr>
    <a:lvl2pPr marL="968030" algn="l" defTabSz="1936059" rtl="0" eaLnBrk="1" latinLnBrk="0" hangingPunct="1">
      <a:defRPr sz="3811" kern="1200">
        <a:solidFill>
          <a:schemeClr val="tx1"/>
        </a:solidFill>
        <a:latin typeface="+mn-lt"/>
        <a:ea typeface="+mn-ea"/>
        <a:cs typeface="+mn-cs"/>
      </a:defRPr>
    </a:lvl2pPr>
    <a:lvl3pPr marL="1936059" algn="l" defTabSz="1936059" rtl="0" eaLnBrk="1" latinLnBrk="0" hangingPunct="1">
      <a:defRPr sz="3811" kern="1200">
        <a:solidFill>
          <a:schemeClr val="tx1"/>
        </a:solidFill>
        <a:latin typeface="+mn-lt"/>
        <a:ea typeface="+mn-ea"/>
        <a:cs typeface="+mn-cs"/>
      </a:defRPr>
    </a:lvl3pPr>
    <a:lvl4pPr marL="2904089" algn="l" defTabSz="1936059" rtl="0" eaLnBrk="1" latinLnBrk="0" hangingPunct="1">
      <a:defRPr sz="3811" kern="1200">
        <a:solidFill>
          <a:schemeClr val="tx1"/>
        </a:solidFill>
        <a:latin typeface="+mn-lt"/>
        <a:ea typeface="+mn-ea"/>
        <a:cs typeface="+mn-cs"/>
      </a:defRPr>
    </a:lvl4pPr>
    <a:lvl5pPr marL="3872118" algn="l" defTabSz="1936059" rtl="0" eaLnBrk="1" latinLnBrk="0" hangingPunct="1">
      <a:defRPr sz="3811" kern="1200">
        <a:solidFill>
          <a:schemeClr val="tx1"/>
        </a:solidFill>
        <a:latin typeface="+mn-lt"/>
        <a:ea typeface="+mn-ea"/>
        <a:cs typeface="+mn-cs"/>
      </a:defRPr>
    </a:lvl5pPr>
    <a:lvl6pPr marL="4840148" algn="l" defTabSz="1936059" rtl="0" eaLnBrk="1" latinLnBrk="0" hangingPunct="1">
      <a:defRPr sz="3811" kern="1200">
        <a:solidFill>
          <a:schemeClr val="tx1"/>
        </a:solidFill>
        <a:latin typeface="+mn-lt"/>
        <a:ea typeface="+mn-ea"/>
        <a:cs typeface="+mn-cs"/>
      </a:defRPr>
    </a:lvl6pPr>
    <a:lvl7pPr marL="5808177" algn="l" defTabSz="1936059" rtl="0" eaLnBrk="1" latinLnBrk="0" hangingPunct="1">
      <a:defRPr sz="3811" kern="1200">
        <a:solidFill>
          <a:schemeClr val="tx1"/>
        </a:solidFill>
        <a:latin typeface="+mn-lt"/>
        <a:ea typeface="+mn-ea"/>
        <a:cs typeface="+mn-cs"/>
      </a:defRPr>
    </a:lvl7pPr>
    <a:lvl8pPr marL="6776207" algn="l" defTabSz="1936059" rtl="0" eaLnBrk="1" latinLnBrk="0" hangingPunct="1">
      <a:defRPr sz="3811" kern="1200">
        <a:solidFill>
          <a:schemeClr val="tx1"/>
        </a:solidFill>
        <a:latin typeface="+mn-lt"/>
        <a:ea typeface="+mn-ea"/>
        <a:cs typeface="+mn-cs"/>
      </a:defRPr>
    </a:lvl8pPr>
    <a:lvl9pPr marL="7744236" algn="l" defTabSz="1936059" rtl="0" eaLnBrk="1" latinLnBrk="0" hangingPunct="1">
      <a:defRPr sz="381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231" userDrawn="1">
          <p15:clr>
            <a:srgbClr val="A4A3A4"/>
          </p15:clr>
        </p15:guide>
        <p15:guide id="2" pos="456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3DF2D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27102A9-8310-4765-A935-A1911B00CA55}" styleName="Светлый стиль 1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291" autoAdjust="0"/>
  </p:normalViewPr>
  <p:slideViewPr>
    <p:cSldViewPr>
      <p:cViewPr varScale="1">
        <p:scale>
          <a:sx n="67" d="100"/>
          <a:sy n="67" d="100"/>
        </p:scale>
        <p:origin x="756" y="102"/>
      </p:cViewPr>
      <p:guideLst>
        <p:guide orient="horz" pos="6231"/>
        <p:guide pos="456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DF0624-E261-4E68-BC68-6CD565DFB15F}" type="datetimeFigureOut">
              <a:rPr lang="ru-RU" smtClean="0"/>
              <a:t>20.10.2020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27213" y="242888"/>
            <a:ext cx="21113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4F9C9D-080E-4439-901A-28EA3C65AC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79810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936059" rtl="0" eaLnBrk="1" latinLnBrk="0" hangingPunct="1">
      <a:defRPr sz="2541" kern="1200">
        <a:solidFill>
          <a:schemeClr val="tx1"/>
        </a:solidFill>
        <a:latin typeface="+mn-lt"/>
        <a:ea typeface="+mn-ea"/>
        <a:cs typeface="+mn-cs"/>
      </a:defRPr>
    </a:lvl1pPr>
    <a:lvl2pPr marL="968030" algn="l" defTabSz="1936059" rtl="0" eaLnBrk="1" latinLnBrk="0" hangingPunct="1">
      <a:defRPr sz="2541" kern="1200">
        <a:solidFill>
          <a:schemeClr val="tx1"/>
        </a:solidFill>
        <a:latin typeface="+mn-lt"/>
        <a:ea typeface="+mn-ea"/>
        <a:cs typeface="+mn-cs"/>
      </a:defRPr>
    </a:lvl2pPr>
    <a:lvl3pPr marL="1936059" algn="l" defTabSz="1936059" rtl="0" eaLnBrk="1" latinLnBrk="0" hangingPunct="1">
      <a:defRPr sz="2541" kern="1200">
        <a:solidFill>
          <a:schemeClr val="tx1"/>
        </a:solidFill>
        <a:latin typeface="+mn-lt"/>
        <a:ea typeface="+mn-ea"/>
        <a:cs typeface="+mn-cs"/>
      </a:defRPr>
    </a:lvl3pPr>
    <a:lvl4pPr marL="2904089" algn="l" defTabSz="1936059" rtl="0" eaLnBrk="1" latinLnBrk="0" hangingPunct="1">
      <a:defRPr sz="2541" kern="1200">
        <a:solidFill>
          <a:schemeClr val="tx1"/>
        </a:solidFill>
        <a:latin typeface="+mn-lt"/>
        <a:ea typeface="+mn-ea"/>
        <a:cs typeface="+mn-cs"/>
      </a:defRPr>
    </a:lvl4pPr>
    <a:lvl5pPr marL="3872118" algn="l" defTabSz="1936059" rtl="0" eaLnBrk="1" latinLnBrk="0" hangingPunct="1">
      <a:defRPr sz="2541" kern="1200">
        <a:solidFill>
          <a:schemeClr val="tx1"/>
        </a:solidFill>
        <a:latin typeface="+mn-lt"/>
        <a:ea typeface="+mn-ea"/>
        <a:cs typeface="+mn-cs"/>
      </a:defRPr>
    </a:lvl5pPr>
    <a:lvl6pPr marL="4840148" algn="l" defTabSz="1936059" rtl="0" eaLnBrk="1" latinLnBrk="0" hangingPunct="1">
      <a:defRPr sz="2541" kern="1200">
        <a:solidFill>
          <a:schemeClr val="tx1"/>
        </a:solidFill>
        <a:latin typeface="+mn-lt"/>
        <a:ea typeface="+mn-ea"/>
        <a:cs typeface="+mn-cs"/>
      </a:defRPr>
    </a:lvl6pPr>
    <a:lvl7pPr marL="5808177" algn="l" defTabSz="1936059" rtl="0" eaLnBrk="1" latinLnBrk="0" hangingPunct="1">
      <a:defRPr sz="2541" kern="1200">
        <a:solidFill>
          <a:schemeClr val="tx1"/>
        </a:solidFill>
        <a:latin typeface="+mn-lt"/>
        <a:ea typeface="+mn-ea"/>
        <a:cs typeface="+mn-cs"/>
      </a:defRPr>
    </a:lvl7pPr>
    <a:lvl8pPr marL="6776207" algn="l" defTabSz="1936059" rtl="0" eaLnBrk="1" latinLnBrk="0" hangingPunct="1">
      <a:defRPr sz="2541" kern="1200">
        <a:solidFill>
          <a:schemeClr val="tx1"/>
        </a:solidFill>
        <a:latin typeface="+mn-lt"/>
        <a:ea typeface="+mn-ea"/>
        <a:cs typeface="+mn-cs"/>
      </a:defRPr>
    </a:lvl8pPr>
    <a:lvl9pPr marL="7744236" algn="l" defTabSz="1936059" rtl="0" eaLnBrk="1" latinLnBrk="0" hangingPunct="1">
      <a:defRPr sz="254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3924" y="2176176"/>
            <a:ext cx="10357803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7848" y="3931158"/>
            <a:ext cx="8529955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593" y="221585"/>
            <a:ext cx="10914460" cy="666786"/>
          </a:xfrm>
        </p:spPr>
        <p:txBody>
          <a:bodyPr lIns="0" tIns="0" rIns="0" bIns="0"/>
          <a:lstStyle>
            <a:lvl1pPr>
              <a:defRPr sz="4333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21682" y="2124550"/>
            <a:ext cx="10342288" cy="455189"/>
          </a:xfrm>
        </p:spPr>
        <p:txBody>
          <a:bodyPr lIns="0" tIns="0" rIns="0" bIns="0"/>
          <a:lstStyle>
            <a:lvl1pPr>
              <a:defRPr sz="2958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593" y="221585"/>
            <a:ext cx="10914460" cy="666786"/>
          </a:xfrm>
        </p:spPr>
        <p:txBody>
          <a:bodyPr lIns="0" tIns="0" rIns="0" bIns="0"/>
          <a:lstStyle>
            <a:lvl1pPr>
              <a:defRPr sz="4333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284" y="1614583"/>
            <a:ext cx="5300757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5612" y="1614583"/>
            <a:ext cx="5300757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10/20/2020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281" y="153956"/>
            <a:ext cx="11942743" cy="928661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8055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593" y="221585"/>
            <a:ext cx="10914460" cy="666786"/>
          </a:xfrm>
        </p:spPr>
        <p:txBody>
          <a:bodyPr lIns="0" tIns="0" rIns="0" bIns="0"/>
          <a:lstStyle>
            <a:lvl1pPr>
              <a:defRPr sz="4333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10/20/2020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10/20/2020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931" y="286575"/>
            <a:ext cx="10357805" cy="3154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3931" y="3060116"/>
            <a:ext cx="3326682" cy="22762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anchor="ctr"/>
          <a:lstStyle>
            <a:lvl1pPr marL="0" indent="0" algn="ctr">
              <a:buNone/>
              <a:defRPr lang="en-US" sz="1479"/>
            </a:lvl1pPr>
          </a:lstStyle>
          <a:p>
            <a:pPr lvl="0"/>
            <a:endParaRPr lang="en-US" noProof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29491" y="3060116"/>
            <a:ext cx="3326682" cy="22762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anchor="ctr"/>
          <a:lstStyle>
            <a:lvl1pPr marL="0" indent="0" algn="ctr">
              <a:buNone/>
              <a:defRPr lang="en-US" sz="1479"/>
            </a:lvl1pPr>
          </a:lstStyle>
          <a:p>
            <a:pPr lvl="0"/>
            <a:endParaRPr lang="en-US" noProof="0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45047" y="3060116"/>
            <a:ext cx="3326682" cy="22762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anchor="ctr"/>
          <a:lstStyle>
            <a:lvl1pPr marL="0" indent="0" algn="ctr">
              <a:buNone/>
              <a:defRPr lang="en-US" sz="1479"/>
            </a:lvl1pPr>
          </a:lstStyle>
          <a:p>
            <a:pPr lvl="0"/>
            <a:endParaRPr lang="en-US" noProof="0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3931" y="5098167"/>
            <a:ext cx="3326682" cy="981492"/>
          </a:xfrm>
        </p:spPr>
        <p:txBody>
          <a:bodyPr>
            <a:noAutofit/>
          </a:bodyPr>
          <a:lstStyle>
            <a:lvl1pPr marL="0" indent="0">
              <a:buNone/>
              <a:defRPr sz="1479"/>
            </a:lvl1pPr>
            <a:lvl2pPr marL="152239" indent="-152239">
              <a:buFont typeface="Arial" panose="020B0604020202020204" pitchFamily="34" charset="0"/>
              <a:buChar char="•"/>
              <a:defRPr sz="1479"/>
            </a:lvl2pPr>
            <a:lvl3pPr marL="304477" indent="-152239">
              <a:defRPr sz="1479"/>
            </a:lvl3pPr>
            <a:lvl4pPr marL="532831" indent="-228356">
              <a:defRPr sz="1479"/>
            </a:lvl4pPr>
            <a:lvl5pPr marL="761189" indent="-228356">
              <a:defRPr sz="147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429491" y="5098167"/>
            <a:ext cx="3326682" cy="981492"/>
          </a:xfrm>
        </p:spPr>
        <p:txBody>
          <a:bodyPr>
            <a:noAutofit/>
          </a:bodyPr>
          <a:lstStyle>
            <a:lvl1pPr marL="0" indent="0">
              <a:buNone/>
              <a:defRPr sz="1479"/>
            </a:lvl1pPr>
            <a:lvl2pPr marL="152239" indent="-152239">
              <a:buFont typeface="Arial" panose="020B0604020202020204" pitchFamily="34" charset="0"/>
              <a:buChar char="•"/>
              <a:defRPr sz="1479"/>
            </a:lvl2pPr>
            <a:lvl3pPr marL="304477" indent="-152239">
              <a:defRPr sz="1479"/>
            </a:lvl3pPr>
            <a:lvl4pPr marL="532831" indent="-228356">
              <a:defRPr sz="1479"/>
            </a:lvl4pPr>
            <a:lvl5pPr marL="761189" indent="-228356">
              <a:defRPr sz="147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7945047" y="5098167"/>
            <a:ext cx="3326682" cy="981492"/>
          </a:xfrm>
        </p:spPr>
        <p:txBody>
          <a:bodyPr>
            <a:noAutofit/>
          </a:bodyPr>
          <a:lstStyle>
            <a:lvl1pPr marL="0" indent="0">
              <a:buNone/>
              <a:defRPr sz="1479"/>
            </a:lvl1pPr>
            <a:lvl2pPr marL="152239" indent="-152239">
              <a:buFont typeface="Arial" panose="020B0604020202020204" pitchFamily="34" charset="0"/>
              <a:buChar char="•"/>
              <a:defRPr sz="1479"/>
            </a:lvl2pPr>
            <a:lvl3pPr marL="304477" indent="-152239">
              <a:defRPr sz="1479"/>
            </a:lvl3pPr>
            <a:lvl4pPr marL="532831" indent="-228356">
              <a:defRPr sz="1479"/>
            </a:lvl4pPr>
            <a:lvl5pPr marL="761189" indent="-228356">
              <a:defRPr sz="147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/>
          </p:nvPr>
        </p:nvSpPr>
        <p:spPr>
          <a:xfrm>
            <a:off x="913931" y="955500"/>
            <a:ext cx="10357805" cy="223779"/>
          </a:xfrm>
        </p:spPr>
        <p:txBody>
          <a:bodyPr/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691" baseline="0"/>
            </a:lvl1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98386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263" y="1159949"/>
            <a:ext cx="11942743" cy="5731336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 sz="8055"/>
          </a:p>
        </p:txBody>
      </p:sp>
      <p:sp>
        <p:nvSpPr>
          <p:cNvPr id="17" name="bg object 17"/>
          <p:cNvSpPr/>
          <p:nvPr/>
        </p:nvSpPr>
        <p:spPr>
          <a:xfrm>
            <a:off x="141281" y="153956"/>
            <a:ext cx="11942743" cy="928661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8055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593" y="221585"/>
            <a:ext cx="10914460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21682" y="2124550"/>
            <a:ext cx="10342288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3122" y="6528530"/>
            <a:ext cx="3899408" cy="586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282" y="6528530"/>
            <a:ext cx="2802699" cy="586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3669" y="6528530"/>
            <a:ext cx="2802699" cy="586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966272">
        <a:defRPr>
          <a:latin typeface="+mn-lt"/>
          <a:ea typeface="+mn-ea"/>
          <a:cs typeface="+mn-cs"/>
        </a:defRPr>
      </a:lvl2pPr>
      <a:lvl3pPr marL="1932544">
        <a:defRPr>
          <a:latin typeface="+mn-lt"/>
          <a:ea typeface="+mn-ea"/>
          <a:cs typeface="+mn-cs"/>
        </a:defRPr>
      </a:lvl3pPr>
      <a:lvl4pPr marL="2898815">
        <a:defRPr>
          <a:latin typeface="+mn-lt"/>
          <a:ea typeface="+mn-ea"/>
          <a:cs typeface="+mn-cs"/>
        </a:defRPr>
      </a:lvl4pPr>
      <a:lvl5pPr marL="3865088">
        <a:defRPr>
          <a:latin typeface="+mn-lt"/>
          <a:ea typeface="+mn-ea"/>
          <a:cs typeface="+mn-cs"/>
        </a:defRPr>
      </a:lvl5pPr>
      <a:lvl6pPr marL="4831360">
        <a:defRPr>
          <a:latin typeface="+mn-lt"/>
          <a:ea typeface="+mn-ea"/>
          <a:cs typeface="+mn-cs"/>
        </a:defRPr>
      </a:lvl6pPr>
      <a:lvl7pPr marL="5797632">
        <a:defRPr>
          <a:latin typeface="+mn-lt"/>
          <a:ea typeface="+mn-ea"/>
          <a:cs typeface="+mn-cs"/>
        </a:defRPr>
      </a:lvl7pPr>
      <a:lvl8pPr marL="6763904">
        <a:defRPr>
          <a:latin typeface="+mn-lt"/>
          <a:ea typeface="+mn-ea"/>
          <a:cs typeface="+mn-cs"/>
        </a:defRPr>
      </a:lvl8pPr>
      <a:lvl9pPr marL="7730175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966272">
        <a:defRPr>
          <a:latin typeface="+mn-lt"/>
          <a:ea typeface="+mn-ea"/>
          <a:cs typeface="+mn-cs"/>
        </a:defRPr>
      </a:lvl2pPr>
      <a:lvl3pPr marL="1932544">
        <a:defRPr>
          <a:latin typeface="+mn-lt"/>
          <a:ea typeface="+mn-ea"/>
          <a:cs typeface="+mn-cs"/>
        </a:defRPr>
      </a:lvl3pPr>
      <a:lvl4pPr marL="2898815">
        <a:defRPr>
          <a:latin typeface="+mn-lt"/>
          <a:ea typeface="+mn-ea"/>
          <a:cs typeface="+mn-cs"/>
        </a:defRPr>
      </a:lvl4pPr>
      <a:lvl5pPr marL="3865088">
        <a:defRPr>
          <a:latin typeface="+mn-lt"/>
          <a:ea typeface="+mn-ea"/>
          <a:cs typeface="+mn-cs"/>
        </a:defRPr>
      </a:lvl5pPr>
      <a:lvl6pPr marL="4831360">
        <a:defRPr>
          <a:latin typeface="+mn-lt"/>
          <a:ea typeface="+mn-ea"/>
          <a:cs typeface="+mn-cs"/>
        </a:defRPr>
      </a:lvl6pPr>
      <a:lvl7pPr marL="5797632">
        <a:defRPr>
          <a:latin typeface="+mn-lt"/>
          <a:ea typeface="+mn-ea"/>
          <a:cs typeface="+mn-cs"/>
        </a:defRPr>
      </a:lvl7pPr>
      <a:lvl8pPr marL="6763904">
        <a:defRPr>
          <a:latin typeface="+mn-lt"/>
          <a:ea typeface="+mn-ea"/>
          <a:cs typeface="+mn-cs"/>
        </a:defRPr>
      </a:lvl8pPr>
      <a:lvl9pPr marL="7730175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object 2"/>
          <p:cNvSpPr>
            <a:spLocks/>
          </p:cNvSpPr>
          <p:nvPr/>
        </p:nvSpPr>
        <p:spPr bwMode="auto">
          <a:xfrm>
            <a:off x="0" y="4761"/>
            <a:ext cx="12185650" cy="1952817"/>
          </a:xfrm>
          <a:custGeom>
            <a:avLst/>
            <a:gdLst>
              <a:gd name="T0" fmla="*/ 22945975 w 5760085"/>
              <a:gd name="T1" fmla="*/ 0 h 1021080"/>
              <a:gd name="T2" fmla="*/ 0 w 5760085"/>
              <a:gd name="T3" fmla="*/ 0 h 1021080"/>
              <a:gd name="T4" fmla="*/ 0 w 5760085"/>
              <a:gd name="T5" fmla="*/ 9630003 h 1021080"/>
              <a:gd name="T6" fmla="*/ 22945975 w 5760085"/>
              <a:gd name="T7" fmla="*/ 9630003 h 1021080"/>
              <a:gd name="T8" fmla="*/ 22945975 w 5760085"/>
              <a:gd name="T9" fmla="*/ 0 h 102108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r>
              <a:rPr lang="en-US" sz="8055" dirty="0"/>
              <a:t> </a:t>
            </a:r>
            <a:endParaRPr lang="ru-RU" sz="8055" dirty="0"/>
          </a:p>
        </p:txBody>
      </p:sp>
      <p:sp>
        <p:nvSpPr>
          <p:cNvPr id="26" name="object 2"/>
          <p:cNvSpPr txBox="1">
            <a:spLocks/>
          </p:cNvSpPr>
          <p:nvPr/>
        </p:nvSpPr>
        <p:spPr>
          <a:xfrm>
            <a:off x="3065432" y="63678"/>
            <a:ext cx="5645237" cy="1262289"/>
          </a:xfrm>
          <a:prstGeom prst="rect">
            <a:avLst/>
          </a:prstGeom>
        </p:spPr>
        <p:txBody>
          <a:bodyPr wrap="square" lIns="0" tIns="30881" rIns="0" bIns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26855" algn="ctr" defTabSz="1933533">
              <a:spcBef>
                <a:spcPts val="241"/>
              </a:spcBef>
              <a:defRPr/>
            </a:pPr>
            <a:r>
              <a:rPr lang="en-US" sz="8000" kern="0" spc="10" dirty="0">
                <a:solidFill>
                  <a:sysClr val="window" lastClr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 I Z I K A</a:t>
            </a:r>
          </a:p>
        </p:txBody>
      </p:sp>
      <p:sp>
        <p:nvSpPr>
          <p:cNvPr id="18443" name="object 11"/>
          <p:cNvSpPr>
            <a:spLocks noChangeArrowheads="1"/>
          </p:cNvSpPr>
          <p:nvPr/>
        </p:nvSpPr>
        <p:spPr bwMode="auto">
          <a:xfrm>
            <a:off x="606425" y="380623"/>
            <a:ext cx="1415226" cy="1169699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defTabSz="1933392"/>
            <a:endParaRPr lang="ru-RU" sz="8055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8445" name="object 4"/>
          <p:cNvSpPr txBox="1">
            <a:spLocks noChangeArrowheads="1"/>
          </p:cNvSpPr>
          <p:nvPr/>
        </p:nvSpPr>
        <p:spPr bwMode="auto">
          <a:xfrm>
            <a:off x="1194212" y="2501946"/>
            <a:ext cx="10814595" cy="768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29496" rIns="0" bIns="0">
            <a:spAutoFit/>
          </a:bodyPr>
          <a:lstStyle>
            <a:lvl1pPr marL="31750" defTabSz="10223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10223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10223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10223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10223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22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22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22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22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ts val="239"/>
              </a:spcBef>
            </a:pPr>
            <a:r>
              <a:rPr lang="ru-RU" sz="4800" b="1" dirty="0">
                <a:solidFill>
                  <a:srgbClr val="002060"/>
                </a:solidFill>
                <a:cs typeface="Arial" pitchFamily="34" charset="0"/>
              </a:rPr>
              <a:t>M</a:t>
            </a:r>
            <a:r>
              <a:rPr lang="en-US" sz="4800" b="1" dirty="0">
                <a:solidFill>
                  <a:srgbClr val="002060"/>
                </a:solidFill>
                <a:cs typeface="Arial" pitchFamily="34" charset="0"/>
              </a:rPr>
              <a:t>AVZU</a:t>
            </a:r>
            <a:r>
              <a:rPr lang="ru-RU" sz="4800" b="1" dirty="0">
                <a:solidFill>
                  <a:srgbClr val="002060"/>
                </a:solidFill>
                <a:cs typeface="Arial" pitchFamily="34" charset="0"/>
              </a:rPr>
              <a:t>:</a:t>
            </a:r>
            <a:r>
              <a:rPr lang="en-US" sz="4800" b="1" dirty="0">
                <a:solidFill>
                  <a:srgbClr val="002060"/>
                </a:solidFill>
                <a:cs typeface="Arial" pitchFamily="34" charset="0"/>
              </a:rPr>
              <a:t>  MASALALAR YECHISH</a:t>
            </a:r>
            <a:endParaRPr lang="en-US" sz="5400" b="1" dirty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19" name="object 9">
            <a:extLst>
              <a:ext uri="{FF2B5EF4-FFF2-40B4-BE49-F238E27FC236}">
                <a16:creationId xmlns:a16="http://schemas.microsoft.com/office/drawing/2014/main" id="{68F1F853-C18B-4CBC-AD87-9483E6657303}"/>
              </a:ext>
            </a:extLst>
          </p:cNvPr>
          <p:cNvSpPr>
            <a:spLocks/>
          </p:cNvSpPr>
          <p:nvPr/>
        </p:nvSpPr>
        <p:spPr bwMode="auto">
          <a:xfrm>
            <a:off x="9909200" y="279204"/>
            <a:ext cx="1939900" cy="912056"/>
          </a:xfrm>
          <a:custGeom>
            <a:avLst/>
            <a:gdLst>
              <a:gd name="T0" fmla="*/ 2404266 w 603885"/>
              <a:gd name="T1" fmla="*/ 0 h 603885"/>
              <a:gd name="T2" fmla="*/ 0 w 603885"/>
              <a:gd name="T3" fmla="*/ 0 h 603885"/>
              <a:gd name="T4" fmla="*/ 0 w 603885"/>
              <a:gd name="T5" fmla="*/ 5699134 h 603885"/>
              <a:gd name="T6" fmla="*/ 2404266 w 603885"/>
              <a:gd name="T7" fmla="*/ 5699134 h 603885"/>
              <a:gd name="T8" fmla="*/ 2404266 w 603885"/>
              <a:gd name="T9" fmla="*/ 0 h 60388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 sz="8055"/>
          </a:p>
        </p:txBody>
      </p:sp>
      <p:sp>
        <p:nvSpPr>
          <p:cNvPr id="20" name="object 12">
            <a:extLst>
              <a:ext uri="{FF2B5EF4-FFF2-40B4-BE49-F238E27FC236}">
                <a16:creationId xmlns:a16="http://schemas.microsoft.com/office/drawing/2014/main" id="{75008494-61E4-463C-93FC-17CA4E6B573C}"/>
              </a:ext>
            </a:extLst>
          </p:cNvPr>
          <p:cNvSpPr txBox="1"/>
          <p:nvPr/>
        </p:nvSpPr>
        <p:spPr>
          <a:xfrm>
            <a:off x="9909200" y="308567"/>
            <a:ext cx="1939900" cy="772510"/>
          </a:xfrm>
          <a:prstGeom prst="rect">
            <a:avLst/>
          </a:prstGeom>
        </p:spPr>
        <p:txBody>
          <a:bodyPr wrap="square" lIns="0" tIns="33519" rIns="0" bIns="0">
            <a:spAutoFit/>
          </a:bodyPr>
          <a:lstStyle/>
          <a:p>
            <a:pPr algn="ctr" defTabSz="1217750">
              <a:spcBef>
                <a:spcPts val="265"/>
              </a:spcBef>
              <a:defRPr/>
            </a:pPr>
            <a:r>
              <a:rPr lang="en-US" sz="4650" b="1" spc="22" dirty="0">
                <a:solidFill>
                  <a:srgbClr val="FEFEFE"/>
                </a:solidFill>
                <a:latin typeface="Arial"/>
                <a:cs typeface="Arial"/>
              </a:rPr>
              <a:t>7</a:t>
            </a:r>
            <a:r>
              <a:rPr lang="ru-RU" sz="4650" b="1" spc="22" dirty="0">
                <a:solidFill>
                  <a:srgbClr val="FEFEFE"/>
                </a:solidFill>
                <a:latin typeface="Arial"/>
                <a:cs typeface="Arial"/>
              </a:rPr>
              <a:t>-</a:t>
            </a:r>
            <a:r>
              <a:rPr lang="en-US" sz="4650" b="1" spc="22" dirty="0">
                <a:solidFill>
                  <a:srgbClr val="FEFEFE"/>
                </a:solidFill>
                <a:latin typeface="Arial"/>
                <a:cs typeface="Arial"/>
              </a:rPr>
              <a:t> </a:t>
            </a:r>
            <a:r>
              <a:rPr lang="en-US" sz="4800" b="1" spc="-10" dirty="0" err="1">
                <a:solidFill>
                  <a:srgbClr val="FEFEFE"/>
                </a:solidFill>
                <a:latin typeface="Arial"/>
                <a:cs typeface="Arial"/>
              </a:rPr>
              <a:t>sinf</a:t>
            </a:r>
            <a:endParaRPr lang="en-US" sz="4800" b="1" dirty="0">
              <a:solidFill>
                <a:srgbClr val="57565A"/>
              </a:solidFill>
              <a:latin typeface="Arial"/>
              <a:cs typeface="Arial"/>
            </a:endParaRPr>
          </a:p>
        </p:txBody>
      </p:sp>
      <p:sp>
        <p:nvSpPr>
          <p:cNvPr id="11" name="object 5">
            <a:extLst>
              <a:ext uri="{FF2B5EF4-FFF2-40B4-BE49-F238E27FC236}">
                <a16:creationId xmlns:a16="http://schemas.microsoft.com/office/drawing/2014/main" id="{239FC390-1FEA-4373-A147-DD45B8DDB257}"/>
              </a:ext>
            </a:extLst>
          </p:cNvPr>
          <p:cNvSpPr/>
          <p:nvPr/>
        </p:nvSpPr>
        <p:spPr>
          <a:xfrm>
            <a:off x="728530" y="2252395"/>
            <a:ext cx="727075" cy="1439862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lIns="0" tIns="0" rIns="0" bIns="0"/>
          <a:lstStyle/>
          <a:p>
            <a:pPr>
              <a:defRPr/>
            </a:pPr>
            <a:endParaRPr sz="2396"/>
          </a:p>
        </p:txBody>
      </p:sp>
      <p:pic>
        <p:nvPicPr>
          <p:cNvPr id="14" name="Рисунок 2">
            <a:extLst>
              <a:ext uri="{FF2B5EF4-FFF2-40B4-BE49-F238E27FC236}">
                <a16:creationId xmlns:a16="http://schemas.microsoft.com/office/drawing/2014/main" id="{59FB0BB3-9852-4002-BE08-3D7157AA09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4425" y="3814762"/>
            <a:ext cx="4876800" cy="2909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object 5">
            <a:extLst>
              <a:ext uri="{FF2B5EF4-FFF2-40B4-BE49-F238E27FC236}">
                <a16:creationId xmlns:a16="http://schemas.microsoft.com/office/drawing/2014/main" id="{0FC72A35-DC9D-4D45-AAA0-2CC8D2C9107B}"/>
              </a:ext>
            </a:extLst>
          </p:cNvPr>
          <p:cNvSpPr/>
          <p:nvPr/>
        </p:nvSpPr>
        <p:spPr>
          <a:xfrm>
            <a:off x="728530" y="4348162"/>
            <a:ext cx="727075" cy="1439862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</p:spPr>
        <p:txBody>
          <a:bodyPr lIns="0" tIns="0" rIns="0" bIns="0"/>
          <a:lstStyle/>
          <a:p>
            <a:pPr>
              <a:defRPr/>
            </a:pPr>
            <a:endParaRPr sz="2396"/>
          </a:p>
        </p:txBody>
      </p:sp>
    </p:spTree>
    <p:extLst>
      <p:ext uri="{BB962C8B-B14F-4D97-AF65-F5344CB8AC3E}">
        <p14:creationId xmlns:p14="http://schemas.microsoft.com/office/powerpoint/2010/main" val="30568798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85650" cy="84296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Masalalar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D3421E6-7375-4B99-B936-ACC1C76E0A72}"/>
              </a:ext>
            </a:extLst>
          </p:cNvPr>
          <p:cNvSpPr txBox="1"/>
          <p:nvPr/>
        </p:nvSpPr>
        <p:spPr>
          <a:xfrm>
            <a:off x="225425" y="1147762"/>
            <a:ext cx="11506200" cy="3477875"/>
          </a:xfrm>
          <a:prstGeom prst="rect">
            <a:avLst/>
          </a:prstGeom>
          <a:noFill/>
          <a:ln w="5715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271463" indent="-271463" algn="just"/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 1. Jism </a:t>
            </a: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XOY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koordinata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tekisligida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b="1" dirty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𝒳</a:t>
            </a:r>
            <a:r>
              <a:rPr lang="en-US" sz="4400" b="1" dirty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=3+2t(m), 𝑦=6-3t(m) </a:t>
            </a:r>
            <a:r>
              <a:rPr lang="en-US" sz="4400" dirty="0" err="1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tenglamalarga</a:t>
            </a:r>
            <a:r>
              <a:rPr lang="en-US" sz="4400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muvofiq</a:t>
            </a:r>
            <a:r>
              <a:rPr lang="en-US" sz="4400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harakatlanmoqda</a:t>
            </a:r>
            <a:r>
              <a:rPr lang="en-US" sz="4400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. Jism </a:t>
            </a:r>
            <a:r>
              <a:rPr lang="en-US" sz="4400" b="1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0</a:t>
            </a:r>
            <a:r>
              <a:rPr lang="en-US" sz="4400" b="1" dirty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𝒳 </a:t>
            </a:r>
            <a:r>
              <a:rPr lang="en-US" sz="4400" dirty="0" err="1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o‘qini</a:t>
            </a:r>
            <a:r>
              <a:rPr lang="en-US" sz="4400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koordinata</a:t>
            </a:r>
            <a:r>
              <a:rPr lang="en-US" sz="4400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boshidan</a:t>
            </a:r>
            <a:r>
              <a:rPr lang="en-US" sz="4400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qanday</a:t>
            </a:r>
            <a:r>
              <a:rPr lang="en-US" sz="4400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masofada</a:t>
            </a:r>
            <a:r>
              <a:rPr lang="en-US" sz="4400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 (m)  </a:t>
            </a:r>
            <a:r>
              <a:rPr lang="en-US" sz="4400" dirty="0" err="1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kesib</a:t>
            </a:r>
            <a:r>
              <a:rPr lang="en-US" sz="4400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o‘tadi</a:t>
            </a:r>
            <a:r>
              <a:rPr lang="en-US" sz="4400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?</a:t>
            </a:r>
            <a:endParaRPr 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27093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85650" cy="84296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Masalalar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4750661-CE4C-4134-BF47-751479DC36C4}"/>
              </a:ext>
            </a:extLst>
          </p:cNvPr>
          <p:cNvSpPr txBox="1"/>
          <p:nvPr/>
        </p:nvSpPr>
        <p:spPr>
          <a:xfrm>
            <a:off x="184150" y="1412840"/>
            <a:ext cx="328176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𝒳 </a:t>
            </a:r>
            <a:r>
              <a:rPr lang="en-US" sz="4000" b="1" dirty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=3+2t</a:t>
            </a:r>
            <a:endParaRPr lang="ru-RU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F15D38F-DBC2-43EB-BFE8-A4F31742DE53}"/>
              </a:ext>
            </a:extLst>
          </p:cNvPr>
          <p:cNvSpPr txBox="1"/>
          <p:nvPr/>
        </p:nvSpPr>
        <p:spPr>
          <a:xfrm>
            <a:off x="187324" y="2074039"/>
            <a:ext cx="274836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b="1" dirty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𝑦 =6-3t </a:t>
            </a:r>
            <a:endParaRPr lang="ru-RU" dirty="0"/>
          </a:p>
        </p:txBody>
      </p:sp>
      <p:sp>
        <p:nvSpPr>
          <p:cNvPr id="8" name="Прямоугольник 8">
            <a:extLst>
              <a:ext uri="{FF2B5EF4-FFF2-40B4-BE49-F238E27FC236}">
                <a16:creationId xmlns:a16="http://schemas.microsoft.com/office/drawing/2014/main" id="{3104AC69-0F12-4DA4-9C4E-4A3508E44D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7110" y="813195"/>
            <a:ext cx="30988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3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38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38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38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935163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935163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935163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935163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ru-RU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altLang="ru-RU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alt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75D32D7-C731-46C1-AC00-6C468A73F3AA}"/>
              </a:ext>
            </a:extLst>
          </p:cNvPr>
          <p:cNvSpPr txBox="1"/>
          <p:nvPr/>
        </p:nvSpPr>
        <p:spPr>
          <a:xfrm>
            <a:off x="367110" y="2900362"/>
            <a:ext cx="328176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𝒳 </a:t>
            </a:r>
            <a:r>
              <a:rPr lang="en-US" sz="4000" b="1" dirty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= ?</a:t>
            </a:r>
            <a:endParaRPr lang="ru-RU" dirty="0"/>
          </a:p>
        </p:txBody>
      </p:sp>
      <p:cxnSp>
        <p:nvCxnSpPr>
          <p:cNvPr id="10" name="Прямая соединительная линия 9">
            <a:extLst>
              <a:ext uri="{FF2B5EF4-FFF2-40B4-BE49-F238E27FC236}">
                <a16:creationId xmlns:a16="http://schemas.microsoft.com/office/drawing/2014/main" id="{F5B732B3-B9FF-4EF0-A8C9-BAF998349E77}"/>
              </a:ext>
            </a:extLst>
          </p:cNvPr>
          <p:cNvCxnSpPr>
            <a:cxnSpLocks/>
          </p:cNvCxnSpPr>
          <p:nvPr/>
        </p:nvCxnSpPr>
        <p:spPr>
          <a:xfrm>
            <a:off x="0" y="2871786"/>
            <a:ext cx="2663825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id="{12E17264-FF08-44F9-B2D9-A686C2E48EF5}"/>
              </a:ext>
            </a:extLst>
          </p:cNvPr>
          <p:cNvCxnSpPr>
            <a:cxnSpLocks/>
          </p:cNvCxnSpPr>
          <p:nvPr/>
        </p:nvCxnSpPr>
        <p:spPr>
          <a:xfrm>
            <a:off x="2663825" y="813195"/>
            <a:ext cx="0" cy="223956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>
            <a:extLst>
              <a:ext uri="{FF2B5EF4-FFF2-40B4-BE49-F238E27FC236}">
                <a16:creationId xmlns:a16="http://schemas.microsoft.com/office/drawing/2014/main" id="{E865B50A-4A10-4F8B-A180-DA126FEF71D0}"/>
              </a:ext>
            </a:extLst>
          </p:cNvPr>
          <p:cNvCxnSpPr/>
          <p:nvPr/>
        </p:nvCxnSpPr>
        <p:spPr>
          <a:xfrm>
            <a:off x="3349625" y="3433762"/>
            <a:ext cx="320040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>
            <a:extLst>
              <a:ext uri="{FF2B5EF4-FFF2-40B4-BE49-F238E27FC236}">
                <a16:creationId xmlns:a16="http://schemas.microsoft.com/office/drawing/2014/main" id="{57F836CE-56CB-4E41-AF57-91B66EF6B8B4}"/>
              </a:ext>
            </a:extLst>
          </p:cNvPr>
          <p:cNvCxnSpPr/>
          <p:nvPr/>
        </p:nvCxnSpPr>
        <p:spPr>
          <a:xfrm flipV="1">
            <a:off x="3349625" y="842962"/>
            <a:ext cx="0" cy="25908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Овал 21">
            <a:extLst>
              <a:ext uri="{FF2B5EF4-FFF2-40B4-BE49-F238E27FC236}">
                <a16:creationId xmlns:a16="http://schemas.microsoft.com/office/drawing/2014/main" id="{19493035-4F63-47FC-8880-E19BBF2D2ECE}"/>
              </a:ext>
            </a:extLst>
          </p:cNvPr>
          <p:cNvSpPr/>
          <p:nvPr/>
        </p:nvSpPr>
        <p:spPr>
          <a:xfrm>
            <a:off x="4086622" y="1459526"/>
            <a:ext cx="230581" cy="13926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>
            <a:extLst>
              <a:ext uri="{FF2B5EF4-FFF2-40B4-BE49-F238E27FC236}">
                <a16:creationId xmlns:a16="http://schemas.microsoft.com/office/drawing/2014/main" id="{8FE5BA34-A628-4779-AA1C-7F34303575C7}"/>
              </a:ext>
            </a:extLst>
          </p:cNvPr>
          <p:cNvSpPr/>
          <p:nvPr/>
        </p:nvSpPr>
        <p:spPr>
          <a:xfrm>
            <a:off x="5825733" y="3364132"/>
            <a:ext cx="230581" cy="13926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7969BDD-F619-42D8-AFC8-622B46D4660F}"/>
              </a:ext>
            </a:extLst>
          </p:cNvPr>
          <p:cNvSpPr txBox="1"/>
          <p:nvPr/>
        </p:nvSpPr>
        <p:spPr>
          <a:xfrm>
            <a:off x="2789006" y="1195579"/>
            <a:ext cx="6430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6</a:t>
            </a:r>
            <a:endParaRPr lang="ru-RU" sz="3600" b="1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126BEF1-8D9D-4845-976F-65D472AC5149}"/>
              </a:ext>
            </a:extLst>
          </p:cNvPr>
          <p:cNvSpPr txBox="1"/>
          <p:nvPr/>
        </p:nvSpPr>
        <p:spPr>
          <a:xfrm>
            <a:off x="5619518" y="3516533"/>
            <a:ext cx="6430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𝒳</a:t>
            </a:r>
            <a:endParaRPr lang="ru-RU" sz="3200" b="1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B6BB48D3-10FE-45BA-B87C-716D121C11F0}"/>
              </a:ext>
            </a:extLst>
          </p:cNvPr>
          <p:cNvSpPr txBox="1"/>
          <p:nvPr/>
        </p:nvSpPr>
        <p:spPr>
          <a:xfrm>
            <a:off x="4049310" y="3465151"/>
            <a:ext cx="6430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3</a:t>
            </a:r>
            <a:r>
              <a:rPr lang="en-US" sz="3600" b="1" dirty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 </a:t>
            </a:r>
            <a:endParaRPr lang="ru-RU" sz="3600" b="1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0B3DFC6-154A-465D-BAE4-F05158A31272}"/>
              </a:ext>
            </a:extLst>
          </p:cNvPr>
          <p:cNvSpPr txBox="1"/>
          <p:nvPr/>
        </p:nvSpPr>
        <p:spPr>
          <a:xfrm>
            <a:off x="5724066" y="2770328"/>
            <a:ext cx="12161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𝒳, m</a:t>
            </a:r>
            <a:endParaRPr lang="ru-RU" sz="3200" b="1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E6CCE8C-5211-468C-B757-89075E722F08}"/>
              </a:ext>
            </a:extLst>
          </p:cNvPr>
          <p:cNvSpPr txBox="1"/>
          <p:nvPr/>
        </p:nvSpPr>
        <p:spPr>
          <a:xfrm>
            <a:off x="3265469" y="731694"/>
            <a:ext cx="18728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𝑦, m </a:t>
            </a:r>
            <a:endParaRPr lang="ru-RU" sz="3600" b="1" dirty="0"/>
          </a:p>
        </p:txBody>
      </p:sp>
      <p:cxnSp>
        <p:nvCxnSpPr>
          <p:cNvPr id="30" name="Прямая соединительная линия 29">
            <a:extLst>
              <a:ext uri="{FF2B5EF4-FFF2-40B4-BE49-F238E27FC236}">
                <a16:creationId xmlns:a16="http://schemas.microsoft.com/office/drawing/2014/main" id="{D8178C37-8AE4-41B2-A1DD-F26922970582}"/>
              </a:ext>
            </a:extLst>
          </p:cNvPr>
          <p:cNvCxnSpPr>
            <a:cxnSpLocks/>
          </p:cNvCxnSpPr>
          <p:nvPr/>
        </p:nvCxnSpPr>
        <p:spPr>
          <a:xfrm>
            <a:off x="4172363" y="1484980"/>
            <a:ext cx="1739111" cy="1904606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>
            <a:extLst>
              <a:ext uri="{FF2B5EF4-FFF2-40B4-BE49-F238E27FC236}">
                <a16:creationId xmlns:a16="http://schemas.microsoft.com/office/drawing/2014/main" id="{E138B9F2-07E7-4B57-BEC3-8D676C4A1394}"/>
              </a:ext>
            </a:extLst>
          </p:cNvPr>
          <p:cNvCxnSpPr>
            <a:cxnSpLocks/>
          </p:cNvCxnSpPr>
          <p:nvPr/>
        </p:nvCxnSpPr>
        <p:spPr>
          <a:xfrm flipV="1">
            <a:off x="3240376" y="1511600"/>
            <a:ext cx="1017418" cy="4458"/>
          </a:xfrm>
          <a:prstGeom prst="line">
            <a:avLst/>
          </a:prstGeom>
          <a:ln w="3810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>
            <a:extLst>
              <a:ext uri="{FF2B5EF4-FFF2-40B4-BE49-F238E27FC236}">
                <a16:creationId xmlns:a16="http://schemas.microsoft.com/office/drawing/2014/main" id="{82CE3731-5DE4-4747-A660-7EFBFFEF80EC}"/>
              </a:ext>
            </a:extLst>
          </p:cNvPr>
          <p:cNvCxnSpPr>
            <a:cxnSpLocks/>
            <a:stCxn id="22" idx="5"/>
          </p:cNvCxnSpPr>
          <p:nvPr/>
        </p:nvCxnSpPr>
        <p:spPr>
          <a:xfrm>
            <a:off x="4283435" y="1578392"/>
            <a:ext cx="13739" cy="1881265"/>
          </a:xfrm>
          <a:prstGeom prst="line">
            <a:avLst/>
          </a:prstGeom>
          <a:ln w="3810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A580360E-C425-43AC-BFB5-76235932FDDF}"/>
              </a:ext>
            </a:extLst>
          </p:cNvPr>
          <p:cNvSpPr txBox="1"/>
          <p:nvPr/>
        </p:nvSpPr>
        <p:spPr>
          <a:xfrm>
            <a:off x="2756883" y="3219227"/>
            <a:ext cx="6430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0</a:t>
            </a:r>
            <a:r>
              <a:rPr lang="en-US" sz="3600" b="1" dirty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 </a:t>
            </a:r>
            <a:endParaRPr lang="ru-RU" sz="3600" b="1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239BC892-A2FB-477C-A60D-9E1B7F496D6B}"/>
              </a:ext>
            </a:extLst>
          </p:cNvPr>
          <p:cNvSpPr txBox="1"/>
          <p:nvPr/>
        </p:nvSpPr>
        <p:spPr>
          <a:xfrm>
            <a:off x="6793311" y="1435543"/>
            <a:ext cx="237199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𝒳 </a:t>
            </a:r>
            <a:r>
              <a:rPr lang="en-US" sz="3600" b="1" dirty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=3+2t</a:t>
            </a:r>
            <a:endParaRPr lang="ru-RU" sz="3600" dirty="0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9E9DF819-1B1B-4FC3-82F0-5DBD4B62E66B}"/>
              </a:ext>
            </a:extLst>
          </p:cNvPr>
          <p:cNvSpPr txBox="1"/>
          <p:nvPr/>
        </p:nvSpPr>
        <p:spPr>
          <a:xfrm>
            <a:off x="6895736" y="2069557"/>
            <a:ext cx="214108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dirty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𝑦 =6-3t </a:t>
            </a:r>
            <a:endParaRPr lang="ru-RU" sz="3600" dirty="0"/>
          </a:p>
        </p:txBody>
      </p:sp>
      <p:sp>
        <p:nvSpPr>
          <p:cNvPr id="29" name="Прямоугольник 8">
            <a:extLst>
              <a:ext uri="{FF2B5EF4-FFF2-40B4-BE49-F238E27FC236}">
                <a16:creationId xmlns:a16="http://schemas.microsoft.com/office/drawing/2014/main" id="{10E68B65-73C1-4258-B2F1-6D2D46DD7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14746" y="793117"/>
            <a:ext cx="300375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3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38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38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38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935163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935163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935163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935163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ru-RU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Yechilishi</a:t>
            </a:r>
            <a:r>
              <a:rPr lang="en-US" altLang="ru-RU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alt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C4AFC49D-1D1B-4869-90C8-235AB4A59B6F}"/>
                  </a:ext>
                </a:extLst>
              </p:cNvPr>
              <p:cNvSpPr txBox="1"/>
              <p:nvPr/>
            </p:nvSpPr>
            <p:spPr>
              <a:xfrm>
                <a:off x="9626328" y="1174838"/>
                <a:ext cx="2371998" cy="106715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2800" b="1" dirty="0"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t  </a:t>
                </a:r>
                <a:r>
                  <a:rPr lang="en-US" sz="3600" b="1" dirty="0"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𝒙</m:t>
                        </m:r>
                        <m:r>
                          <a:rPr lang="en-US" sz="4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a:rPr lang="en-US" sz="4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𝟑</m:t>
                        </m:r>
                      </m:num>
                      <m:den>
                        <m:r>
                          <a:rPr lang="en-US" sz="4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3600" dirty="0"/>
                  <a:t>  </a:t>
                </a:r>
                <a:endParaRPr lang="ru-RU" sz="3600" dirty="0"/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C4AFC49D-1D1B-4869-90C8-235AB4A59B6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26328" y="1174838"/>
                <a:ext cx="2371998" cy="1067152"/>
              </a:xfrm>
              <a:prstGeom prst="rect">
                <a:avLst/>
              </a:prstGeom>
              <a:blipFill>
                <a:blip r:embed="rId2"/>
                <a:stretch>
                  <a:fillRect l="-5141" b="-4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B954F117-1A70-4B85-96A5-6DB2A731F76C}"/>
                  </a:ext>
                </a:extLst>
              </p:cNvPr>
              <p:cNvSpPr txBox="1"/>
              <p:nvPr/>
            </p:nvSpPr>
            <p:spPr>
              <a:xfrm>
                <a:off x="9717696" y="2259121"/>
                <a:ext cx="2371998" cy="106715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2800" b="1" dirty="0"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t  </a:t>
                </a:r>
                <a:r>
                  <a:rPr lang="en-US" sz="3600" b="1" dirty="0"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𝒚</m:t>
                        </m:r>
                        <m:r>
                          <a:rPr lang="en-US" sz="4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a:rPr lang="en-US" sz="4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𝟔</m:t>
                        </m:r>
                      </m:num>
                      <m:den>
                        <m:r>
                          <a:rPr lang="en-US" sz="4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a:rPr lang="en-US" sz="4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US" sz="3600" dirty="0"/>
                  <a:t>  </a:t>
                </a:r>
                <a:endParaRPr lang="ru-RU" sz="3600" dirty="0"/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B954F117-1A70-4B85-96A5-6DB2A731F7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7696" y="2259121"/>
                <a:ext cx="2371998" cy="1067152"/>
              </a:xfrm>
              <a:prstGeom prst="rect">
                <a:avLst/>
              </a:prstGeom>
              <a:blipFill>
                <a:blip r:embed="rId3"/>
                <a:stretch>
                  <a:fillRect l="-5141" b="-4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2FE90AFA-9CC9-4E33-8D4F-B4C807043D2F}"/>
                  </a:ext>
                </a:extLst>
              </p:cNvPr>
              <p:cNvSpPr txBox="1"/>
              <p:nvPr/>
            </p:nvSpPr>
            <p:spPr>
              <a:xfrm>
                <a:off x="7783530" y="3288297"/>
                <a:ext cx="2371998" cy="106715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4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𝒙</m:t>
                        </m:r>
                        <m:r>
                          <a:rPr lang="en-US" sz="4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a:rPr lang="en-US" sz="4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𝟑</m:t>
                        </m:r>
                      </m:num>
                      <m:den>
                        <m:r>
                          <a:rPr lang="en-US" sz="4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36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4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𝒚</m:t>
                        </m:r>
                        <m:r>
                          <a:rPr lang="en-US" sz="44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a:rPr lang="en-US" sz="44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𝟔</m:t>
                        </m:r>
                      </m:num>
                      <m:den>
                        <m:r>
                          <a:rPr lang="en-US" sz="44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a:rPr lang="en-US" sz="44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US" sz="4000" dirty="0"/>
                  <a:t> </a:t>
                </a:r>
                <a:endParaRPr lang="ru-RU" sz="3600" dirty="0"/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2FE90AFA-9CC9-4E33-8D4F-B4C807043D2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3530" y="3288297"/>
                <a:ext cx="2371998" cy="1067152"/>
              </a:xfrm>
              <a:prstGeom prst="rect">
                <a:avLst/>
              </a:prstGeom>
              <a:blipFill>
                <a:blip r:embed="rId4"/>
                <a:stretch>
                  <a:fillRect b="-571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62E23050-59F2-41CA-BF1B-14FFB1A478FD}"/>
                  </a:ext>
                </a:extLst>
              </p:cNvPr>
              <p:cNvSpPr txBox="1"/>
              <p:nvPr/>
            </p:nvSpPr>
            <p:spPr>
              <a:xfrm>
                <a:off x="117627" y="3838829"/>
                <a:ext cx="4882401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3600" b="1" dirty="0"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-3𝒳 +9 =</a:t>
                </a:r>
                <a:r>
                  <a:rPr lang="en-US" sz="3600" b="1" dirty="0">
                    <a:ea typeface="Cambria Math" panose="02040503050406030204" pitchFamily="18" charset="0"/>
                    <a:cs typeface="Arial" panose="020B0604020202020204" pitchFamily="34" charset="0"/>
                  </a:rPr>
                  <a:t> 2</a:t>
                </a:r>
                <a14:m>
                  <m:oMath xmlns:m="http://schemas.openxmlformats.org/officeDocument/2006/math">
                    <m:r>
                      <a:rPr lang="en-US" sz="3600" b="1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𝒚</m:t>
                    </m:r>
                    <m:r>
                      <a:rPr lang="en-US" sz="3600" b="1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n-US" sz="3600" b="1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</m:oMath>
                </a14:m>
                <a:r>
                  <a:rPr lang="en-US" sz="3600" b="1" dirty="0"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12</a:t>
                </a:r>
                <a:endParaRPr lang="ru-RU" sz="3600" dirty="0"/>
              </a:p>
            </p:txBody>
          </p:sp>
        </mc:Choice>
        <mc:Fallback xmlns="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62E23050-59F2-41CA-BF1B-14FFB1A478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627" y="3838829"/>
                <a:ext cx="4882401" cy="646331"/>
              </a:xfrm>
              <a:prstGeom prst="rect">
                <a:avLst/>
              </a:prstGeom>
              <a:blipFill>
                <a:blip r:embed="rId5"/>
                <a:stretch>
                  <a:fillRect l="-3745" t="-16981" b="-3584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28EC6D1A-1616-44AA-8AF6-F8F28173D5DE}"/>
                  </a:ext>
                </a:extLst>
              </p:cNvPr>
              <p:cNvSpPr txBox="1"/>
              <p:nvPr/>
            </p:nvSpPr>
            <p:spPr>
              <a:xfrm>
                <a:off x="216063" y="4455649"/>
                <a:ext cx="2694056" cy="88992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3600" b="1" dirty="0"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600" b="1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𝒚</m:t>
                    </m:r>
                    <m:r>
                      <a:rPr lang="en-US" sz="3600" b="1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en-US" sz="3600" b="1" dirty="0"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𝟐𝟏</m:t>
                        </m:r>
                        <m:r>
                          <a:rPr lang="en-US" sz="36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a:rPr lang="en-US" sz="36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𝟑</m:t>
                        </m:r>
                        <m:r>
                          <a:rPr lang="en-US" sz="36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𝒙</m:t>
                        </m:r>
                      </m:num>
                      <m:den>
                        <m:r>
                          <a:rPr lang="en-US" sz="36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3600" dirty="0"/>
                  <a:t>  </a:t>
                </a:r>
                <a:endParaRPr lang="ru-RU" sz="3600" dirty="0"/>
              </a:p>
            </p:txBody>
          </p:sp>
        </mc:Choice>
        <mc:Fallback xmlns="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28EC6D1A-1616-44AA-8AF6-F8F28173D5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6063" y="4455649"/>
                <a:ext cx="2694056" cy="889924"/>
              </a:xfrm>
              <a:prstGeom prst="rect">
                <a:avLst/>
              </a:prstGeom>
              <a:blipFill>
                <a:blip r:embed="rId6"/>
                <a:stretch>
                  <a:fillRect b="-1095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942A83C7-2432-440A-ADCD-B40756D857A0}"/>
                  </a:ext>
                </a:extLst>
              </p:cNvPr>
              <p:cNvSpPr txBox="1"/>
              <p:nvPr/>
            </p:nvSpPr>
            <p:spPr>
              <a:xfrm>
                <a:off x="195262" y="5402088"/>
                <a:ext cx="2694056" cy="106715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2800" b="1" dirty="0"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𝟎</m:t>
                    </m:r>
                    <m:r>
                      <a:rPr lang="en-US" sz="28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en-US" sz="3600" b="1" dirty="0"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𝟐𝟏</m:t>
                        </m:r>
                        <m:r>
                          <a:rPr lang="en-US" sz="4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a:rPr lang="en-US" sz="4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𝟑</m:t>
                        </m:r>
                        <m:r>
                          <a:rPr lang="en-US" sz="4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𝒙</m:t>
                        </m:r>
                      </m:num>
                      <m:den>
                        <m:r>
                          <a:rPr lang="en-US" sz="4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3600" dirty="0"/>
                  <a:t>  </a:t>
                </a:r>
                <a:endParaRPr lang="ru-RU" sz="3600" dirty="0"/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942A83C7-2432-440A-ADCD-B40756D857A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5262" y="5402088"/>
                <a:ext cx="2694056" cy="1067152"/>
              </a:xfrm>
              <a:prstGeom prst="rect">
                <a:avLst/>
              </a:prstGeom>
              <a:blipFill>
                <a:blip r:embed="rId7"/>
                <a:stretch>
                  <a:fillRect b="-4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TextBox 38">
            <a:extLst>
              <a:ext uri="{FF2B5EF4-FFF2-40B4-BE49-F238E27FC236}">
                <a16:creationId xmlns:a16="http://schemas.microsoft.com/office/drawing/2014/main" id="{0234B599-E349-4CCB-B6E2-C99EEF032826}"/>
              </a:ext>
            </a:extLst>
          </p:cNvPr>
          <p:cNvSpPr txBox="1"/>
          <p:nvPr/>
        </p:nvSpPr>
        <p:spPr>
          <a:xfrm>
            <a:off x="3478434" y="6288231"/>
            <a:ext cx="2141084" cy="707886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en-US" sz="3200" b="1" dirty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𝒳 </a:t>
            </a:r>
            <a:r>
              <a:rPr lang="en-US" sz="4000" b="1" dirty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= 7 m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84366F4C-0640-4503-9968-C81A231C7E99}"/>
                  </a:ext>
                </a:extLst>
              </p:cNvPr>
              <p:cNvSpPr txBox="1"/>
              <p:nvPr/>
            </p:nvSpPr>
            <p:spPr>
              <a:xfrm>
                <a:off x="3106367" y="4555231"/>
                <a:ext cx="3281760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3200" b="1" dirty="0"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⟹     </m:t>
                    </m:r>
                  </m:oMath>
                </a14:m>
                <a:r>
                  <a:rPr lang="en-US" sz="3200" b="1" dirty="0"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000" b="1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𝒚</m:t>
                    </m:r>
                    <m:r>
                      <a:rPr lang="en-US" sz="4000" b="1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en-US" sz="4000" b="1" dirty="0"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= 0</a:t>
                </a:r>
                <a:endParaRPr lang="ru-RU" dirty="0"/>
              </a:p>
            </p:txBody>
          </p:sp>
        </mc:Choice>
        <mc:Fallback xmlns="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84366F4C-0640-4503-9968-C81A231C7E9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06367" y="4555231"/>
                <a:ext cx="3281760" cy="707886"/>
              </a:xfrm>
              <a:prstGeom prst="rect">
                <a:avLst/>
              </a:prstGeom>
              <a:blipFill>
                <a:blip r:embed="rId8"/>
                <a:stretch>
                  <a:fillRect t="-17241" b="-3448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D6218D3D-66B5-41C3-9591-B2589009A0E1}"/>
                  </a:ext>
                </a:extLst>
              </p:cNvPr>
              <p:cNvSpPr txBox="1"/>
              <p:nvPr/>
            </p:nvSpPr>
            <p:spPr>
              <a:xfrm>
                <a:off x="3265469" y="5490769"/>
                <a:ext cx="2827356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⟹  </m:t>
                    </m:r>
                  </m:oMath>
                </a14:m>
                <a:r>
                  <a:rPr lang="en-US" sz="3600" b="1" dirty="0"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3 𝒳 =21</a:t>
                </a:r>
                <a:endParaRPr lang="ru-RU" sz="3600" dirty="0"/>
              </a:p>
            </p:txBody>
          </p:sp>
        </mc:Choice>
        <mc:Fallback xmlns="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D6218D3D-66B5-41C3-9591-B2589009A0E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65469" y="5490769"/>
                <a:ext cx="2827356" cy="646331"/>
              </a:xfrm>
              <a:prstGeom prst="rect">
                <a:avLst/>
              </a:prstGeom>
              <a:blipFill>
                <a:blip r:embed="rId9"/>
                <a:stretch>
                  <a:fillRect t="-16981" b="-3301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TextBox 45">
            <a:extLst>
              <a:ext uri="{FF2B5EF4-FFF2-40B4-BE49-F238E27FC236}">
                <a16:creationId xmlns:a16="http://schemas.microsoft.com/office/drawing/2014/main" id="{87832499-BF02-4932-9F8F-9BBAC2F2682F}"/>
              </a:ext>
            </a:extLst>
          </p:cNvPr>
          <p:cNvSpPr txBox="1"/>
          <p:nvPr/>
        </p:nvSpPr>
        <p:spPr>
          <a:xfrm>
            <a:off x="1542290" y="6397412"/>
            <a:ext cx="202690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ru-RU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altLang="ru-RU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09378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  <p:bldP spid="41" grpId="0"/>
      <p:bldP spid="42" grpId="0"/>
      <p:bldP spid="29" grpId="0"/>
      <p:bldP spid="31" grpId="0"/>
      <p:bldP spid="33" grpId="0"/>
      <p:bldP spid="35" grpId="0"/>
      <p:bldP spid="36" grpId="0"/>
      <p:bldP spid="37" grpId="0"/>
      <p:bldP spid="38" grpId="0"/>
      <p:bldP spid="39" grpId="0" animBg="1"/>
      <p:bldP spid="44" grpId="0"/>
      <p:bldP spid="45" grpId="0"/>
      <p:bldP spid="4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85650" cy="84296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Masalalar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ED3421E6-7375-4B99-B936-ACC1C76E0A72}"/>
                  </a:ext>
                </a:extLst>
              </p:cNvPr>
              <p:cNvSpPr txBox="1"/>
              <p:nvPr/>
            </p:nvSpPr>
            <p:spPr>
              <a:xfrm>
                <a:off x="225425" y="1147762"/>
                <a:ext cx="11506200" cy="2123658"/>
              </a:xfrm>
              <a:prstGeom prst="rect">
                <a:avLst/>
              </a:prstGeom>
              <a:noFill/>
              <a:ln w="57150">
                <a:solidFill>
                  <a:schemeClr val="bg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marL="271463" indent="-271463" algn="just"/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 2. Agar </a:t>
                </a:r>
                <a:r>
                  <a:rPr lang="en-US" sz="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ikki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jismning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harakat </a:t>
                </a:r>
                <a:r>
                  <a:rPr lang="en-US" sz="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tenglamasi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mos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ravishda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US" sz="3600" b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𝒳</m:t>
                        </m:r>
                      </m:e>
                      <m:sub>
                        <m:r>
                          <a:rPr lang="en-US" sz="36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sz="4400" b="1" dirty="0"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=90-t,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US" sz="3600" b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𝒳</m:t>
                        </m:r>
                      </m:e>
                      <m:sub>
                        <m:r>
                          <a:rPr lang="en-US" sz="3600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sz="4400" b="1" dirty="0"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=2t  </a:t>
                </a:r>
                <a:r>
                  <a:rPr lang="en-US" sz="4400" dirty="0" err="1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bo‘lsa</a:t>
                </a:r>
                <a:r>
                  <a:rPr lang="en-US" sz="4400" dirty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, </a:t>
                </a:r>
                <a:r>
                  <a:rPr lang="en-US" sz="4400" dirty="0" err="1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ularning</a:t>
                </a:r>
                <a:r>
                  <a:rPr lang="en-US" sz="4400" dirty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uchrashuv</a:t>
                </a:r>
                <a:r>
                  <a:rPr lang="en-US" sz="4400" dirty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joyi</a:t>
                </a:r>
                <a:r>
                  <a:rPr lang="en-US" sz="4400" dirty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va</a:t>
                </a:r>
                <a:r>
                  <a:rPr lang="en-US" sz="4400" dirty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vaqtini</a:t>
                </a:r>
                <a:r>
                  <a:rPr lang="en-US" sz="4400" dirty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aniqlang</a:t>
                </a:r>
                <a:r>
                  <a:rPr lang="en-US" sz="4400" dirty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. </a:t>
                </a:r>
                <a:endParaRPr lang="ru-RU" sz="4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ED3421E6-7375-4B99-B936-ACC1C76E0A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5425" y="1147762"/>
                <a:ext cx="11506200" cy="2123658"/>
              </a:xfrm>
              <a:prstGeom prst="rect">
                <a:avLst/>
              </a:prstGeom>
              <a:blipFill>
                <a:blip r:embed="rId2"/>
                <a:stretch>
                  <a:fillRect t="-4749" r="-1846" b="-10615"/>
                </a:stretch>
              </a:blipFill>
              <a:ln w="57150"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926864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85650" cy="84296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Masalalar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8">
            <a:extLst>
              <a:ext uri="{FF2B5EF4-FFF2-40B4-BE49-F238E27FC236}">
                <a16:creationId xmlns:a16="http://schemas.microsoft.com/office/drawing/2014/main" id="{3104AC69-0F12-4DA4-9C4E-4A3508E44D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529" y="927183"/>
            <a:ext cx="30988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3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38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38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38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935163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935163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935163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935163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ru-RU" sz="4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altLang="ru-RU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altLang="ru-RU" sz="4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75D32D7-C731-46C1-AC00-6C468A73F3AA}"/>
              </a:ext>
            </a:extLst>
          </p:cNvPr>
          <p:cNvSpPr txBox="1"/>
          <p:nvPr/>
        </p:nvSpPr>
        <p:spPr>
          <a:xfrm>
            <a:off x="341311" y="3188945"/>
            <a:ext cx="166301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b="1" dirty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𝒳 = ?</a:t>
            </a:r>
            <a:endParaRPr lang="ru-RU" sz="4000" dirty="0"/>
          </a:p>
        </p:txBody>
      </p:sp>
      <p:cxnSp>
        <p:nvCxnSpPr>
          <p:cNvPr id="10" name="Прямая соединительная линия 9">
            <a:extLst>
              <a:ext uri="{FF2B5EF4-FFF2-40B4-BE49-F238E27FC236}">
                <a16:creationId xmlns:a16="http://schemas.microsoft.com/office/drawing/2014/main" id="{F5B732B3-B9FF-4EF0-A8C9-BAF998349E77}"/>
              </a:ext>
            </a:extLst>
          </p:cNvPr>
          <p:cNvCxnSpPr>
            <a:cxnSpLocks/>
          </p:cNvCxnSpPr>
          <p:nvPr/>
        </p:nvCxnSpPr>
        <p:spPr>
          <a:xfrm>
            <a:off x="0" y="3188945"/>
            <a:ext cx="2663825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id="{12E17264-FF08-44F9-B2D9-A686C2E48EF5}"/>
              </a:ext>
            </a:extLst>
          </p:cNvPr>
          <p:cNvCxnSpPr>
            <a:cxnSpLocks/>
          </p:cNvCxnSpPr>
          <p:nvPr/>
        </p:nvCxnSpPr>
        <p:spPr>
          <a:xfrm>
            <a:off x="2663825" y="813195"/>
            <a:ext cx="0" cy="308363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Прямоугольник 8">
            <a:extLst>
              <a:ext uri="{FF2B5EF4-FFF2-40B4-BE49-F238E27FC236}">
                <a16:creationId xmlns:a16="http://schemas.microsoft.com/office/drawing/2014/main" id="{10E68B65-73C1-4258-B2F1-6D2D46DD7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90947" y="875129"/>
            <a:ext cx="3003756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3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38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38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38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935163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935163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935163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935163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ru-RU" sz="4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Yechilishi</a:t>
            </a:r>
            <a:r>
              <a:rPr lang="en-US" altLang="ru-RU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altLang="ru-RU" sz="4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0234B599-E349-4CCB-B6E2-C99EEF032826}"/>
              </a:ext>
            </a:extLst>
          </p:cNvPr>
          <p:cNvSpPr txBox="1"/>
          <p:nvPr/>
        </p:nvSpPr>
        <p:spPr>
          <a:xfrm>
            <a:off x="3159125" y="5599800"/>
            <a:ext cx="5867400" cy="707886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en-US" sz="4000" b="1" dirty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𝒳 = 60  m , </a:t>
            </a:r>
            <a:r>
              <a:rPr lang="en-US" sz="4000" dirty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t = 30 s</a:t>
            </a:r>
            <a:endParaRPr lang="ru-RU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088D96AB-D853-488D-921B-9F163EE16F9B}"/>
                  </a:ext>
                </a:extLst>
              </p:cNvPr>
              <p:cNvSpPr txBox="1"/>
              <p:nvPr/>
            </p:nvSpPr>
            <p:spPr>
              <a:xfrm>
                <a:off x="197233" y="1772884"/>
                <a:ext cx="2745786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4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US" sz="40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𝒳</m:t>
                        </m:r>
                      </m:e>
                      <m:sub>
                        <m: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4000" dirty="0"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=90-t</a:t>
                </a:r>
                <a:endParaRPr lang="ru-RU" sz="4000" dirty="0"/>
              </a:p>
            </p:txBody>
          </p:sp>
        </mc:Choice>
        <mc:Fallback xmlns="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088D96AB-D853-488D-921B-9F163EE16F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233" y="1772884"/>
                <a:ext cx="2745786" cy="707886"/>
              </a:xfrm>
              <a:prstGeom prst="rect">
                <a:avLst/>
              </a:prstGeom>
              <a:blipFill>
                <a:blip r:embed="rId2"/>
                <a:stretch>
                  <a:fillRect t="-17241" b="-3448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7FC4B213-0650-4097-80CA-2B0372E92CDA}"/>
                  </a:ext>
                </a:extLst>
              </p:cNvPr>
              <p:cNvSpPr txBox="1"/>
              <p:nvPr/>
            </p:nvSpPr>
            <p:spPr>
              <a:xfrm>
                <a:off x="204332" y="2396430"/>
                <a:ext cx="2244037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4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US" sz="40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𝒳</m:t>
                        </m:r>
                      </m:e>
                      <m:sub>
                        <m:r>
                          <a:rPr lang="en-US" sz="4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4000" dirty="0"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=2t </a:t>
                </a:r>
                <a:endParaRPr lang="ru-RU" sz="4000" dirty="0"/>
              </a:p>
            </p:txBody>
          </p:sp>
        </mc:Choice>
        <mc:Fallback xmlns="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7FC4B213-0650-4097-80CA-2B0372E92CD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4332" y="2396430"/>
                <a:ext cx="2244037" cy="707886"/>
              </a:xfrm>
              <a:prstGeom prst="rect">
                <a:avLst/>
              </a:prstGeom>
              <a:blipFill>
                <a:blip r:embed="rId3"/>
                <a:stretch>
                  <a:fillRect t="-17241" b="-3448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TextBox 46">
            <a:extLst>
              <a:ext uri="{FF2B5EF4-FFF2-40B4-BE49-F238E27FC236}">
                <a16:creationId xmlns:a16="http://schemas.microsoft.com/office/drawing/2014/main" id="{50C5AFEE-7409-4D35-93BF-1C50E1A218B6}"/>
              </a:ext>
            </a:extLst>
          </p:cNvPr>
          <p:cNvSpPr txBox="1"/>
          <p:nvPr/>
        </p:nvSpPr>
        <p:spPr>
          <a:xfrm>
            <a:off x="452131" y="3699775"/>
            <a:ext cx="166301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b="1" dirty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t = ?</a:t>
            </a:r>
            <a:endParaRPr lang="ru-RU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F0C86756-76A9-4819-AE05-A32B7A43AC67}"/>
                  </a:ext>
                </a:extLst>
              </p:cNvPr>
              <p:cNvSpPr txBox="1"/>
              <p:nvPr/>
            </p:nvSpPr>
            <p:spPr>
              <a:xfrm>
                <a:off x="3663449" y="1718038"/>
                <a:ext cx="2239317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4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US" sz="40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𝒳</m:t>
                        </m:r>
                      </m:e>
                      <m:sub>
                        <m: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4000" dirty="0"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=</a:t>
                </a:r>
                <a:r>
                  <a:rPr lang="en-US" sz="4000" dirty="0"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US" sz="40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𝒳</m:t>
                        </m:r>
                      </m:e>
                      <m:sub>
                        <m:r>
                          <a:rPr lang="en-US" sz="40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</m:oMath>
                </a14:m>
                <a:endParaRPr lang="ru-RU" sz="4000" dirty="0"/>
              </a:p>
            </p:txBody>
          </p:sp>
        </mc:Choice>
        <mc:Fallback xmlns="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F0C86756-76A9-4819-AE05-A32B7A43AC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3449" y="1718038"/>
                <a:ext cx="2239317" cy="707886"/>
              </a:xfrm>
              <a:prstGeom prst="rect">
                <a:avLst/>
              </a:prstGeom>
              <a:blipFill>
                <a:blip r:embed="rId4"/>
                <a:stretch>
                  <a:fillRect t="-17241" b="-3448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TextBox 48">
            <a:extLst>
              <a:ext uri="{FF2B5EF4-FFF2-40B4-BE49-F238E27FC236}">
                <a16:creationId xmlns:a16="http://schemas.microsoft.com/office/drawing/2014/main" id="{2147E3A3-0B07-4647-B5A4-416455775CAB}"/>
              </a:ext>
            </a:extLst>
          </p:cNvPr>
          <p:cNvSpPr txBox="1"/>
          <p:nvPr/>
        </p:nvSpPr>
        <p:spPr>
          <a:xfrm>
            <a:off x="6949130" y="1693182"/>
            <a:ext cx="257269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dirty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90-t = 2t</a:t>
            </a:r>
            <a:endParaRPr lang="ru-RU" sz="4000" dirty="0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37C1514A-E01D-43DA-B611-AFCE0FB3B50B}"/>
              </a:ext>
            </a:extLst>
          </p:cNvPr>
          <p:cNvSpPr txBox="1"/>
          <p:nvPr/>
        </p:nvSpPr>
        <p:spPr>
          <a:xfrm>
            <a:off x="5483225" y="2481654"/>
            <a:ext cx="257269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dirty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90 = 3t</a:t>
            </a:r>
            <a:endParaRPr lang="ru-RU" sz="4000" dirty="0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6CF78248-801B-4D36-8498-1E4A39A9B0AE}"/>
              </a:ext>
            </a:extLst>
          </p:cNvPr>
          <p:cNvSpPr txBox="1"/>
          <p:nvPr/>
        </p:nvSpPr>
        <p:spPr>
          <a:xfrm>
            <a:off x="5629926" y="3378137"/>
            <a:ext cx="227929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dirty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t = 30 s</a:t>
            </a:r>
            <a:endParaRPr lang="ru-RU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FD67BC28-7753-4A01-91EE-672B6D061E9B}"/>
                  </a:ext>
                </a:extLst>
              </p:cNvPr>
              <p:cNvSpPr txBox="1"/>
              <p:nvPr/>
            </p:nvSpPr>
            <p:spPr>
              <a:xfrm>
                <a:off x="2794223" y="4183739"/>
                <a:ext cx="7184802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4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US" sz="40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𝒳</m:t>
                        </m:r>
                      </m:e>
                      <m:sub>
                        <m: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4000" dirty="0"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=</a:t>
                </a:r>
                <a:r>
                  <a:rPr lang="en-US" sz="4000" dirty="0"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US" sz="40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𝒳</m:t>
                        </m:r>
                      </m:e>
                      <m:sub>
                        <m:r>
                          <a:rPr lang="en-US" sz="40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4000" dirty="0"/>
                  <a:t>= </a:t>
                </a:r>
                <a:r>
                  <a:rPr lang="en-US" sz="4000" b="1" dirty="0"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𝒳 = 2 </a:t>
                </a:r>
                <a14:m>
                  <m:oMath xmlns:m="http://schemas.openxmlformats.org/officeDocument/2006/math">
                    <m:r>
                      <a:rPr lang="en-US" sz="4000" b="1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 </m:t>
                    </m:r>
                  </m:oMath>
                </a14:m>
                <a:r>
                  <a:rPr lang="en-US" sz="4000" dirty="0"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30 s = 60 m</a:t>
                </a:r>
                <a:endParaRPr lang="ru-RU" sz="4000" dirty="0"/>
              </a:p>
            </p:txBody>
          </p:sp>
        </mc:Choice>
        <mc:Fallback xmlns="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FD67BC28-7753-4A01-91EE-672B6D061E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94223" y="4183739"/>
                <a:ext cx="7184802" cy="707886"/>
              </a:xfrm>
              <a:prstGeom prst="rect">
                <a:avLst/>
              </a:prstGeom>
              <a:blipFill>
                <a:blip r:embed="rId5"/>
                <a:stretch>
                  <a:fillRect t="-17241" b="-3706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3" name="TextBox 52">
            <a:extLst>
              <a:ext uri="{FF2B5EF4-FFF2-40B4-BE49-F238E27FC236}">
                <a16:creationId xmlns:a16="http://schemas.microsoft.com/office/drawing/2014/main" id="{A7F6BC38-BDB2-462C-9BFD-AF991D65260F}"/>
              </a:ext>
            </a:extLst>
          </p:cNvPr>
          <p:cNvSpPr txBox="1"/>
          <p:nvPr/>
        </p:nvSpPr>
        <p:spPr>
          <a:xfrm>
            <a:off x="1016667" y="5596000"/>
            <a:ext cx="202690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ru-RU" sz="4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altLang="ru-RU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458779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29" grpId="0"/>
      <p:bldP spid="39" grpId="0" animBg="1"/>
      <p:bldP spid="43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85650" cy="84296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Masalalar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D3421E6-7375-4B99-B936-ACC1C76E0A72}"/>
              </a:ext>
            </a:extLst>
          </p:cNvPr>
          <p:cNvSpPr txBox="1"/>
          <p:nvPr/>
        </p:nvSpPr>
        <p:spPr>
          <a:xfrm>
            <a:off x="225425" y="1147762"/>
            <a:ext cx="11353800" cy="2800767"/>
          </a:xfrm>
          <a:prstGeom prst="rect">
            <a:avLst/>
          </a:prstGeom>
          <a:noFill/>
          <a:ln w="5715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271463" indent="-271463" algn="just"/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 3.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Elektropoyezd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yo‘lning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uchdan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qismini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5 m/s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tezlik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ru-RU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qolgan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qismini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esa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72 km/h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tezlik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bosib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o‘tgan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bo‘lsa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uning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o‘rtacha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tezligini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toping. </a:t>
            </a:r>
            <a:endParaRPr 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00910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85650" cy="84296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Masalalar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ED3421E6-7375-4B99-B936-ACC1C76E0A72}"/>
                  </a:ext>
                </a:extLst>
              </p:cNvPr>
              <p:cNvSpPr txBox="1"/>
              <p:nvPr/>
            </p:nvSpPr>
            <p:spPr>
              <a:xfrm>
                <a:off x="225425" y="1147762"/>
                <a:ext cx="11353800" cy="2800767"/>
              </a:xfrm>
              <a:prstGeom prst="rect">
                <a:avLst/>
              </a:prstGeom>
              <a:noFill/>
              <a:ln w="57150">
                <a:solidFill>
                  <a:schemeClr val="bg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marL="271463" indent="-271463" algn="just"/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4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. Jism </a:t>
                </a:r>
                <a:r>
                  <a:rPr lang="en-US" sz="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yo‘lning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birinchi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yarmini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4 m/s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tezlik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bilan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sz="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qolgan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yarmini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4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4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𝝑</m:t>
                        </m:r>
                      </m:e>
                      <m:sub>
                        <m:r>
                          <a:rPr lang="en-US" sz="4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tezlik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bilan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bosib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en-US" sz="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o‘tdi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. Agar </a:t>
                </a:r>
                <a:r>
                  <a:rPr lang="en-US" sz="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o‘rtacha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tezlik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4,8 m/s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bo‘lsa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4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4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𝝑</m:t>
                        </m:r>
                      </m:e>
                      <m:sub>
                        <m:r>
                          <a:rPr lang="en-US" sz="44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tezlik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nechaga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teng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bo‘lgan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? </a:t>
                </a:r>
                <a:endParaRPr lang="ru-RU" sz="4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ED3421E6-7375-4B99-B936-ACC1C76E0A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5425" y="1147762"/>
                <a:ext cx="11353800" cy="2800767"/>
              </a:xfrm>
              <a:prstGeom prst="rect">
                <a:avLst/>
              </a:prstGeom>
              <a:blipFill>
                <a:blip r:embed="rId2"/>
                <a:stretch>
                  <a:fillRect t="-3625" r="-1871" b="-7889"/>
                </a:stretch>
              </a:blipFill>
              <a:ln w="57150"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816897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85650" cy="99536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topshiriqlar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4800" b="1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5D5FCBD2-D46D-4ED0-9B10-7C473910C4AA}"/>
                  </a:ext>
                </a:extLst>
              </p:cNvPr>
              <p:cNvSpPr txBox="1"/>
              <p:nvPr/>
            </p:nvSpPr>
            <p:spPr>
              <a:xfrm>
                <a:off x="149225" y="995362"/>
                <a:ext cx="11658600" cy="21471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85738" indent="-185738" algn="just"/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1.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Boshlang‘ich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tezligi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10 m/s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bo‘lgan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jism 4</a:t>
                </a:r>
                <a:r>
                  <a:rPr lang="en-US" sz="40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0" i="1" dirty="0">
                            <a:latin typeface="Cambria Math" panose="02040503050406030204" pitchFamily="18" charset="0"/>
                          </a:rPr>
                          <m:t>𝑚</m:t>
                        </m:r>
                      </m:num>
                      <m:den>
                        <m:sSup>
                          <m:sSupPr>
                            <m:ctrlPr>
                              <a:rPr lang="en-US" sz="4000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000" b="0" i="1" dirty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4000" b="0" i="1" dirty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p>
                            <m:r>
                              <a:rPr lang="en-US" sz="4000" b="0" i="1" dirty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tezlanish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bilan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tekis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tezlanuvchan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harakat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qilmoqda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. Jism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harakatining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yo‘l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grafigini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chizing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5D5FCBD2-D46D-4ED0-9B10-7C473910C4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9225" y="995362"/>
                <a:ext cx="11658600" cy="2147126"/>
              </a:xfrm>
              <a:prstGeom prst="rect">
                <a:avLst/>
              </a:prstGeom>
              <a:blipFill>
                <a:blip r:embed="rId2"/>
                <a:stretch>
                  <a:fillRect l="-627" t="-2266" r="-1830" b="-1104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A8FAA1A6-F49E-42E8-89DB-401B793C4B42}"/>
              </a:ext>
            </a:extLst>
          </p:cNvPr>
          <p:cNvSpPr txBox="1"/>
          <p:nvPr/>
        </p:nvSpPr>
        <p:spPr>
          <a:xfrm>
            <a:off x="263525" y="3156013"/>
            <a:ext cx="85725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2. Jism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xil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vaqt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oraliqlarida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0 m/s, 1 m/s, 2 m/s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h.k.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tezlikka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ega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bo‘lsa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uning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harakatini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tekis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o‘zgaruvchan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haratat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desa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bo‘ladimi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Sababini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tushuntiring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010085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8579</TotalTime>
  <Words>395</Words>
  <Application>Microsoft Office PowerPoint</Application>
  <PresentationFormat>Произвольный</PresentationFormat>
  <Paragraphs>53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Calibri</vt:lpstr>
      <vt:lpstr>Cambria Math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Информатика и ИТ</dc:title>
  <dc:creator>Computer</dc:creator>
  <cp:lastModifiedBy>Пользователь</cp:lastModifiedBy>
  <cp:revision>614</cp:revision>
  <dcterms:created xsi:type="dcterms:W3CDTF">2020-04-13T08:05:16Z</dcterms:created>
  <dcterms:modified xsi:type="dcterms:W3CDTF">2020-10-20T06:28:07Z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