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70" r:id="rId2"/>
    <p:sldId id="753" r:id="rId3"/>
    <p:sldId id="776" r:id="rId4"/>
    <p:sldId id="777" r:id="rId5"/>
    <p:sldId id="778" r:id="rId6"/>
    <p:sldId id="779" r:id="rId7"/>
    <p:sldId id="780" r:id="rId8"/>
    <p:sldId id="715" r:id="rId9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102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4761"/>
            <a:ext cx="12185650" cy="1952817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3065432" y="63678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606425" y="380623"/>
            <a:ext cx="1415226" cy="116969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194212" y="2501946"/>
            <a:ext cx="10814595" cy="768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 MASALALAR YECHISH</a:t>
            </a:r>
            <a:endParaRPr lang="en-US" sz="5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909200" y="279204"/>
            <a:ext cx="1939900" cy="912056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909200" y="308567"/>
            <a:ext cx="1939900" cy="772510"/>
          </a:xfrm>
          <a:prstGeom prst="rect">
            <a:avLst/>
          </a:prstGeom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8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28530" y="2252395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4" name="Рисунок 2">
            <a:extLst>
              <a:ext uri="{FF2B5EF4-FFF2-40B4-BE49-F238E27FC236}">
                <a16:creationId xmlns:a16="http://schemas.microsoft.com/office/drawing/2014/main" id="{59FB0BB3-9852-4002-BE08-3D7157AA0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425" y="3814762"/>
            <a:ext cx="4876800" cy="2909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id="{0FC72A35-DC9D-4D45-AAA0-2CC8D2C9107B}"/>
              </a:ext>
            </a:extLst>
          </p:cNvPr>
          <p:cNvSpPr/>
          <p:nvPr/>
        </p:nvSpPr>
        <p:spPr>
          <a:xfrm>
            <a:off x="728530" y="4348162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225425" y="1147762"/>
            <a:ext cx="11506200" cy="347787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71463" indent="-271463"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1. Jism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XOY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koordinata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tekisligida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=3+2t(m), 𝑦=6-3t(m)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tenglamalarga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muvofiq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harakatlanmoqda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. Jism </a:t>
            </a:r>
            <a:r>
              <a:rPr lang="en-US" sz="4400" b="1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</a:t>
            </a:r>
            <a:r>
              <a:rPr lang="en-US" sz="44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o‘qini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koordinata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boshidan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masofada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(m) 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kesib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o‘tadi</a:t>
            </a:r>
            <a:r>
              <a:rPr lang="en-US" sz="4400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709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750661-CE4C-4134-BF47-751479DC36C4}"/>
              </a:ext>
            </a:extLst>
          </p:cNvPr>
          <p:cNvSpPr txBox="1"/>
          <p:nvPr/>
        </p:nvSpPr>
        <p:spPr>
          <a:xfrm>
            <a:off x="184150" y="1412840"/>
            <a:ext cx="32817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=3+2t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15D38F-DBC2-43EB-BFE8-A4F31742DE53}"/>
              </a:ext>
            </a:extLst>
          </p:cNvPr>
          <p:cNvSpPr txBox="1"/>
          <p:nvPr/>
        </p:nvSpPr>
        <p:spPr>
          <a:xfrm>
            <a:off x="187324" y="2074039"/>
            <a:ext cx="27483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𝑦 =6-3t </a:t>
            </a:r>
            <a:endParaRPr lang="ru-RU" dirty="0"/>
          </a:p>
        </p:txBody>
      </p:sp>
      <p:sp>
        <p:nvSpPr>
          <p:cNvPr id="8" name="Прямоугольник 8">
            <a:extLst>
              <a:ext uri="{FF2B5EF4-FFF2-40B4-BE49-F238E27FC236}">
                <a16:creationId xmlns:a16="http://schemas.microsoft.com/office/drawing/2014/main" id="{3104AC69-0F12-4DA4-9C4E-4A3508E44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10" y="813195"/>
            <a:ext cx="3098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5D32D7-C731-46C1-AC00-6C468A73F3AA}"/>
              </a:ext>
            </a:extLst>
          </p:cNvPr>
          <p:cNvSpPr txBox="1"/>
          <p:nvPr/>
        </p:nvSpPr>
        <p:spPr>
          <a:xfrm>
            <a:off x="367110" y="2900362"/>
            <a:ext cx="32817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= ?</a:t>
            </a:r>
            <a:endParaRPr lang="ru-RU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5B732B3-B9FF-4EF0-A8C9-BAF998349E77}"/>
              </a:ext>
            </a:extLst>
          </p:cNvPr>
          <p:cNvCxnSpPr>
            <a:cxnSpLocks/>
          </p:cNvCxnSpPr>
          <p:nvPr/>
        </p:nvCxnSpPr>
        <p:spPr>
          <a:xfrm>
            <a:off x="0" y="2871786"/>
            <a:ext cx="266382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2E17264-FF08-44F9-B2D9-A686C2E48EF5}"/>
              </a:ext>
            </a:extLst>
          </p:cNvPr>
          <p:cNvCxnSpPr>
            <a:cxnSpLocks/>
          </p:cNvCxnSpPr>
          <p:nvPr/>
        </p:nvCxnSpPr>
        <p:spPr>
          <a:xfrm>
            <a:off x="2663825" y="813195"/>
            <a:ext cx="0" cy="22395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E865B50A-4A10-4F8B-A180-DA126FEF71D0}"/>
              </a:ext>
            </a:extLst>
          </p:cNvPr>
          <p:cNvCxnSpPr/>
          <p:nvPr/>
        </p:nvCxnSpPr>
        <p:spPr>
          <a:xfrm>
            <a:off x="3349625" y="3433762"/>
            <a:ext cx="32004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57F836CE-56CB-4E41-AF57-91B66EF6B8B4}"/>
              </a:ext>
            </a:extLst>
          </p:cNvPr>
          <p:cNvCxnSpPr/>
          <p:nvPr/>
        </p:nvCxnSpPr>
        <p:spPr>
          <a:xfrm flipV="1">
            <a:off x="3349625" y="842962"/>
            <a:ext cx="0" cy="25908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>
            <a:extLst>
              <a:ext uri="{FF2B5EF4-FFF2-40B4-BE49-F238E27FC236}">
                <a16:creationId xmlns:a16="http://schemas.microsoft.com/office/drawing/2014/main" id="{19493035-4F63-47FC-8880-E19BBF2D2ECE}"/>
              </a:ext>
            </a:extLst>
          </p:cNvPr>
          <p:cNvSpPr/>
          <p:nvPr/>
        </p:nvSpPr>
        <p:spPr>
          <a:xfrm>
            <a:off x="4086622" y="1459526"/>
            <a:ext cx="230581" cy="1392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8FE5BA34-A628-4779-AA1C-7F34303575C7}"/>
              </a:ext>
            </a:extLst>
          </p:cNvPr>
          <p:cNvSpPr/>
          <p:nvPr/>
        </p:nvSpPr>
        <p:spPr>
          <a:xfrm>
            <a:off x="5825733" y="3364132"/>
            <a:ext cx="230581" cy="1392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7969BDD-F619-42D8-AFC8-622B46D4660F}"/>
              </a:ext>
            </a:extLst>
          </p:cNvPr>
          <p:cNvSpPr txBox="1"/>
          <p:nvPr/>
        </p:nvSpPr>
        <p:spPr>
          <a:xfrm>
            <a:off x="2789006" y="1195579"/>
            <a:ext cx="64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6</a:t>
            </a:r>
            <a:endParaRPr lang="ru-RU" sz="36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26BEF1-8D9D-4845-976F-65D472AC5149}"/>
              </a:ext>
            </a:extLst>
          </p:cNvPr>
          <p:cNvSpPr txBox="1"/>
          <p:nvPr/>
        </p:nvSpPr>
        <p:spPr>
          <a:xfrm>
            <a:off x="5619518" y="3516533"/>
            <a:ext cx="643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</a:t>
            </a:r>
            <a:endParaRPr lang="ru-RU" sz="32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6BB48D3-10FE-45BA-B87C-716D121C11F0}"/>
              </a:ext>
            </a:extLst>
          </p:cNvPr>
          <p:cNvSpPr txBox="1"/>
          <p:nvPr/>
        </p:nvSpPr>
        <p:spPr>
          <a:xfrm>
            <a:off x="4049310" y="3465151"/>
            <a:ext cx="64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3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 </a:t>
            </a:r>
            <a:endParaRPr lang="ru-RU" sz="36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0B3DFC6-154A-465D-BAE4-F05158A31272}"/>
              </a:ext>
            </a:extLst>
          </p:cNvPr>
          <p:cNvSpPr txBox="1"/>
          <p:nvPr/>
        </p:nvSpPr>
        <p:spPr>
          <a:xfrm>
            <a:off x="5724066" y="2770328"/>
            <a:ext cx="12161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𝒳, m</a:t>
            </a:r>
            <a:endParaRPr lang="ru-RU" sz="32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6CCE8C-5211-468C-B757-89075E722F08}"/>
              </a:ext>
            </a:extLst>
          </p:cNvPr>
          <p:cNvSpPr txBox="1"/>
          <p:nvPr/>
        </p:nvSpPr>
        <p:spPr>
          <a:xfrm>
            <a:off x="3265469" y="731694"/>
            <a:ext cx="1872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𝑦, m </a:t>
            </a:r>
            <a:endParaRPr lang="ru-RU" sz="3600" b="1" dirty="0"/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8178C37-8AE4-41B2-A1DD-F26922970582}"/>
              </a:ext>
            </a:extLst>
          </p:cNvPr>
          <p:cNvCxnSpPr>
            <a:cxnSpLocks/>
          </p:cNvCxnSpPr>
          <p:nvPr/>
        </p:nvCxnSpPr>
        <p:spPr>
          <a:xfrm>
            <a:off x="4172363" y="1484980"/>
            <a:ext cx="1739111" cy="1904606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E138B9F2-07E7-4B57-BEC3-8D676C4A1394}"/>
              </a:ext>
            </a:extLst>
          </p:cNvPr>
          <p:cNvCxnSpPr>
            <a:cxnSpLocks/>
          </p:cNvCxnSpPr>
          <p:nvPr/>
        </p:nvCxnSpPr>
        <p:spPr>
          <a:xfrm flipV="1">
            <a:off x="3240376" y="1511600"/>
            <a:ext cx="1017418" cy="4458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2CE3731-5DE4-4747-A660-7EFBFFEF80EC}"/>
              </a:ext>
            </a:extLst>
          </p:cNvPr>
          <p:cNvCxnSpPr>
            <a:cxnSpLocks/>
            <a:stCxn id="22" idx="5"/>
          </p:cNvCxnSpPr>
          <p:nvPr/>
        </p:nvCxnSpPr>
        <p:spPr>
          <a:xfrm>
            <a:off x="4283435" y="1578392"/>
            <a:ext cx="13739" cy="1881265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A580360E-C425-43AC-BFB5-76235932FDDF}"/>
              </a:ext>
            </a:extLst>
          </p:cNvPr>
          <p:cNvSpPr txBox="1"/>
          <p:nvPr/>
        </p:nvSpPr>
        <p:spPr>
          <a:xfrm>
            <a:off x="2756883" y="3219227"/>
            <a:ext cx="643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  </a:t>
            </a:r>
            <a:endParaRPr lang="ru-RU" sz="36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39BC892-A2FB-477C-A60D-9E1B7F496D6B}"/>
              </a:ext>
            </a:extLst>
          </p:cNvPr>
          <p:cNvSpPr txBox="1"/>
          <p:nvPr/>
        </p:nvSpPr>
        <p:spPr>
          <a:xfrm>
            <a:off x="6793311" y="1435543"/>
            <a:ext cx="23719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</a:t>
            </a:r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=3+2t</a:t>
            </a:r>
            <a:endParaRPr lang="ru-RU" sz="36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E9DF819-1B1B-4FC3-82F0-5DBD4B62E66B}"/>
              </a:ext>
            </a:extLst>
          </p:cNvPr>
          <p:cNvSpPr txBox="1"/>
          <p:nvPr/>
        </p:nvSpPr>
        <p:spPr>
          <a:xfrm>
            <a:off x="6895736" y="2069557"/>
            <a:ext cx="21410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𝑦 =6-3t </a:t>
            </a:r>
            <a:endParaRPr lang="ru-RU" sz="3600" dirty="0"/>
          </a:p>
        </p:txBody>
      </p:sp>
      <p:sp>
        <p:nvSpPr>
          <p:cNvPr id="29" name="Прямоугольник 8">
            <a:extLst>
              <a:ext uri="{FF2B5EF4-FFF2-40B4-BE49-F238E27FC236}">
                <a16:creationId xmlns:a16="http://schemas.microsoft.com/office/drawing/2014/main" id="{10E68B65-73C1-4258-B2F1-6D2D46DD7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4746" y="793117"/>
            <a:ext cx="30037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4AFC49D-1D1B-4869-90C8-235AB4A59B6F}"/>
                  </a:ext>
                </a:extLst>
              </p:cNvPr>
              <p:cNvSpPr txBox="1"/>
              <p:nvPr/>
            </p:nvSpPr>
            <p:spPr>
              <a:xfrm>
                <a:off x="9626328" y="1174838"/>
                <a:ext cx="2371998" cy="1067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  </a:t>
                </a:r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 </a:t>
                </a:r>
                <a:endParaRPr lang="ru-RU" sz="36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4AFC49D-1D1B-4869-90C8-235AB4A59B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6328" y="1174838"/>
                <a:ext cx="2371998" cy="1067152"/>
              </a:xfrm>
              <a:prstGeom prst="rect">
                <a:avLst/>
              </a:prstGeom>
              <a:blipFill>
                <a:blip r:embed="rId2"/>
                <a:stretch>
                  <a:fillRect l="-5141"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954F117-1A70-4B85-96A5-6DB2A731F76C}"/>
                  </a:ext>
                </a:extLst>
              </p:cNvPr>
              <p:cNvSpPr txBox="1"/>
              <p:nvPr/>
            </p:nvSpPr>
            <p:spPr>
              <a:xfrm>
                <a:off x="9717696" y="2259121"/>
                <a:ext cx="2371998" cy="1067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  </a:t>
                </a:r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dirty="0"/>
                  <a:t>  </a:t>
                </a:r>
                <a:endParaRPr lang="ru-RU" sz="36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954F117-1A70-4B85-96A5-6DB2A731F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7696" y="2259121"/>
                <a:ext cx="2371998" cy="1067152"/>
              </a:xfrm>
              <a:prstGeom prst="rect">
                <a:avLst/>
              </a:prstGeom>
              <a:blipFill>
                <a:blip r:embed="rId3"/>
                <a:stretch>
                  <a:fillRect l="-5141"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FE90AFA-9CC9-4E33-8D4F-B4C807043D2F}"/>
                  </a:ext>
                </a:extLst>
              </p:cNvPr>
              <p:cNvSpPr txBox="1"/>
              <p:nvPr/>
            </p:nvSpPr>
            <p:spPr>
              <a:xfrm>
                <a:off x="7783530" y="3288297"/>
                <a:ext cx="2371998" cy="1067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𝒚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FE90AFA-9CC9-4E33-8D4F-B4C807043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530" y="3288297"/>
                <a:ext cx="2371998" cy="1067152"/>
              </a:xfrm>
              <a:prstGeom prst="rect">
                <a:avLst/>
              </a:prstGeom>
              <a:blipFill>
                <a:blip r:embed="rId4"/>
                <a:stretch>
                  <a:fillRect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2E23050-59F2-41CA-BF1B-14FFB1A478FD}"/>
                  </a:ext>
                </a:extLst>
              </p:cNvPr>
              <p:cNvSpPr txBox="1"/>
              <p:nvPr/>
            </p:nvSpPr>
            <p:spPr>
              <a:xfrm>
                <a:off x="117627" y="3838829"/>
                <a:ext cx="4882401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-3𝒳 +9 =</a:t>
                </a:r>
                <a:r>
                  <a:rPr lang="en-US" sz="3600" b="1" dirty="0">
                    <a:ea typeface="Cambria Math" panose="02040503050406030204" pitchFamily="18" charset="0"/>
                    <a:cs typeface="Arial" panose="020B0604020202020204" pitchFamily="34" charset="0"/>
                  </a:rPr>
                  <a:t> 2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12</a:t>
                </a:r>
                <a:endParaRPr lang="ru-RU" sz="36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2E23050-59F2-41CA-BF1B-14FFB1A47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27" y="3838829"/>
                <a:ext cx="4882401" cy="646331"/>
              </a:xfrm>
              <a:prstGeom prst="rect">
                <a:avLst/>
              </a:prstGeom>
              <a:blipFill>
                <a:blip r:embed="rId5"/>
                <a:stretch>
                  <a:fillRect l="-3745" t="-16981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28EC6D1A-1616-44AA-8AF6-F8F28173D5DE}"/>
                  </a:ext>
                </a:extLst>
              </p:cNvPr>
              <p:cNvSpPr txBox="1"/>
              <p:nvPr/>
            </p:nvSpPr>
            <p:spPr>
              <a:xfrm>
                <a:off x="216063" y="4455649"/>
                <a:ext cx="2694056" cy="8899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 </a:t>
                </a:r>
                <a:endParaRPr lang="ru-RU" sz="36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28EC6D1A-1616-44AA-8AF6-F8F28173D5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063" y="4455649"/>
                <a:ext cx="2694056" cy="889924"/>
              </a:xfrm>
              <a:prstGeom prst="rect">
                <a:avLst/>
              </a:prstGeom>
              <a:blipFill>
                <a:blip r:embed="rId6"/>
                <a:stretch>
                  <a:fillRect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42A83C7-2432-440A-ADCD-B40756D857A0}"/>
                  </a:ext>
                </a:extLst>
              </p:cNvPr>
              <p:cNvSpPr txBox="1"/>
              <p:nvPr/>
            </p:nvSpPr>
            <p:spPr>
              <a:xfrm>
                <a:off x="195262" y="5402088"/>
                <a:ext cx="2694056" cy="10671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 </a:t>
                </a:r>
                <a:endParaRPr lang="ru-RU" sz="36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942A83C7-2432-440A-ADCD-B40756D85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262" y="5402088"/>
                <a:ext cx="2694056" cy="1067152"/>
              </a:xfrm>
              <a:prstGeom prst="rect">
                <a:avLst/>
              </a:prstGeom>
              <a:blipFill>
                <a:blip r:embed="rId7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>
            <a:extLst>
              <a:ext uri="{FF2B5EF4-FFF2-40B4-BE49-F238E27FC236}">
                <a16:creationId xmlns:a16="http://schemas.microsoft.com/office/drawing/2014/main" id="{0234B599-E349-4CCB-B6E2-C99EEF032826}"/>
              </a:ext>
            </a:extLst>
          </p:cNvPr>
          <p:cNvSpPr txBox="1"/>
          <p:nvPr/>
        </p:nvSpPr>
        <p:spPr>
          <a:xfrm>
            <a:off x="3478434" y="6288231"/>
            <a:ext cx="2141084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</a:t>
            </a:r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= 7 m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4366F4C-0640-4503-9968-C81A231C7E99}"/>
                  </a:ext>
                </a:extLst>
              </p:cNvPr>
              <p:cNvSpPr txBox="1"/>
              <p:nvPr/>
            </p:nvSpPr>
            <p:spPr>
              <a:xfrm>
                <a:off x="3106367" y="4555231"/>
                <a:ext cx="328176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     </m:t>
                    </m:r>
                  </m:oMath>
                </a14:m>
                <a:r>
                  <a:rPr lang="en-US" sz="32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𝒚</m:t>
                    </m:r>
                    <m:r>
                      <a:rPr lang="en-US" sz="40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 0</a:t>
                </a:r>
                <a:endParaRPr lang="ru-RU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4366F4C-0640-4503-9968-C81A231C7E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367" y="4555231"/>
                <a:ext cx="3281760" cy="707886"/>
              </a:xfrm>
              <a:prstGeom prst="rect">
                <a:avLst/>
              </a:prstGeom>
              <a:blipFill>
                <a:blip r:embed="rId8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6218D3D-66B5-41C3-9591-B2589009A0E1}"/>
                  </a:ext>
                </a:extLst>
              </p:cNvPr>
              <p:cNvSpPr txBox="1"/>
              <p:nvPr/>
            </p:nvSpPr>
            <p:spPr>
              <a:xfrm>
                <a:off x="3265469" y="5490769"/>
                <a:ext cx="282735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  </m:t>
                    </m:r>
                  </m:oMath>
                </a14:m>
                <a:r>
                  <a:rPr lang="en-US" sz="36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3 𝒳 =21</a:t>
                </a:r>
                <a:endParaRPr lang="ru-RU" sz="36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D6218D3D-66B5-41C3-9591-B2589009A0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469" y="5490769"/>
                <a:ext cx="2827356" cy="646331"/>
              </a:xfrm>
              <a:prstGeom prst="rect">
                <a:avLst/>
              </a:prstGeom>
              <a:blipFill>
                <a:blip r:embed="rId9"/>
                <a:stretch>
                  <a:fillRect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87832499-BF02-4932-9F8F-9BBAC2F2682F}"/>
              </a:ext>
            </a:extLst>
          </p:cNvPr>
          <p:cNvSpPr txBox="1"/>
          <p:nvPr/>
        </p:nvSpPr>
        <p:spPr>
          <a:xfrm>
            <a:off x="1542290" y="6397412"/>
            <a:ext cx="20269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937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41" grpId="0"/>
      <p:bldP spid="42" grpId="0"/>
      <p:bldP spid="29" grpId="0"/>
      <p:bldP spid="31" grpId="0"/>
      <p:bldP spid="33" grpId="0"/>
      <p:bldP spid="35" grpId="0"/>
      <p:bldP spid="36" grpId="0"/>
      <p:bldP spid="37" grpId="0"/>
      <p:bldP spid="38" grpId="0"/>
      <p:bldP spid="39" grpId="0" animBg="1"/>
      <p:bldP spid="44" grpId="0"/>
      <p:bldP spid="45" grpId="0"/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421E6-7375-4B99-B936-ACC1C76E0A72}"/>
                  </a:ext>
                </a:extLst>
              </p:cNvPr>
              <p:cNvSpPr txBox="1"/>
              <p:nvPr/>
            </p:nvSpPr>
            <p:spPr>
              <a:xfrm>
                <a:off x="225425" y="1147762"/>
                <a:ext cx="11506200" cy="2123658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71463" indent="-271463"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2. Agar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=90-t,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3600" b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3600" b="1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=2t 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bo‘lsa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ularning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uchrashuv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joyi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va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vaqtini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aniqlang</a:t>
                </a:r>
                <a:r>
                  <a:rPr lang="en-US" sz="44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421E6-7375-4B99-B936-ACC1C76E0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25" y="1147762"/>
                <a:ext cx="11506200" cy="2123658"/>
              </a:xfrm>
              <a:prstGeom prst="rect">
                <a:avLst/>
              </a:prstGeom>
              <a:blipFill>
                <a:blip r:embed="rId2"/>
                <a:stretch>
                  <a:fillRect t="-4749" r="-1846" b="-10615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2686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8">
            <a:extLst>
              <a:ext uri="{FF2B5EF4-FFF2-40B4-BE49-F238E27FC236}">
                <a16:creationId xmlns:a16="http://schemas.microsoft.com/office/drawing/2014/main" id="{3104AC69-0F12-4DA4-9C4E-4A3508E44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29" y="927183"/>
            <a:ext cx="3098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5D32D7-C731-46C1-AC00-6C468A73F3AA}"/>
              </a:ext>
            </a:extLst>
          </p:cNvPr>
          <p:cNvSpPr txBox="1"/>
          <p:nvPr/>
        </p:nvSpPr>
        <p:spPr>
          <a:xfrm>
            <a:off x="341311" y="3188945"/>
            <a:ext cx="16630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= ?</a:t>
            </a:r>
            <a:endParaRPr lang="ru-RU" sz="4000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F5B732B3-B9FF-4EF0-A8C9-BAF998349E77}"/>
              </a:ext>
            </a:extLst>
          </p:cNvPr>
          <p:cNvCxnSpPr>
            <a:cxnSpLocks/>
          </p:cNvCxnSpPr>
          <p:nvPr/>
        </p:nvCxnSpPr>
        <p:spPr>
          <a:xfrm>
            <a:off x="0" y="3188945"/>
            <a:ext cx="266382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2E17264-FF08-44F9-B2D9-A686C2E48EF5}"/>
              </a:ext>
            </a:extLst>
          </p:cNvPr>
          <p:cNvCxnSpPr>
            <a:cxnSpLocks/>
          </p:cNvCxnSpPr>
          <p:nvPr/>
        </p:nvCxnSpPr>
        <p:spPr>
          <a:xfrm>
            <a:off x="2663825" y="813195"/>
            <a:ext cx="0" cy="30836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8">
            <a:extLst>
              <a:ext uri="{FF2B5EF4-FFF2-40B4-BE49-F238E27FC236}">
                <a16:creationId xmlns:a16="http://schemas.microsoft.com/office/drawing/2014/main" id="{10E68B65-73C1-4258-B2F1-6D2D46DD7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0947" y="875129"/>
            <a:ext cx="30037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234B599-E349-4CCB-B6E2-C99EEF032826}"/>
              </a:ext>
            </a:extLst>
          </p:cNvPr>
          <p:cNvSpPr txBox="1"/>
          <p:nvPr/>
        </p:nvSpPr>
        <p:spPr>
          <a:xfrm>
            <a:off x="3159125" y="5599800"/>
            <a:ext cx="5867400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𝒳 = 60  m , </a:t>
            </a:r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 = 30 s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88D96AB-D853-488D-921B-9F163EE16F9B}"/>
                  </a:ext>
                </a:extLst>
              </p:cNvPr>
              <p:cNvSpPr txBox="1"/>
              <p:nvPr/>
            </p:nvSpPr>
            <p:spPr>
              <a:xfrm>
                <a:off x="197233" y="1772884"/>
                <a:ext cx="2745786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=90-t</a:t>
                </a:r>
                <a:endParaRPr lang="ru-RU" sz="40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88D96AB-D853-488D-921B-9F163EE16F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233" y="1772884"/>
                <a:ext cx="2745786" cy="707886"/>
              </a:xfrm>
              <a:prstGeom prst="rect">
                <a:avLst/>
              </a:prstGeom>
              <a:blipFill>
                <a:blip r:embed="rId2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FC4B213-0650-4097-80CA-2B0372E92CDA}"/>
                  </a:ext>
                </a:extLst>
              </p:cNvPr>
              <p:cNvSpPr txBox="1"/>
              <p:nvPr/>
            </p:nvSpPr>
            <p:spPr>
              <a:xfrm>
                <a:off x="204332" y="2396430"/>
                <a:ext cx="224403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=2t </a:t>
                </a:r>
                <a:endParaRPr lang="ru-RU" sz="40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7FC4B213-0650-4097-80CA-2B0372E92C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32" y="2396430"/>
                <a:ext cx="2244037" cy="707886"/>
              </a:xfrm>
              <a:prstGeom prst="rect">
                <a:avLst/>
              </a:prstGeom>
              <a:blipFill>
                <a:blip r:embed="rId3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50C5AFEE-7409-4D35-93BF-1C50E1A218B6}"/>
              </a:ext>
            </a:extLst>
          </p:cNvPr>
          <p:cNvSpPr txBox="1"/>
          <p:nvPr/>
        </p:nvSpPr>
        <p:spPr>
          <a:xfrm>
            <a:off x="452131" y="3699775"/>
            <a:ext cx="16630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 = ?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0C86756-76A9-4819-AE05-A32B7A43AC67}"/>
                  </a:ext>
                </a:extLst>
              </p:cNvPr>
              <p:cNvSpPr txBox="1"/>
              <p:nvPr/>
            </p:nvSpPr>
            <p:spPr>
              <a:xfrm>
                <a:off x="3663449" y="1718038"/>
                <a:ext cx="2239317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40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0C86756-76A9-4819-AE05-A32B7A43AC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3449" y="1718038"/>
                <a:ext cx="2239317" cy="707886"/>
              </a:xfrm>
              <a:prstGeom prst="rect">
                <a:avLst/>
              </a:prstGeom>
              <a:blipFill>
                <a:blip r:embed="rId4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2147E3A3-0B07-4647-B5A4-416455775CAB}"/>
              </a:ext>
            </a:extLst>
          </p:cNvPr>
          <p:cNvSpPr txBox="1"/>
          <p:nvPr/>
        </p:nvSpPr>
        <p:spPr>
          <a:xfrm>
            <a:off x="6949130" y="1693182"/>
            <a:ext cx="25726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90-t = 2t</a:t>
            </a:r>
            <a:endParaRPr lang="ru-RU" sz="4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7C1514A-E01D-43DA-B611-AFCE0FB3B50B}"/>
              </a:ext>
            </a:extLst>
          </p:cNvPr>
          <p:cNvSpPr txBox="1"/>
          <p:nvPr/>
        </p:nvSpPr>
        <p:spPr>
          <a:xfrm>
            <a:off x="5483225" y="2481654"/>
            <a:ext cx="25726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90 = 3t</a:t>
            </a:r>
            <a:endParaRPr lang="ru-RU" sz="40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CF78248-801B-4D36-8498-1E4A39A9B0AE}"/>
              </a:ext>
            </a:extLst>
          </p:cNvPr>
          <p:cNvSpPr txBox="1"/>
          <p:nvPr/>
        </p:nvSpPr>
        <p:spPr>
          <a:xfrm>
            <a:off x="5629926" y="3378137"/>
            <a:ext cx="22792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t = 30 s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D67BC28-7753-4A01-91EE-672B6D061E9B}"/>
                  </a:ext>
                </a:extLst>
              </p:cNvPr>
              <p:cNvSpPr txBox="1"/>
              <p:nvPr/>
            </p:nvSpPr>
            <p:spPr>
              <a:xfrm>
                <a:off x="2794223" y="4183739"/>
                <a:ext cx="718480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  <a:r>
                  <a:rPr lang="en-US" sz="4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𝒳</m:t>
                        </m:r>
                      </m:e>
                      <m:sub>
                        <m: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= </a:t>
                </a:r>
                <a:r>
                  <a:rPr lang="en-US" sz="40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𝒳 = 2 </a:t>
                </a:r>
                <a14:m>
                  <m:oMath xmlns:m="http://schemas.openxmlformats.org/officeDocument/2006/math"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30 s = 60 m</a:t>
                </a:r>
                <a:endParaRPr lang="ru-RU" sz="40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FD67BC28-7753-4A01-91EE-672B6D061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4223" y="4183739"/>
                <a:ext cx="7184802" cy="707886"/>
              </a:xfrm>
              <a:prstGeom prst="rect">
                <a:avLst/>
              </a:prstGeom>
              <a:blipFill>
                <a:blip r:embed="rId5"/>
                <a:stretch>
                  <a:fillRect t="-17241" b="-37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A7F6BC38-BDB2-462C-9BFD-AF991D65260F}"/>
              </a:ext>
            </a:extLst>
          </p:cNvPr>
          <p:cNvSpPr txBox="1"/>
          <p:nvPr/>
        </p:nvSpPr>
        <p:spPr>
          <a:xfrm>
            <a:off x="1016667" y="5596000"/>
            <a:ext cx="202690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5877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9" grpId="0"/>
      <p:bldP spid="39" grpId="0" animBg="1"/>
      <p:bldP spid="43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225425" y="1147762"/>
            <a:ext cx="11353800" cy="280076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71463" indent="-271463"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3.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Elektropoyezd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5 m/s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72 km/h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091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421E6-7375-4B99-B936-ACC1C76E0A72}"/>
                  </a:ext>
                </a:extLst>
              </p:cNvPr>
              <p:cNvSpPr txBox="1"/>
              <p:nvPr/>
            </p:nvSpPr>
            <p:spPr>
              <a:xfrm>
                <a:off x="225425" y="1147762"/>
                <a:ext cx="11353800" cy="2800767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71463" indent="-271463"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Jism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yarmini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 m/s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qolgan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yarmini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4,8 m/s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421E6-7375-4B99-B936-ACC1C76E0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425" y="1147762"/>
                <a:ext cx="11353800" cy="2800767"/>
              </a:xfrm>
              <a:prstGeom prst="rect">
                <a:avLst/>
              </a:prstGeom>
              <a:blipFill>
                <a:blip r:embed="rId2"/>
                <a:stretch>
                  <a:fillRect t="-3625" r="-1871" b="-7889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168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5FCBD2-D46D-4ED0-9B10-7C473910C4AA}"/>
                  </a:ext>
                </a:extLst>
              </p:cNvPr>
              <p:cNvSpPr txBox="1"/>
              <p:nvPr/>
            </p:nvSpPr>
            <p:spPr>
              <a:xfrm>
                <a:off x="149225" y="995362"/>
                <a:ext cx="11658600" cy="21471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5738" indent="-185738" algn="just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1.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Boshlang‘ich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10 m/s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4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0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000" b="0" i="1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000" b="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tekis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tezlanuvchan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harakat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qilmoqda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Jism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grafigini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5FCBD2-D46D-4ED0-9B10-7C473910C4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225" y="995362"/>
                <a:ext cx="11658600" cy="2147126"/>
              </a:xfrm>
              <a:prstGeom prst="rect">
                <a:avLst/>
              </a:prstGeom>
              <a:blipFill>
                <a:blip r:embed="rId2"/>
                <a:stretch>
                  <a:fillRect l="-627" t="-2266" r="-1830" b="-110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8FAA1A6-F49E-42E8-89DB-401B793C4B42}"/>
              </a:ext>
            </a:extLst>
          </p:cNvPr>
          <p:cNvSpPr txBox="1"/>
          <p:nvPr/>
        </p:nvSpPr>
        <p:spPr>
          <a:xfrm>
            <a:off x="263525" y="3156013"/>
            <a:ext cx="85725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oraliqlarida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0 m/s, 1 m/s, 2 m/s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h.k.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haratat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desa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100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8579</TotalTime>
  <Words>395</Words>
  <Application>Microsoft Office PowerPoint</Application>
  <PresentationFormat>Произвольный</PresentationFormat>
  <Paragraphs>53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614</cp:revision>
  <dcterms:created xsi:type="dcterms:W3CDTF">2020-04-13T08:05:16Z</dcterms:created>
  <dcterms:modified xsi:type="dcterms:W3CDTF">2020-10-20T06:28:07Z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