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70" r:id="rId2"/>
    <p:sldId id="725" r:id="rId3"/>
    <p:sldId id="745" r:id="rId4"/>
    <p:sldId id="746" r:id="rId5"/>
    <p:sldId id="734" r:id="rId6"/>
    <p:sldId id="748" r:id="rId7"/>
    <p:sldId id="749" r:id="rId8"/>
    <p:sldId id="685" r:id="rId9"/>
    <p:sldId id="750" r:id="rId10"/>
    <p:sldId id="751" r:id="rId11"/>
    <p:sldId id="752" r:id="rId12"/>
    <p:sldId id="743" r:id="rId13"/>
    <p:sldId id="753" r:id="rId14"/>
    <p:sldId id="754" r:id="rId15"/>
    <p:sldId id="755" r:id="rId16"/>
    <p:sldId id="756" r:id="rId17"/>
    <p:sldId id="757" r:id="rId18"/>
    <p:sldId id="715" r:id="rId19"/>
    <p:sldId id="758" r:id="rId20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 varScale="1">
        <p:scale>
          <a:sx n="62" d="100"/>
          <a:sy n="62" d="100"/>
        </p:scale>
        <p:origin x="66" y="192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4762"/>
            <a:ext cx="12185650" cy="1524000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sz="8055" dirty="0"/>
              <a:t> </a:t>
            </a:r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065432" y="63678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486599" y="156267"/>
            <a:ext cx="1415226" cy="1169699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194212" y="1803204"/>
            <a:ext cx="10814595" cy="150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TEKIS O‘ZGARUVCHAN HARAKATDA TEZLANISH</a:t>
            </a:r>
            <a:endParaRPr lang="en-US" sz="5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909200" y="279204"/>
            <a:ext cx="1833477" cy="76984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944125" y="235572"/>
            <a:ext cx="1833477" cy="772510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8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705893" y="1702291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4" name="Рисунок 2">
            <a:extLst>
              <a:ext uri="{FF2B5EF4-FFF2-40B4-BE49-F238E27FC236}">
                <a16:creationId xmlns:a16="http://schemas.microsoft.com/office/drawing/2014/main" id="{59FB0BB3-9852-4002-BE08-3D7157AA0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425" y="3862981"/>
            <a:ext cx="6661867" cy="290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ject 5">
            <a:extLst>
              <a:ext uri="{FF2B5EF4-FFF2-40B4-BE49-F238E27FC236}">
                <a16:creationId xmlns:a16="http://schemas.microsoft.com/office/drawing/2014/main" id="{0FC72A35-DC9D-4D45-AAA0-2CC8D2C9107B}"/>
              </a:ext>
            </a:extLst>
          </p:cNvPr>
          <p:cNvSpPr/>
          <p:nvPr/>
        </p:nvSpPr>
        <p:spPr>
          <a:xfrm>
            <a:off x="728530" y="4348162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TEZLANISH VEKTOR KATTALIK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C113FF6-1492-4AD1-AF80-7F3AF9A23C3E}"/>
                  </a:ext>
                </a:extLst>
              </p:cNvPr>
              <p:cNvSpPr txBox="1"/>
              <p:nvPr/>
            </p:nvSpPr>
            <p:spPr>
              <a:xfrm>
                <a:off x="3121025" y="1681162"/>
                <a:ext cx="4947942" cy="1940275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5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</m:acc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ru-RU" sz="5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ru-RU" sz="5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𝝑</m:t>
                              </m:r>
                            </m:e>
                          </m:acc>
                          <m:r>
                            <a:rPr lang="en-US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⃗"/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sz="5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5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𝝑</m:t>
                                  </m:r>
                                </m:e>
                                <m:sub>
                                  <m:r>
                                    <a:rPr lang="en-US" sz="5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</m:acc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sz="5400" b="1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C113FF6-1492-4AD1-AF80-7F3AF9A23C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025" y="1681162"/>
                <a:ext cx="4947942" cy="19402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1678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TEZLANISH VEKTOR KATTALIK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339725" y="1071562"/>
            <a:ext cx="11506200" cy="120032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uchunvaqt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tezlikning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FC140D0-5447-4B4B-A986-85AFE5E0F59C}"/>
                  </a:ext>
                </a:extLst>
              </p:cNvPr>
              <p:cNvSpPr txBox="1"/>
              <p:nvPr/>
            </p:nvSpPr>
            <p:spPr>
              <a:xfrm>
                <a:off x="149225" y="2398471"/>
                <a:ext cx="11544300" cy="3536353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742950" indent="-742950" algn="just">
                  <a:buAutoNum type="arabicParenR"/>
                </a:pP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absolyut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moduli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o‘zgarganida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sz="36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𝝑</m:t>
                                </m:r>
                              </m:e>
                              <m:sub>
                                <m:r>
                                  <a:rPr lang="en-US" sz="36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;</m:t>
                    </m:r>
                  </m:oMath>
                </a14:m>
                <a:endParaRPr lang="en-US" sz="36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jihatdan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ham harakat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yo‘nalishi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o‘zgarganida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</a:t>
                </a:r>
                <a:r>
                  <a:rPr lang="en-US" sz="36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sz="36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𝝑</m:t>
                                </m:r>
                              </m:e>
                              <m:sub>
                                <m:r>
                                  <a:rPr lang="en-US" sz="36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</m:acc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acc>
                          <m:accPr>
                            <m:chr m:val="⃗"/>
                            <m:ctrlP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sz="36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𝝑</m:t>
                                </m:r>
                              </m:e>
                              <m:sub>
                                <m:r>
                                  <a:rPr lang="en-US" sz="36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</m:acc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FC140D0-5447-4B4B-A986-85AFE5E0F5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25" y="2398471"/>
                <a:ext cx="11544300" cy="3536353"/>
              </a:xfrm>
              <a:prstGeom prst="rect">
                <a:avLst/>
              </a:prstGeom>
              <a:blipFill>
                <a:blip r:embed="rId2"/>
                <a:stretch>
                  <a:fillRect l="-1366" t="-1864" r="-1366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3637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673100" y="1071562"/>
            <a:ext cx="10839450" cy="2800767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tezlanuvchan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qilayotgan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“Spark”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avtomobili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5 s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36 km/h dan 90 km/h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oshirdi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tezlanishini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835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5 - MASHQ (1)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758825" y="1223962"/>
            <a:ext cx="10839450" cy="2800767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tezlanuvchan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harakatlanib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8 s da 20 m/s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erishdi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Jism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tezlanish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709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5 - MASHQ (2)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/>
              <p:nvPr/>
            </p:nvSpPr>
            <p:spPr>
              <a:xfrm>
                <a:off x="758825" y="1223962"/>
                <a:ext cx="10839450" cy="2352567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Joyidan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qo‘zg‘algan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 0,3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4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qilib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9 m/s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tezlikka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erishadi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825" y="1223962"/>
                <a:ext cx="10839450" cy="2352567"/>
              </a:xfrm>
              <a:prstGeom prst="rect">
                <a:avLst/>
              </a:prstGeom>
              <a:blipFill>
                <a:blip r:embed="rId2"/>
                <a:stretch>
                  <a:fillRect l="-2013" t="-1519" r="-1957" b="-9620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5717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5 - MASHQ (3)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758825" y="1223962"/>
            <a:ext cx="10839450" cy="4154984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3. Joyidan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qo‘zg‘algan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velosiped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10 s da 18 km/h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erishdi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tormoz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5 s dan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to‘xtadi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Velosipedning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tezlanuvcha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sekinlanuvcha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tezlanishlarini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8428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5 - MASHQ (4)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758825" y="1223962"/>
            <a:ext cx="10839450" cy="2800767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tezlanuvchan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qilayotgan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Kaptiva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avtomobili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25 s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45 km/h dan 90 km/h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oshirdi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Kaptiva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tezlanishini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211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5 - MASHQ (5)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/>
              <p:nvPr/>
            </p:nvSpPr>
            <p:spPr>
              <a:xfrm>
                <a:off x="530224" y="1223962"/>
                <a:ext cx="11125201" cy="3029676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5.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Samolyot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qo‘nish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paytida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g‘ildiraklarining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tekkandagi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360 km/h. Agar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4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lsa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vaqtdan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keyin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to‘xtaydi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224" y="1223962"/>
                <a:ext cx="11125201" cy="3029676"/>
              </a:xfrm>
              <a:prstGeom prst="rect">
                <a:avLst/>
              </a:prstGeom>
              <a:blipFill>
                <a:blip r:embed="rId2"/>
                <a:stretch>
                  <a:fillRect l="-2017" t="-3557" r="-1908" b="-7312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71151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5FCBD2-D46D-4ED0-9B10-7C473910C4AA}"/>
              </a:ext>
            </a:extLst>
          </p:cNvPr>
          <p:cNvSpPr txBox="1"/>
          <p:nvPr/>
        </p:nvSpPr>
        <p:spPr>
          <a:xfrm>
            <a:off x="472106" y="1452562"/>
            <a:ext cx="1124143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1. 40 km/h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harakatlanayotgan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tezlanuvchan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qilishni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100 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60 km/h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erishish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tezlanish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010085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5FCBD2-D46D-4ED0-9B10-7C473910C4AA}"/>
              </a:ext>
            </a:extLst>
          </p:cNvPr>
          <p:cNvSpPr txBox="1"/>
          <p:nvPr/>
        </p:nvSpPr>
        <p:spPr>
          <a:xfrm>
            <a:off x="663951" y="1528762"/>
            <a:ext cx="1085774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yura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boshladingiz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to‘xtadingiz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tezlanuvchan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sekinlanuvchan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qilasiz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56615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 O‘ZGARUVCHAN HARAKAT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587375" y="1223962"/>
            <a:ext cx="11010900" cy="3477875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harakatdir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novdagi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sharcha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aravachaning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774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 O‘ZGARUVCHAN HARAKAT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377825" y="995362"/>
            <a:ext cx="11201400" cy="1754326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Tomizgich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o‘rnatilgan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aravachaning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tekislikdagi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Tomizgichdan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tekisda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har 0,5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sekundda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bittadan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tushsin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3D8544-396E-4231-B343-9E105D1F22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80" t="52171" r="11791" b="33718"/>
          <a:stretch/>
        </p:blipFill>
        <p:spPr>
          <a:xfrm>
            <a:off x="341312" y="3052762"/>
            <a:ext cx="11201400" cy="3839886"/>
          </a:xfrm>
          <a:prstGeom prst="rect">
            <a:avLst/>
          </a:prstGeom>
        </p:spPr>
      </p:pic>
      <p:sp>
        <p:nvSpPr>
          <p:cNvPr id="5" name="Дуга 4">
            <a:extLst>
              <a:ext uri="{FF2B5EF4-FFF2-40B4-BE49-F238E27FC236}">
                <a16:creationId xmlns:a16="http://schemas.microsoft.com/office/drawing/2014/main" id="{6CD56C77-4C3F-43D6-9917-BB02241E6B80}"/>
              </a:ext>
            </a:extLst>
          </p:cNvPr>
          <p:cNvSpPr/>
          <p:nvPr/>
        </p:nvSpPr>
        <p:spPr>
          <a:xfrm rot="7975456">
            <a:off x="1443862" y="3057520"/>
            <a:ext cx="1423385" cy="165856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Дуга 6">
            <a:extLst>
              <a:ext uri="{FF2B5EF4-FFF2-40B4-BE49-F238E27FC236}">
                <a16:creationId xmlns:a16="http://schemas.microsoft.com/office/drawing/2014/main" id="{1CF6863A-A72F-45F5-B601-67A35348A671}"/>
              </a:ext>
            </a:extLst>
          </p:cNvPr>
          <p:cNvSpPr/>
          <p:nvPr/>
        </p:nvSpPr>
        <p:spPr>
          <a:xfrm rot="8286180">
            <a:off x="2673029" y="2545845"/>
            <a:ext cx="2383898" cy="2453461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уга 7">
            <a:extLst>
              <a:ext uri="{FF2B5EF4-FFF2-40B4-BE49-F238E27FC236}">
                <a16:creationId xmlns:a16="http://schemas.microsoft.com/office/drawing/2014/main" id="{2516F610-3B0C-4B07-B069-5725173C46E1}"/>
              </a:ext>
            </a:extLst>
          </p:cNvPr>
          <p:cNvSpPr/>
          <p:nvPr/>
        </p:nvSpPr>
        <p:spPr>
          <a:xfrm rot="8556943">
            <a:off x="4529767" y="1744266"/>
            <a:ext cx="3965226" cy="353139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>
            <a:extLst>
              <a:ext uri="{FF2B5EF4-FFF2-40B4-BE49-F238E27FC236}">
                <a16:creationId xmlns:a16="http://schemas.microsoft.com/office/drawing/2014/main" id="{F8D7914B-C1C0-4C42-A4DD-DFFED300F056}"/>
              </a:ext>
            </a:extLst>
          </p:cNvPr>
          <p:cNvSpPr/>
          <p:nvPr/>
        </p:nvSpPr>
        <p:spPr>
          <a:xfrm rot="7975456">
            <a:off x="1151644" y="3902078"/>
            <a:ext cx="485946" cy="591023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CD0F21-1DEB-4ADB-89F1-734505441310}"/>
              </a:ext>
            </a:extLst>
          </p:cNvPr>
          <p:cNvSpPr txBox="1"/>
          <p:nvPr/>
        </p:nvSpPr>
        <p:spPr>
          <a:xfrm>
            <a:off x="1106167" y="3020550"/>
            <a:ext cx="1240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5 cm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95DC5F-6A7E-427F-820E-06D2DDF5C12E}"/>
              </a:ext>
            </a:extLst>
          </p:cNvPr>
          <p:cNvSpPr txBox="1"/>
          <p:nvPr/>
        </p:nvSpPr>
        <p:spPr>
          <a:xfrm>
            <a:off x="2349577" y="3186795"/>
            <a:ext cx="146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15 cm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DBDE50-3909-430E-9EF4-752D7D89C2FA}"/>
              </a:ext>
            </a:extLst>
          </p:cNvPr>
          <p:cNvSpPr txBox="1"/>
          <p:nvPr/>
        </p:nvSpPr>
        <p:spPr>
          <a:xfrm>
            <a:off x="3992439" y="3375927"/>
            <a:ext cx="146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25 cm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5EFD6-6C9E-4AD2-8A46-28CCE49D7000}"/>
              </a:ext>
            </a:extLst>
          </p:cNvPr>
          <p:cNvSpPr txBox="1"/>
          <p:nvPr/>
        </p:nvSpPr>
        <p:spPr>
          <a:xfrm>
            <a:off x="6048425" y="3592809"/>
            <a:ext cx="146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35 cm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34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 O‘ZGARUVCHAN HARAKAT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3D8544-396E-4231-B343-9E105D1F22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80" t="52171" r="11791" b="33718"/>
          <a:stretch/>
        </p:blipFill>
        <p:spPr>
          <a:xfrm>
            <a:off x="341312" y="995362"/>
            <a:ext cx="11201400" cy="3839886"/>
          </a:xfrm>
          <a:prstGeom prst="rect">
            <a:avLst/>
          </a:prstGeom>
        </p:spPr>
      </p:pic>
      <p:sp>
        <p:nvSpPr>
          <p:cNvPr id="5" name="Дуга 4">
            <a:extLst>
              <a:ext uri="{FF2B5EF4-FFF2-40B4-BE49-F238E27FC236}">
                <a16:creationId xmlns:a16="http://schemas.microsoft.com/office/drawing/2014/main" id="{6CD56C77-4C3F-43D6-9917-BB02241E6B80}"/>
              </a:ext>
            </a:extLst>
          </p:cNvPr>
          <p:cNvSpPr/>
          <p:nvPr/>
        </p:nvSpPr>
        <p:spPr>
          <a:xfrm rot="7975456">
            <a:off x="1443862" y="1016069"/>
            <a:ext cx="1423385" cy="165856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Дуга 6">
            <a:extLst>
              <a:ext uri="{FF2B5EF4-FFF2-40B4-BE49-F238E27FC236}">
                <a16:creationId xmlns:a16="http://schemas.microsoft.com/office/drawing/2014/main" id="{1CF6863A-A72F-45F5-B601-67A35348A671}"/>
              </a:ext>
            </a:extLst>
          </p:cNvPr>
          <p:cNvSpPr/>
          <p:nvPr/>
        </p:nvSpPr>
        <p:spPr>
          <a:xfrm rot="8286180">
            <a:off x="2673029" y="504394"/>
            <a:ext cx="2383898" cy="2453461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уга 7">
            <a:extLst>
              <a:ext uri="{FF2B5EF4-FFF2-40B4-BE49-F238E27FC236}">
                <a16:creationId xmlns:a16="http://schemas.microsoft.com/office/drawing/2014/main" id="{2516F610-3B0C-4B07-B069-5725173C46E1}"/>
              </a:ext>
            </a:extLst>
          </p:cNvPr>
          <p:cNvSpPr/>
          <p:nvPr/>
        </p:nvSpPr>
        <p:spPr>
          <a:xfrm rot="8556943">
            <a:off x="4529767" y="-297185"/>
            <a:ext cx="3965226" cy="353139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>
            <a:extLst>
              <a:ext uri="{FF2B5EF4-FFF2-40B4-BE49-F238E27FC236}">
                <a16:creationId xmlns:a16="http://schemas.microsoft.com/office/drawing/2014/main" id="{F8D7914B-C1C0-4C42-A4DD-DFFED300F056}"/>
              </a:ext>
            </a:extLst>
          </p:cNvPr>
          <p:cNvSpPr/>
          <p:nvPr/>
        </p:nvSpPr>
        <p:spPr>
          <a:xfrm rot="7975456">
            <a:off x="1151644" y="1860627"/>
            <a:ext cx="485946" cy="591023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CD0F21-1DEB-4ADB-89F1-734505441310}"/>
              </a:ext>
            </a:extLst>
          </p:cNvPr>
          <p:cNvSpPr txBox="1"/>
          <p:nvPr/>
        </p:nvSpPr>
        <p:spPr>
          <a:xfrm>
            <a:off x="1106167" y="979099"/>
            <a:ext cx="1240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5 cm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95DC5F-6A7E-427F-820E-06D2DDF5C12E}"/>
              </a:ext>
            </a:extLst>
          </p:cNvPr>
          <p:cNvSpPr txBox="1"/>
          <p:nvPr/>
        </p:nvSpPr>
        <p:spPr>
          <a:xfrm>
            <a:off x="2349577" y="1145344"/>
            <a:ext cx="146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15 cm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DBDE50-3909-430E-9EF4-752D7D89C2FA}"/>
              </a:ext>
            </a:extLst>
          </p:cNvPr>
          <p:cNvSpPr txBox="1"/>
          <p:nvPr/>
        </p:nvSpPr>
        <p:spPr>
          <a:xfrm>
            <a:off x="3992439" y="1334476"/>
            <a:ext cx="146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25 cm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5EFD6-6C9E-4AD2-8A46-28CCE49D7000}"/>
              </a:ext>
            </a:extLst>
          </p:cNvPr>
          <p:cNvSpPr txBox="1"/>
          <p:nvPr/>
        </p:nvSpPr>
        <p:spPr>
          <a:xfrm>
            <a:off x="6048425" y="1551358"/>
            <a:ext cx="146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35 cm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CD7E3FE-C5DF-4034-8965-6BE792BB7AAF}"/>
                  </a:ext>
                </a:extLst>
              </p:cNvPr>
              <p:cNvSpPr txBox="1"/>
              <p:nvPr/>
            </p:nvSpPr>
            <p:spPr>
              <a:xfrm>
                <a:off x="2559314" y="4506170"/>
                <a:ext cx="6024180" cy="11973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4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10 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,5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800" dirty="0"/>
                  <a:t> = 20 cm/s</a:t>
                </a:r>
                <a:endParaRPr lang="ru-RU" sz="48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CD7E3FE-C5DF-4034-8965-6BE792BB7A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9314" y="4506170"/>
                <a:ext cx="6024180" cy="1197379"/>
              </a:xfrm>
              <a:prstGeom prst="rect">
                <a:avLst/>
              </a:prstGeom>
              <a:blipFill>
                <a:blip r:embed="rId3"/>
                <a:stretch>
                  <a:fillRect r="-3441" b="-86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418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 O‘ZGARUVCHAN HARAKAT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606425" y="1071562"/>
            <a:ext cx="10706100" cy="3046988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vaqtlar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oralig‘ida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tezligining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kattalikka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boradigan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harakatiga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o‘zgaruvcha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011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 O‘ZGARUVCHAN HARAKAT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ый треугольник 2">
            <a:extLst>
              <a:ext uri="{FF2B5EF4-FFF2-40B4-BE49-F238E27FC236}">
                <a16:creationId xmlns:a16="http://schemas.microsoft.com/office/drawing/2014/main" id="{29F7FF5E-7C6B-482F-AEBE-5EAD0EE8576E}"/>
              </a:ext>
            </a:extLst>
          </p:cNvPr>
          <p:cNvSpPr/>
          <p:nvPr/>
        </p:nvSpPr>
        <p:spPr>
          <a:xfrm>
            <a:off x="682625" y="1833562"/>
            <a:ext cx="10287000" cy="1219200"/>
          </a:xfrm>
          <a:prstGeom prst="rtTriangl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id="{5353FD57-4D3E-44B8-BBFE-DC6DDB746BA6}"/>
              </a:ext>
            </a:extLst>
          </p:cNvPr>
          <p:cNvSpPr/>
          <p:nvPr/>
        </p:nvSpPr>
        <p:spPr>
          <a:xfrm>
            <a:off x="646112" y="4929187"/>
            <a:ext cx="10287000" cy="1733551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96791680-F464-4E3E-B6BE-79B4E678459E}"/>
              </a:ext>
            </a:extLst>
          </p:cNvPr>
          <p:cNvSpPr/>
          <p:nvPr/>
        </p:nvSpPr>
        <p:spPr>
          <a:xfrm>
            <a:off x="646112" y="1223962"/>
            <a:ext cx="876300" cy="6858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F972AC-38D0-4A34-A0A6-37DA4A0882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69" t="20133" r="3418" b="13734"/>
          <a:stretch/>
        </p:blipFill>
        <p:spPr>
          <a:xfrm rot="560773">
            <a:off x="704399" y="3791282"/>
            <a:ext cx="2667001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618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300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6529E-6 -2.17096E-6 L 0.76746 0.164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366" y="820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3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222E-6 -4.88467E-7 L 0.62663 0.187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31" y="93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ый треугольник 5">
            <a:extLst>
              <a:ext uri="{FF2B5EF4-FFF2-40B4-BE49-F238E27FC236}">
                <a16:creationId xmlns:a16="http://schemas.microsoft.com/office/drawing/2014/main" id="{FBE11937-6A7C-481E-A52E-F873E0A50374}"/>
              </a:ext>
            </a:extLst>
          </p:cNvPr>
          <p:cNvSpPr/>
          <p:nvPr/>
        </p:nvSpPr>
        <p:spPr>
          <a:xfrm rot="16200000">
            <a:off x="5235074" y="-2993169"/>
            <a:ext cx="1786514" cy="10830376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 O‘ZGARUVCHAN HARAKAT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96791680-F464-4E3E-B6BE-79B4E678459E}"/>
              </a:ext>
            </a:extLst>
          </p:cNvPr>
          <p:cNvSpPr/>
          <p:nvPr/>
        </p:nvSpPr>
        <p:spPr>
          <a:xfrm>
            <a:off x="835025" y="2229178"/>
            <a:ext cx="1036283" cy="102451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F972AC-38D0-4A34-A0A6-37DA4A0882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69" t="20133" r="3418" b="13734"/>
          <a:stretch/>
        </p:blipFill>
        <p:spPr>
          <a:xfrm rot="20983233">
            <a:off x="814119" y="5184716"/>
            <a:ext cx="2667001" cy="1371600"/>
          </a:xfrm>
          <a:prstGeom prst="rect">
            <a:avLst/>
          </a:prstGeom>
        </p:spPr>
      </p:pic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id="{CF32AD8A-D42F-41A9-91CD-80DB10F8464E}"/>
              </a:ext>
            </a:extLst>
          </p:cNvPr>
          <p:cNvSpPr/>
          <p:nvPr/>
        </p:nvSpPr>
        <p:spPr>
          <a:xfrm rot="16200000">
            <a:off x="5278801" y="435831"/>
            <a:ext cx="1786514" cy="10830376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74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200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8994E-6 2.73632E-6 L 0.7767 -0.2270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835" y="-1135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79E-6 -3.17956E-6 L 0.66142 -0.184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64" y="-9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E Z L A N I 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606425" y="995362"/>
            <a:ext cx="10591800" cy="193899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birligida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o‘zgarishiga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C113FF6-1492-4AD1-AF80-7F3AF9A23C3E}"/>
                  </a:ext>
                </a:extLst>
              </p:cNvPr>
              <p:cNvSpPr txBox="1"/>
              <p:nvPr/>
            </p:nvSpPr>
            <p:spPr>
              <a:xfrm>
                <a:off x="3428354" y="2401262"/>
                <a:ext cx="4947942" cy="1660583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  <m:sSub>
                            <m:sSubPr>
                              <m:ctrlPr>
                                <a:rPr lang="en-US" sz="5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𝝑</m:t>
                              </m:r>
                            </m:e>
                            <m:sub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C113FF6-1492-4AD1-AF80-7F3AF9A23C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8354" y="2401262"/>
                <a:ext cx="4947942" cy="16605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315D687-5F8A-4024-A646-4D8AB7C24F45}"/>
                  </a:ext>
                </a:extLst>
              </p:cNvPr>
              <p:cNvSpPr txBox="1"/>
              <p:nvPr/>
            </p:nvSpPr>
            <p:spPr>
              <a:xfrm>
                <a:off x="602282" y="4104540"/>
                <a:ext cx="494794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–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tezlanish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315D687-5F8A-4024-A646-4D8AB7C24F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282" y="4104540"/>
                <a:ext cx="4947942" cy="707886"/>
              </a:xfrm>
              <a:prstGeom prst="rect">
                <a:avLst/>
              </a:prstGeom>
              <a:blipFill>
                <a:blip r:embed="rId3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DF2C1C6-D837-4100-8441-064701777DBB}"/>
                  </a:ext>
                </a:extLst>
              </p:cNvPr>
              <p:cNvSpPr txBox="1"/>
              <p:nvPr/>
            </p:nvSpPr>
            <p:spPr>
              <a:xfrm>
                <a:off x="396875" y="5533407"/>
                <a:ext cx="683894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–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oxirgi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(m/s)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DF2C1C6-D837-4100-8441-064701777D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875" y="5533407"/>
                <a:ext cx="6838949" cy="707886"/>
              </a:xfrm>
              <a:prstGeom prst="rect">
                <a:avLst/>
              </a:prstGeom>
              <a:blipFill>
                <a:blip r:embed="rId4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73519BC-EBB6-4ED3-BFBB-C4A32003BA31}"/>
                  </a:ext>
                </a:extLst>
              </p:cNvPr>
              <p:cNvSpPr txBox="1"/>
              <p:nvPr/>
            </p:nvSpPr>
            <p:spPr>
              <a:xfrm>
                <a:off x="380678" y="4759859"/>
                <a:ext cx="982694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( m/s)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73519BC-EBB6-4ED3-BFBB-C4A32003B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678" y="4759859"/>
                <a:ext cx="9826947" cy="707886"/>
              </a:xfrm>
              <a:prstGeom prst="rect">
                <a:avLst/>
              </a:prstGeom>
              <a:blipFill>
                <a:blip r:embed="rId5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F93814E-B181-40C2-A2F1-BA2120728937}"/>
                  </a:ext>
                </a:extLst>
              </p:cNvPr>
              <p:cNvSpPr txBox="1"/>
              <p:nvPr/>
            </p:nvSpPr>
            <p:spPr>
              <a:xfrm>
                <a:off x="602282" y="6195932"/>
                <a:ext cx="390019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ea typeface="Cambria Math" panose="02040503050406030204" pitchFamily="18" charset="0"/>
                  </a:rPr>
                  <a:t>t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–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(s)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F93814E-B181-40C2-A2F1-BA21207289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282" y="6195932"/>
                <a:ext cx="3900192" cy="707886"/>
              </a:xfrm>
              <a:prstGeom prst="rect">
                <a:avLst/>
              </a:prstGeom>
              <a:blipFill>
                <a:blip r:embed="rId6"/>
                <a:stretch>
                  <a:fillRect l="-5625" t="-17094" b="-358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646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TEZLANISH BIRLIGI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C113FF6-1492-4AD1-AF80-7F3AF9A23C3E}"/>
                  </a:ext>
                </a:extLst>
              </p:cNvPr>
              <p:cNvSpPr txBox="1"/>
              <p:nvPr/>
            </p:nvSpPr>
            <p:spPr>
              <a:xfrm>
                <a:off x="835025" y="2865260"/>
                <a:ext cx="5530460" cy="1851020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4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=  </m:t>
                      </m:r>
                      <m:f>
                        <m:fPr>
                          <m:ctrlPr>
                            <a:rPr lang="ru-RU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4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800" b="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num>
                            <m:den>
                              <m:r>
                                <a:rPr lang="en-US" sz="4800" b="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den>
                          </m:f>
                          <m:r>
                            <a:rPr lang="en-US" sz="4800" b="0" i="1">
                              <a:latin typeface="Cambria Math" panose="02040503050406030204" pitchFamily="18" charset="0"/>
                            </a:rPr>
                            <m:t> − </m:t>
                          </m:r>
                          <m:f>
                            <m:fPr>
                              <m:ctrlPr>
                                <a:rPr lang="en-US" sz="4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800" b="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num>
                            <m:den>
                              <m:r>
                                <a:rPr lang="en-US" sz="4800" b="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den>
                          </m:f>
                        </m:num>
                        <m:den>
                          <m:r>
                            <a:rPr lang="en-US" sz="4800" b="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4800" b="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C113FF6-1492-4AD1-AF80-7F3AF9A23C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025" y="2865260"/>
                <a:ext cx="5530460" cy="18510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315D687-5F8A-4024-A646-4D8AB7C24F45}"/>
                  </a:ext>
                </a:extLst>
              </p:cNvPr>
              <p:cNvSpPr txBox="1"/>
              <p:nvPr/>
            </p:nvSpPr>
            <p:spPr>
              <a:xfrm>
                <a:off x="1901825" y="5114386"/>
                <a:ext cx="6705600" cy="10774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-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sSup>
                          <m:sSupPr>
                            <m:ctrlPr>
                              <a:rPr lang="en-US" sz="4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en-US" sz="4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315D687-5F8A-4024-A646-4D8AB7C24F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1825" y="5114386"/>
                <a:ext cx="6705600" cy="1077411"/>
              </a:xfrm>
              <a:prstGeom prst="rect">
                <a:avLst/>
              </a:prstGeom>
              <a:blipFill>
                <a:blip r:embed="rId3"/>
                <a:stretch>
                  <a:fillRect l="-4182" t="-6780" b="-12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FBE433E-5347-412D-9010-18FBA82E5483}"/>
                  </a:ext>
                </a:extLst>
              </p:cNvPr>
              <p:cNvSpPr txBox="1"/>
              <p:nvPr/>
            </p:nvSpPr>
            <p:spPr>
              <a:xfrm>
                <a:off x="3425825" y="980785"/>
                <a:ext cx="4947942" cy="1486369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  <m:sSub>
                            <m:sSub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𝝑</m:t>
                              </m:r>
                            </m:e>
                            <m:sub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FBE433E-5347-412D-9010-18FBA82E5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5825" y="980785"/>
                <a:ext cx="4947942" cy="148636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2B7BC7F-FACB-4D8A-B4A5-C0A903284265}"/>
                  </a:ext>
                </a:extLst>
              </p:cNvPr>
              <p:cNvSpPr txBox="1"/>
              <p:nvPr/>
            </p:nvSpPr>
            <p:spPr>
              <a:xfrm>
                <a:off x="6092825" y="2818966"/>
                <a:ext cx="4094579" cy="1897314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6600" dirty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6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6600" b="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sz="6600" b="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den>
                        </m:f>
                        <m:r>
                          <a:rPr lang="en-US" sz="6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6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6600" dirty="0">
                    <a:ea typeface="Cambria Math" panose="02040503050406030204" pitchFamily="18" charset="0"/>
                  </a:rPr>
                  <a:t>  </a:t>
                </a:r>
                <a:r>
                  <a:rPr lang="en-US" sz="6600" dirty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66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600" b="0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6600" b="0" i="1" dirty="0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6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66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2B7BC7F-FACB-4D8A-B4A5-C0A9032842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2825" y="2818966"/>
                <a:ext cx="4094579" cy="1897314"/>
              </a:xfrm>
              <a:prstGeom prst="rect">
                <a:avLst/>
              </a:prstGeom>
              <a:blipFill>
                <a:blip r:embed="rId5"/>
                <a:stretch>
                  <a:fillRect l="-9398" b="-11215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942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8062</TotalTime>
  <Words>594</Words>
  <Application>Microsoft Office PowerPoint</Application>
  <PresentationFormat>Произвольный</PresentationFormat>
  <Paragraphs>59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559</cp:revision>
  <dcterms:created xsi:type="dcterms:W3CDTF">2020-04-13T08:05:16Z</dcterms:created>
  <dcterms:modified xsi:type="dcterms:W3CDTF">2020-10-10T03:07:13Z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