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70" r:id="rId2"/>
    <p:sldId id="654" r:id="rId3"/>
    <p:sldId id="721" r:id="rId4"/>
    <p:sldId id="731" r:id="rId5"/>
    <p:sldId id="732" r:id="rId6"/>
    <p:sldId id="722" r:id="rId7"/>
    <p:sldId id="669" r:id="rId8"/>
    <p:sldId id="671" r:id="rId9"/>
    <p:sldId id="720" r:id="rId10"/>
    <p:sldId id="735" r:id="rId11"/>
    <p:sldId id="629" r:id="rId12"/>
  </p:sldIdLst>
  <p:sldSz cx="12185650" cy="7019925"/>
  <p:notesSz cx="5765800" cy="3244850"/>
  <p:defaultTextStyle>
    <a:defPPr>
      <a:defRPr lang="ru-RU"/>
    </a:defPPr>
    <a:lvl1pPr marL="0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1pPr>
    <a:lvl2pPr marL="968030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2pPr>
    <a:lvl3pPr marL="1936059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3pPr>
    <a:lvl4pPr marL="2904089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4pPr>
    <a:lvl5pPr marL="3872118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5pPr>
    <a:lvl6pPr marL="4840148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6pPr>
    <a:lvl7pPr marL="5808177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7pPr>
    <a:lvl8pPr marL="6776207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8pPr>
    <a:lvl9pPr marL="7744236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1" userDrawn="1">
          <p15:clr>
            <a:srgbClr val="A4A3A4"/>
          </p15:clr>
        </p15:guide>
        <p15:guide id="2" pos="45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DF2D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291" autoAdjust="0"/>
  </p:normalViewPr>
  <p:slideViewPr>
    <p:cSldViewPr>
      <p:cViewPr varScale="1">
        <p:scale>
          <a:sx n="67" d="100"/>
          <a:sy n="67" d="100"/>
        </p:scale>
        <p:origin x="756" y="102"/>
      </p:cViewPr>
      <p:guideLst>
        <p:guide orient="horz" pos="6231"/>
        <p:guide pos="456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DF0624-E261-4E68-BC68-6CD565DFB15F}" type="datetimeFigureOut">
              <a:rPr lang="ru-RU" smtClean="0"/>
              <a:t>29.09.2020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4F9C9D-080E-4439-901A-28EA3C65AC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981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1pPr>
    <a:lvl2pPr marL="968030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2pPr>
    <a:lvl3pPr marL="1936059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3pPr>
    <a:lvl4pPr marL="2904089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4pPr>
    <a:lvl5pPr marL="3872118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5pPr>
    <a:lvl6pPr marL="4840148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6pPr>
    <a:lvl7pPr marL="5808177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7pPr>
    <a:lvl8pPr marL="6776207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8pPr>
    <a:lvl9pPr marL="7744236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4" y="2176176"/>
            <a:ext cx="1035780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48" y="3931158"/>
            <a:ext cx="8529955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666786"/>
          </a:xfrm>
        </p:spPr>
        <p:txBody>
          <a:bodyPr lIns="0" tIns="0" rIns="0" bIns="0"/>
          <a:lstStyle>
            <a:lvl1pPr>
              <a:defRPr sz="43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1682" y="2124550"/>
            <a:ext cx="10342288" cy="455189"/>
          </a:xfrm>
        </p:spPr>
        <p:txBody>
          <a:bodyPr lIns="0" tIns="0" rIns="0" bIns="0"/>
          <a:lstStyle>
            <a:lvl1pPr>
              <a:defRPr sz="2958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666786"/>
          </a:xfrm>
        </p:spPr>
        <p:txBody>
          <a:bodyPr lIns="0" tIns="0" rIns="0" bIns="0"/>
          <a:lstStyle>
            <a:lvl1pPr>
              <a:defRPr sz="43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4" y="1614583"/>
            <a:ext cx="5300757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2" y="1614583"/>
            <a:ext cx="5300757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1" y="153956"/>
            <a:ext cx="11942743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055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666786"/>
          </a:xfrm>
        </p:spPr>
        <p:txBody>
          <a:bodyPr lIns="0" tIns="0" rIns="0" bIns="0"/>
          <a:lstStyle>
            <a:lvl1pPr>
              <a:defRPr sz="43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1" y="286575"/>
            <a:ext cx="10357805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31" y="3060116"/>
            <a:ext cx="3326682" cy="2276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/>
          <a:lstStyle>
            <a:lvl1pPr marL="0" indent="0" algn="ctr">
              <a:buNone/>
              <a:defRPr lang="en-US" sz="1479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9491" y="3060116"/>
            <a:ext cx="3326682" cy="2276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/>
          <a:lstStyle>
            <a:lvl1pPr marL="0" indent="0" algn="ctr">
              <a:buNone/>
              <a:defRPr lang="en-US" sz="1479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5047" y="3060116"/>
            <a:ext cx="3326682" cy="2276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/>
          <a:lstStyle>
            <a:lvl1pPr marL="0" indent="0" algn="ctr">
              <a:buNone/>
              <a:defRPr lang="en-US" sz="1479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3931" y="5098167"/>
            <a:ext cx="3326682" cy="981492"/>
          </a:xfrm>
        </p:spPr>
        <p:txBody>
          <a:bodyPr>
            <a:noAutofit/>
          </a:bodyPr>
          <a:lstStyle>
            <a:lvl1pPr marL="0" indent="0">
              <a:buNone/>
              <a:defRPr sz="1479"/>
            </a:lvl1pPr>
            <a:lvl2pPr marL="152239" indent="-152239">
              <a:buFont typeface="Arial" panose="020B0604020202020204" pitchFamily="34" charset="0"/>
              <a:buChar char="•"/>
              <a:defRPr sz="1479"/>
            </a:lvl2pPr>
            <a:lvl3pPr marL="304477" indent="-152239">
              <a:defRPr sz="1479"/>
            </a:lvl3pPr>
            <a:lvl4pPr marL="532831" indent="-228356">
              <a:defRPr sz="1479"/>
            </a:lvl4pPr>
            <a:lvl5pPr marL="761189" indent="-228356">
              <a:defRPr sz="147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29491" y="5098167"/>
            <a:ext cx="3326682" cy="981492"/>
          </a:xfrm>
        </p:spPr>
        <p:txBody>
          <a:bodyPr>
            <a:noAutofit/>
          </a:bodyPr>
          <a:lstStyle>
            <a:lvl1pPr marL="0" indent="0">
              <a:buNone/>
              <a:defRPr sz="1479"/>
            </a:lvl1pPr>
            <a:lvl2pPr marL="152239" indent="-152239">
              <a:buFont typeface="Arial" panose="020B0604020202020204" pitchFamily="34" charset="0"/>
              <a:buChar char="•"/>
              <a:defRPr sz="1479"/>
            </a:lvl2pPr>
            <a:lvl3pPr marL="304477" indent="-152239">
              <a:defRPr sz="1479"/>
            </a:lvl3pPr>
            <a:lvl4pPr marL="532831" indent="-228356">
              <a:defRPr sz="1479"/>
            </a:lvl4pPr>
            <a:lvl5pPr marL="761189" indent="-228356">
              <a:defRPr sz="147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5047" y="5098167"/>
            <a:ext cx="3326682" cy="981492"/>
          </a:xfrm>
        </p:spPr>
        <p:txBody>
          <a:bodyPr>
            <a:noAutofit/>
          </a:bodyPr>
          <a:lstStyle>
            <a:lvl1pPr marL="0" indent="0">
              <a:buNone/>
              <a:defRPr sz="1479"/>
            </a:lvl1pPr>
            <a:lvl2pPr marL="152239" indent="-152239">
              <a:buFont typeface="Arial" panose="020B0604020202020204" pitchFamily="34" charset="0"/>
              <a:buChar char="•"/>
              <a:defRPr sz="1479"/>
            </a:lvl2pPr>
            <a:lvl3pPr marL="304477" indent="-152239">
              <a:defRPr sz="1479"/>
            </a:lvl3pPr>
            <a:lvl4pPr marL="532831" indent="-228356">
              <a:defRPr sz="1479"/>
            </a:lvl4pPr>
            <a:lvl5pPr marL="761189" indent="-228356">
              <a:defRPr sz="147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3931" y="955500"/>
            <a:ext cx="10357805" cy="223779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691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98386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49"/>
            <a:ext cx="11942743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8055"/>
          </a:p>
        </p:txBody>
      </p:sp>
      <p:sp>
        <p:nvSpPr>
          <p:cNvPr id="17" name="bg object 17"/>
          <p:cNvSpPr/>
          <p:nvPr/>
        </p:nvSpPr>
        <p:spPr>
          <a:xfrm>
            <a:off x="141281" y="153956"/>
            <a:ext cx="11942743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055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1682" y="2124550"/>
            <a:ext cx="10342288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2" y="6528530"/>
            <a:ext cx="3899408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30"/>
            <a:ext cx="2802699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9" y="6528530"/>
            <a:ext cx="2802699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66272">
        <a:defRPr>
          <a:latin typeface="+mn-lt"/>
          <a:ea typeface="+mn-ea"/>
          <a:cs typeface="+mn-cs"/>
        </a:defRPr>
      </a:lvl2pPr>
      <a:lvl3pPr marL="1932544">
        <a:defRPr>
          <a:latin typeface="+mn-lt"/>
          <a:ea typeface="+mn-ea"/>
          <a:cs typeface="+mn-cs"/>
        </a:defRPr>
      </a:lvl3pPr>
      <a:lvl4pPr marL="2898815">
        <a:defRPr>
          <a:latin typeface="+mn-lt"/>
          <a:ea typeface="+mn-ea"/>
          <a:cs typeface="+mn-cs"/>
        </a:defRPr>
      </a:lvl4pPr>
      <a:lvl5pPr marL="3865088">
        <a:defRPr>
          <a:latin typeface="+mn-lt"/>
          <a:ea typeface="+mn-ea"/>
          <a:cs typeface="+mn-cs"/>
        </a:defRPr>
      </a:lvl5pPr>
      <a:lvl6pPr marL="4831360">
        <a:defRPr>
          <a:latin typeface="+mn-lt"/>
          <a:ea typeface="+mn-ea"/>
          <a:cs typeface="+mn-cs"/>
        </a:defRPr>
      </a:lvl6pPr>
      <a:lvl7pPr marL="5797632">
        <a:defRPr>
          <a:latin typeface="+mn-lt"/>
          <a:ea typeface="+mn-ea"/>
          <a:cs typeface="+mn-cs"/>
        </a:defRPr>
      </a:lvl7pPr>
      <a:lvl8pPr marL="6763904">
        <a:defRPr>
          <a:latin typeface="+mn-lt"/>
          <a:ea typeface="+mn-ea"/>
          <a:cs typeface="+mn-cs"/>
        </a:defRPr>
      </a:lvl8pPr>
      <a:lvl9pPr marL="77301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66272">
        <a:defRPr>
          <a:latin typeface="+mn-lt"/>
          <a:ea typeface="+mn-ea"/>
          <a:cs typeface="+mn-cs"/>
        </a:defRPr>
      </a:lvl2pPr>
      <a:lvl3pPr marL="1932544">
        <a:defRPr>
          <a:latin typeface="+mn-lt"/>
          <a:ea typeface="+mn-ea"/>
          <a:cs typeface="+mn-cs"/>
        </a:defRPr>
      </a:lvl3pPr>
      <a:lvl4pPr marL="2898815">
        <a:defRPr>
          <a:latin typeface="+mn-lt"/>
          <a:ea typeface="+mn-ea"/>
          <a:cs typeface="+mn-cs"/>
        </a:defRPr>
      </a:lvl4pPr>
      <a:lvl5pPr marL="3865088">
        <a:defRPr>
          <a:latin typeface="+mn-lt"/>
          <a:ea typeface="+mn-ea"/>
          <a:cs typeface="+mn-cs"/>
        </a:defRPr>
      </a:lvl5pPr>
      <a:lvl6pPr marL="4831360">
        <a:defRPr>
          <a:latin typeface="+mn-lt"/>
          <a:ea typeface="+mn-ea"/>
          <a:cs typeface="+mn-cs"/>
        </a:defRPr>
      </a:lvl6pPr>
      <a:lvl7pPr marL="5797632">
        <a:defRPr>
          <a:latin typeface="+mn-lt"/>
          <a:ea typeface="+mn-ea"/>
          <a:cs typeface="+mn-cs"/>
        </a:defRPr>
      </a:lvl7pPr>
      <a:lvl8pPr marL="6763904">
        <a:defRPr>
          <a:latin typeface="+mn-lt"/>
          <a:ea typeface="+mn-ea"/>
          <a:cs typeface="+mn-cs"/>
        </a:defRPr>
      </a:lvl8pPr>
      <a:lvl9pPr marL="77301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png"/><Relationship Id="rId3" Type="http://schemas.openxmlformats.org/officeDocument/2006/relationships/image" Target="../media/image4.gif"/><Relationship Id="rId7" Type="http://schemas.openxmlformats.org/officeDocument/2006/relationships/image" Target="../media/image1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5" Type="http://schemas.openxmlformats.org/officeDocument/2006/relationships/image" Target="../media/image90.png"/><Relationship Id="rId4" Type="http://schemas.openxmlformats.org/officeDocument/2006/relationships/image" Target="../media/image80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4762"/>
            <a:ext cx="12185650" cy="1439862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en-US" sz="8055" dirty="0"/>
              <a:t> </a:t>
            </a:r>
            <a:endParaRPr lang="ru-RU" sz="8055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3038444" y="73981"/>
            <a:ext cx="5645237" cy="1262289"/>
          </a:xfrm>
          <a:prstGeom prst="rect">
            <a:avLst/>
          </a:prstGeom>
        </p:spPr>
        <p:txBody>
          <a:bodyPr wrap="square" lIns="0" tIns="3088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55" algn="ctr" defTabSz="1933533">
              <a:spcBef>
                <a:spcPts val="241"/>
              </a:spcBef>
              <a:defRPr/>
            </a:pPr>
            <a:r>
              <a:rPr lang="en-US" sz="80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8443" name="object 11"/>
          <p:cNvSpPr>
            <a:spLocks noChangeArrowheads="1"/>
          </p:cNvSpPr>
          <p:nvPr/>
        </p:nvSpPr>
        <p:spPr bwMode="auto">
          <a:xfrm>
            <a:off x="486599" y="156268"/>
            <a:ext cx="1415226" cy="1180002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1933392"/>
            <a:endParaRPr lang="ru-RU" sz="8055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8445" name="object 4"/>
          <p:cNvSpPr txBox="1">
            <a:spLocks noChangeArrowheads="1"/>
          </p:cNvSpPr>
          <p:nvPr/>
        </p:nvSpPr>
        <p:spPr bwMode="auto">
          <a:xfrm>
            <a:off x="1105941" y="1818678"/>
            <a:ext cx="10312281" cy="1409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496" rIns="0" bIns="0">
            <a:spAutoFit/>
          </a:bodyPr>
          <a:lstStyle>
            <a:lvl1pPr marL="31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ts val="239"/>
              </a:spcBef>
            </a:pPr>
            <a:r>
              <a:rPr lang="ru-RU" sz="4400" b="1" dirty="0">
                <a:solidFill>
                  <a:srgbClr val="002060"/>
                </a:solidFill>
                <a:cs typeface="Arial" pitchFamily="34" charset="0"/>
              </a:rPr>
              <a:t>M</a:t>
            </a:r>
            <a:r>
              <a:rPr lang="en-US" sz="4400" b="1" dirty="0">
                <a:solidFill>
                  <a:srgbClr val="002060"/>
                </a:solidFill>
                <a:cs typeface="Arial" pitchFamily="34" charset="0"/>
              </a:rPr>
              <a:t>AVZU</a:t>
            </a:r>
            <a:r>
              <a:rPr lang="ru-RU" sz="4400" b="1" dirty="0">
                <a:solidFill>
                  <a:srgbClr val="002060"/>
                </a:solidFill>
                <a:cs typeface="Arial" pitchFamily="34" charset="0"/>
              </a:rPr>
              <a:t>:</a:t>
            </a:r>
            <a:r>
              <a:rPr lang="en-US" sz="4400" b="1" dirty="0">
                <a:solidFill>
                  <a:srgbClr val="002060"/>
                </a:solidFill>
                <a:cs typeface="Arial" pitchFamily="34" charset="0"/>
              </a:rPr>
              <a:t> O‘TILGAN MAVZULAR </a:t>
            </a:r>
          </a:p>
          <a:p>
            <a:pPr algn="ctr" eaLnBrk="1" hangingPunct="1">
              <a:spcBef>
                <a:spcPts val="239"/>
              </a:spcBef>
            </a:pPr>
            <a:r>
              <a:rPr lang="en-US" sz="4400" b="1" dirty="0">
                <a:solidFill>
                  <a:srgbClr val="002060"/>
                </a:solidFill>
                <a:cs typeface="Arial" pitchFamily="34" charset="0"/>
              </a:rPr>
              <a:t>BO‘YICHA TAKRORLASH</a:t>
            </a:r>
          </a:p>
        </p:txBody>
      </p:sp>
      <p:sp>
        <p:nvSpPr>
          <p:cNvPr id="19" name="object 9">
            <a:extLst>
              <a:ext uri="{FF2B5EF4-FFF2-40B4-BE49-F238E27FC236}">
                <a16:creationId xmlns:a16="http://schemas.microsoft.com/office/drawing/2014/main" id="{68F1F853-C18B-4CBC-AD87-9483E6657303}"/>
              </a:ext>
            </a:extLst>
          </p:cNvPr>
          <p:cNvSpPr>
            <a:spLocks/>
          </p:cNvSpPr>
          <p:nvPr/>
        </p:nvSpPr>
        <p:spPr bwMode="auto">
          <a:xfrm>
            <a:off x="9909200" y="279204"/>
            <a:ext cx="1833477" cy="769844"/>
          </a:xfrm>
          <a:custGeom>
            <a:avLst/>
            <a:gdLst>
              <a:gd name="T0" fmla="*/ 2404266 w 603885"/>
              <a:gd name="T1" fmla="*/ 0 h 603885"/>
              <a:gd name="T2" fmla="*/ 0 w 603885"/>
              <a:gd name="T3" fmla="*/ 0 h 603885"/>
              <a:gd name="T4" fmla="*/ 0 w 603885"/>
              <a:gd name="T5" fmla="*/ 5699134 h 603885"/>
              <a:gd name="T6" fmla="*/ 2404266 w 603885"/>
              <a:gd name="T7" fmla="*/ 5699134 h 603885"/>
              <a:gd name="T8" fmla="*/ 240426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8055"/>
          </a:p>
        </p:txBody>
      </p:sp>
      <p:sp>
        <p:nvSpPr>
          <p:cNvPr id="20" name="object 12">
            <a:extLst>
              <a:ext uri="{FF2B5EF4-FFF2-40B4-BE49-F238E27FC236}">
                <a16:creationId xmlns:a16="http://schemas.microsoft.com/office/drawing/2014/main" id="{75008494-61E4-463C-93FC-17CA4E6B573C}"/>
              </a:ext>
            </a:extLst>
          </p:cNvPr>
          <p:cNvSpPr txBox="1"/>
          <p:nvPr/>
        </p:nvSpPr>
        <p:spPr>
          <a:xfrm>
            <a:off x="9944125" y="235572"/>
            <a:ext cx="1833477" cy="749427"/>
          </a:xfrm>
          <a:prstGeom prst="rect">
            <a:avLst/>
          </a:prstGeom>
        </p:spPr>
        <p:txBody>
          <a:bodyPr wrap="square" lIns="0" tIns="33519" rIns="0" bIns="0">
            <a:spAutoFit/>
          </a:bodyPr>
          <a:lstStyle/>
          <a:p>
            <a:pPr algn="ctr" defTabSz="1217750">
              <a:spcBef>
                <a:spcPts val="265"/>
              </a:spcBef>
              <a:defRPr/>
            </a:pPr>
            <a:r>
              <a:rPr lang="en-US" sz="4650" b="1" spc="22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4650" b="1" spc="22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650" b="1" spc="22" dirty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en-US" sz="4400" spc="-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8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239FC390-1FEA-4373-A147-DD45B8DDB257}"/>
              </a:ext>
            </a:extLst>
          </p:cNvPr>
          <p:cNvSpPr/>
          <p:nvPr/>
        </p:nvSpPr>
        <p:spPr>
          <a:xfrm>
            <a:off x="705893" y="1702291"/>
            <a:ext cx="727075" cy="143986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0" name="object 5">
            <a:extLst>
              <a:ext uri="{FF2B5EF4-FFF2-40B4-BE49-F238E27FC236}">
                <a16:creationId xmlns:a16="http://schemas.microsoft.com/office/drawing/2014/main" id="{21418907-DDB8-43AE-BC2F-3792D5901080}"/>
              </a:ext>
            </a:extLst>
          </p:cNvPr>
          <p:cNvSpPr/>
          <p:nvPr/>
        </p:nvSpPr>
        <p:spPr>
          <a:xfrm>
            <a:off x="736054" y="3881949"/>
            <a:ext cx="727075" cy="143986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12" name="Рисунок 2">
            <a:extLst>
              <a:ext uri="{FF2B5EF4-FFF2-40B4-BE49-F238E27FC236}">
                <a16:creationId xmlns:a16="http://schemas.microsoft.com/office/drawing/2014/main" id="{1E2964B4-BA43-49A6-A454-225E087A05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2773" y="3732344"/>
            <a:ext cx="6549145" cy="2980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F752130-F269-4C89-85F3-7F5B26BD0069}"/>
                  </a:ext>
                </a:extLst>
              </p:cNvPr>
              <p:cNvSpPr txBox="1"/>
              <p:nvPr/>
            </p:nvSpPr>
            <p:spPr>
              <a:xfrm rot="1745256">
                <a:off x="8120505" y="4353037"/>
                <a:ext cx="1642827" cy="6568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𝝑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𝒔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den>
                    </m:f>
                  </m:oMath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F752130-F269-4C89-85F3-7F5B26BD00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745256">
                <a:off x="8120505" y="4353037"/>
                <a:ext cx="1642827" cy="65684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AE6BCA5-DF9F-4765-8693-AD718630B4E7}"/>
                  </a:ext>
                </a:extLst>
              </p:cNvPr>
              <p:cNvSpPr txBox="1"/>
              <p:nvPr/>
            </p:nvSpPr>
            <p:spPr>
              <a:xfrm>
                <a:off x="5217080" y="3403921"/>
                <a:ext cx="1210361" cy="6568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3200" b="1" dirty="0"/>
                  <a:t>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𝒔</m:t>
                        </m:r>
                      </m:num>
                      <m:den>
                        <m:r>
                          <a:rPr lang="en-US" sz="32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𝝑</m:t>
                        </m:r>
                      </m:den>
                    </m:f>
                  </m:oMath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AE6BCA5-DF9F-4765-8693-AD718630B4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7080" y="3403921"/>
                <a:ext cx="1210361" cy="656846"/>
              </a:xfrm>
              <a:prstGeom prst="rect">
                <a:avLst/>
              </a:prstGeom>
              <a:blipFill>
                <a:blip r:embed="rId5"/>
                <a:stretch>
                  <a:fillRect l="-20707" t="-8333" b="-22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1F352E9-9F62-44A6-8DE5-FCEB30AD6677}"/>
                  </a:ext>
                </a:extLst>
              </p:cNvPr>
              <p:cNvSpPr txBox="1"/>
              <p:nvPr/>
            </p:nvSpPr>
            <p:spPr>
              <a:xfrm rot="19328593">
                <a:off x="1128090" y="4536432"/>
                <a:ext cx="3184552" cy="6520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sz="32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32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𝝑</m:t>
                            </m:r>
                          </m:e>
                          <m:sub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3200" b="1" dirty="0"/>
                  <a:t>  + </a:t>
                </a:r>
                <a:r>
                  <a:rPr lang="ru-RU" sz="3200" b="1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sz="32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32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𝝑</m:t>
                            </m:r>
                          </m:e>
                          <m:sub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3200" b="1" dirty="0"/>
                  <a:t>  = </a:t>
                </a:r>
                <a:r>
                  <a:rPr lang="ru-RU" sz="3200" b="1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sz="32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𝝑</m:t>
                        </m:r>
                      </m:e>
                    </m:acc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1F352E9-9F62-44A6-8DE5-FCEB30AD66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328593">
                <a:off x="1128090" y="4536432"/>
                <a:ext cx="3184552" cy="65203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6879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A49DCE-D12C-492F-87D7-A75E9E8FF091}"/>
              </a:ext>
            </a:extLst>
          </p:cNvPr>
          <p:cNvSpPr txBox="1"/>
          <p:nvPr/>
        </p:nvSpPr>
        <p:spPr>
          <a:xfrm>
            <a:off x="227012" y="1225212"/>
            <a:ext cx="11731625" cy="1446550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vektorlarning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yig‘indisi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bo‘lishini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tasvirlang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nomlang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id="{2B865EB3-515A-4AA8-B72F-E046A6AEBD74}"/>
              </a:ext>
            </a:extLst>
          </p:cNvPr>
          <p:cNvCxnSpPr/>
          <p:nvPr/>
        </p:nvCxnSpPr>
        <p:spPr>
          <a:xfrm flipV="1">
            <a:off x="2024062" y="3012280"/>
            <a:ext cx="533400" cy="220980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EE655AED-7781-490B-BB1B-8CA1D2600EB0}"/>
              </a:ext>
            </a:extLst>
          </p:cNvPr>
          <p:cNvCxnSpPr>
            <a:cxnSpLocks/>
          </p:cNvCxnSpPr>
          <p:nvPr/>
        </p:nvCxnSpPr>
        <p:spPr>
          <a:xfrm flipV="1">
            <a:off x="2254249" y="3936207"/>
            <a:ext cx="2667000" cy="82391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D289F7A1-98C4-468A-A5E2-6CFE5BD76B2E}"/>
              </a:ext>
            </a:extLst>
          </p:cNvPr>
          <p:cNvCxnSpPr>
            <a:cxnSpLocks/>
          </p:cNvCxnSpPr>
          <p:nvPr/>
        </p:nvCxnSpPr>
        <p:spPr>
          <a:xfrm flipH="1" flipV="1">
            <a:off x="6550025" y="3498057"/>
            <a:ext cx="1219200" cy="216693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B785016A-5D3E-48C1-9C0B-2FB392850B8F}"/>
              </a:ext>
            </a:extLst>
          </p:cNvPr>
          <p:cNvCxnSpPr>
            <a:cxnSpLocks/>
          </p:cNvCxnSpPr>
          <p:nvPr/>
        </p:nvCxnSpPr>
        <p:spPr>
          <a:xfrm flipH="1">
            <a:off x="7693025" y="5664992"/>
            <a:ext cx="2514600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9FDB3C78-793D-49D9-8419-57A9AF336E4B}"/>
              </a:ext>
            </a:extLst>
          </p:cNvPr>
          <p:cNvCxnSpPr>
            <a:cxnSpLocks/>
          </p:cNvCxnSpPr>
          <p:nvPr/>
        </p:nvCxnSpPr>
        <p:spPr>
          <a:xfrm flipV="1">
            <a:off x="6550025" y="3357562"/>
            <a:ext cx="1600200" cy="21193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DDF24F7-274A-4401-A849-D0BE0D51318C}"/>
                  </a:ext>
                </a:extLst>
              </p:cNvPr>
              <p:cNvSpPr txBox="1"/>
              <p:nvPr/>
            </p:nvSpPr>
            <p:spPr>
              <a:xfrm>
                <a:off x="247306" y="5063014"/>
                <a:ext cx="157276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DDF24F7-274A-4401-A849-D0BE0D5131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306" y="5063014"/>
                <a:ext cx="1572763" cy="7078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F704E85-6973-48F8-BDD3-39F41BC0A1C2}"/>
                  </a:ext>
                </a:extLst>
              </p:cNvPr>
              <p:cNvSpPr txBox="1"/>
              <p:nvPr/>
            </p:nvSpPr>
            <p:spPr>
              <a:xfrm>
                <a:off x="6196462" y="5311049"/>
                <a:ext cx="96316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0" dirty="0">
                    <a:ea typeface="Cambria Math" panose="02040503050406030204" pitchFamily="18" charset="0"/>
                  </a:rPr>
                  <a:t> b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F704E85-6973-48F8-BDD3-39F41BC0A1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6462" y="5311049"/>
                <a:ext cx="963163" cy="707886"/>
              </a:xfrm>
              <a:prstGeom prst="rect">
                <a:avLst/>
              </a:prstGeom>
              <a:blipFill>
                <a:blip r:embed="rId3"/>
                <a:stretch>
                  <a:fillRect l="-10127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950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"/>
            <a:ext cx="12185650" cy="84296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6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5. </a:t>
            </a:r>
            <a:r>
              <a:rPr lang="en-US" sz="6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JADVALNI TO‘LDIRISH</a:t>
            </a:r>
            <a:endParaRPr lang="ru-RU" sz="6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5">
            <a:extLst>
              <a:ext uri="{FF2B5EF4-FFF2-40B4-BE49-F238E27FC236}">
                <a16:creationId xmlns:a16="http://schemas.microsoft.com/office/drawing/2014/main" id="{67B5FA1D-A05D-489D-95DA-4818110357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397224"/>
              </p:ext>
            </p:extLst>
          </p:nvPr>
        </p:nvGraphicFramePr>
        <p:xfrm>
          <a:off x="241299" y="997504"/>
          <a:ext cx="11582400" cy="56388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7526">
                  <a:extLst>
                    <a:ext uri="{9D8B030D-6E8A-4147-A177-3AD203B41FA5}">
                      <a16:colId xmlns:a16="http://schemas.microsoft.com/office/drawing/2014/main" val="4194069799"/>
                    </a:ext>
                  </a:extLst>
                </a:gridCol>
                <a:gridCol w="7254874">
                  <a:extLst>
                    <a:ext uri="{9D8B030D-6E8A-4147-A177-3AD203B41FA5}">
                      <a16:colId xmlns:a16="http://schemas.microsoft.com/office/drawing/2014/main" val="480685137"/>
                    </a:ext>
                  </a:extLst>
                </a:gridCol>
              </a:tblGrid>
              <a:tr h="867358">
                <a:tc>
                  <a:txBody>
                    <a:bodyPr/>
                    <a:lstStyle/>
                    <a:p>
                      <a:r>
                        <a:rPr lang="en-US" sz="40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n-US" sz="4000" b="1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Tushuncha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sz="4000" b="1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Mazmuni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884151"/>
                  </a:ext>
                </a:extLst>
              </a:tr>
              <a:tr h="1192861"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Moddiy</a:t>
                      </a:r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nuqta</a:t>
                      </a:r>
                      <a:endParaRPr lang="ru-RU" sz="3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8468986"/>
                  </a:ext>
                </a:extLst>
              </a:tr>
              <a:tr h="1192861"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yo‘nalishga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ega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bo‘lgan</a:t>
                      </a:r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kattaliklar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7340336"/>
                  </a:ext>
                </a:extLst>
              </a:tr>
              <a:tr h="1192861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Ilgarilanma</a:t>
                      </a:r>
                      <a:r>
                        <a:rPr lang="en-US" sz="3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harakat</a:t>
                      </a:r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8616942"/>
                  </a:ext>
                </a:extLst>
              </a:tr>
              <a:tr h="1192861">
                <a:tc>
                  <a:txBody>
                    <a:bodyPr/>
                    <a:lstStyle/>
                    <a:p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Jismning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vaqt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birligi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ichidagi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bosib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o‘tilgan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yo‘li</a:t>
                      </a:r>
                      <a:endParaRPr lang="ru-RU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9373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6357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9637"/>
            <a:ext cx="12185650" cy="80821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272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TAKRORLASH</a:t>
            </a:r>
            <a:endParaRPr lang="ru-RU" sz="624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B8AAAC-97C8-49D6-BE40-711979E20893}"/>
              </a:ext>
            </a:extLst>
          </p:cNvPr>
          <p:cNvSpPr txBox="1"/>
          <p:nvPr/>
        </p:nvSpPr>
        <p:spPr>
          <a:xfrm>
            <a:off x="2670262" y="2617119"/>
            <a:ext cx="5877881" cy="362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757" dirty="0"/>
          </a:p>
        </p:txBody>
      </p:sp>
      <p:sp>
        <p:nvSpPr>
          <p:cNvPr id="5" name="AutoShape 2" descr="Шарль Кулон - Персоны - eTVnet">
            <a:extLst>
              <a:ext uri="{FF2B5EF4-FFF2-40B4-BE49-F238E27FC236}">
                <a16:creationId xmlns:a16="http://schemas.microsoft.com/office/drawing/2014/main" id="{1B519793-6A3F-43CF-A62A-69FA31F3930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4019" y="3361156"/>
            <a:ext cx="297614" cy="297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9284" tIns="44642" rIns="89284" bIns="44642" numCol="1" anchor="t" anchorCtr="0" compatLnSpc="1">
            <a:prstTxWarp prst="textNoShape">
              <a:avLst/>
            </a:prstTxWarp>
          </a:bodyPr>
          <a:lstStyle/>
          <a:p>
            <a:endParaRPr lang="ru-RU" sz="1757"/>
          </a:p>
        </p:txBody>
      </p:sp>
      <p:graphicFrame>
        <p:nvGraphicFramePr>
          <p:cNvPr id="6" name="Таблица 7">
            <a:extLst>
              <a:ext uri="{FF2B5EF4-FFF2-40B4-BE49-F238E27FC236}">
                <a16:creationId xmlns:a16="http://schemas.microsoft.com/office/drawing/2014/main" id="{9F2C974F-DF1A-4A45-B047-692A353074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699482"/>
              </p:ext>
            </p:extLst>
          </p:nvPr>
        </p:nvGraphicFramePr>
        <p:xfrm>
          <a:off x="411817" y="848468"/>
          <a:ext cx="11167408" cy="60385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801">
                  <a:extLst>
                    <a:ext uri="{9D8B030D-6E8A-4147-A177-3AD203B41FA5}">
                      <a16:colId xmlns:a16="http://schemas.microsoft.com/office/drawing/2014/main" val="570139569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863949480"/>
                    </a:ext>
                  </a:extLst>
                </a:gridCol>
                <a:gridCol w="1337607">
                  <a:extLst>
                    <a:ext uri="{9D8B030D-6E8A-4147-A177-3AD203B41FA5}">
                      <a16:colId xmlns:a16="http://schemas.microsoft.com/office/drawing/2014/main" val="3436996623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3265457967"/>
                    </a:ext>
                  </a:extLst>
                </a:gridCol>
                <a:gridCol w="1537695">
                  <a:extLst>
                    <a:ext uri="{9D8B030D-6E8A-4147-A177-3AD203B41FA5}">
                      <a16:colId xmlns:a16="http://schemas.microsoft.com/office/drawing/2014/main" val="179425060"/>
                    </a:ext>
                  </a:extLst>
                </a:gridCol>
                <a:gridCol w="1772898">
                  <a:extLst>
                    <a:ext uri="{9D8B030D-6E8A-4147-A177-3AD203B41FA5}">
                      <a16:colId xmlns:a16="http://schemas.microsoft.com/office/drawing/2014/main" val="1581586400"/>
                    </a:ext>
                  </a:extLst>
                </a:gridCol>
                <a:gridCol w="1566207">
                  <a:extLst>
                    <a:ext uri="{9D8B030D-6E8A-4147-A177-3AD203B41FA5}">
                      <a16:colId xmlns:a16="http://schemas.microsoft.com/office/drawing/2014/main" val="2673950380"/>
                    </a:ext>
                  </a:extLst>
                </a:gridCol>
              </a:tblGrid>
              <a:tr h="1237455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T/R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</a:t>
                      </a:r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Javoblar</a:t>
                      </a:r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r>
                        <a:rPr lang="en-US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Formulalar</a:t>
                      </a:r>
                      <a:r>
                        <a:rPr lang="en-US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/>
                    </a:p>
                    <a:p>
                      <a:endParaRPr lang="ru-RU" sz="1800" dirty="0"/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89284" marR="89284" marT="44642" marB="44642"/>
                </a:tc>
                <a:extLst>
                  <a:ext uri="{0D108BD9-81ED-4DB2-BD59-A6C34878D82A}">
                    <a16:rowId xmlns:a16="http://schemas.microsoft.com/office/drawing/2014/main" val="3244336059"/>
                  </a:ext>
                </a:extLst>
              </a:tr>
              <a:tr h="982127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Kuch</a:t>
                      </a:r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89284" marR="89284" marT="44642" marB="44642"/>
                </a:tc>
                <a:extLst>
                  <a:ext uri="{0D108BD9-81ED-4DB2-BD59-A6C34878D82A}">
                    <a16:rowId xmlns:a16="http://schemas.microsoft.com/office/drawing/2014/main" val="321517783"/>
                  </a:ext>
                </a:extLst>
              </a:tr>
              <a:tr h="918113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Bosim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89284" marR="89284" marT="44642" marB="44642"/>
                </a:tc>
                <a:extLst>
                  <a:ext uri="{0D108BD9-81ED-4DB2-BD59-A6C34878D82A}">
                    <a16:rowId xmlns:a16="http://schemas.microsoft.com/office/drawing/2014/main" val="1211035975"/>
                  </a:ext>
                </a:extLst>
              </a:tr>
              <a:tr h="918113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Tezlik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89284" marR="89284" marT="44642" marB="44642"/>
                </a:tc>
                <a:extLst>
                  <a:ext uri="{0D108BD9-81ED-4DB2-BD59-A6C34878D82A}">
                    <a16:rowId xmlns:a16="http://schemas.microsoft.com/office/drawing/2014/main" val="1518470638"/>
                  </a:ext>
                </a:extLst>
              </a:tr>
              <a:tr h="918113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Zichlik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89284" marR="89284" marT="44642" marB="44642"/>
                </a:tc>
                <a:extLst>
                  <a:ext uri="{0D108BD9-81ED-4DB2-BD59-A6C34878D82A}">
                    <a16:rowId xmlns:a16="http://schemas.microsoft.com/office/drawing/2014/main" val="4064547947"/>
                  </a:ext>
                </a:extLst>
              </a:tr>
              <a:tr h="918113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Arximed</a:t>
                      </a:r>
                      <a:endParaRPr lang="en-US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3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kuchi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89284" marR="89284" marT="44642" marB="44642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89284" marR="89284" marT="44642" marB="44642"/>
                </a:tc>
                <a:extLst>
                  <a:ext uri="{0D108BD9-81ED-4DB2-BD59-A6C34878D82A}">
                    <a16:rowId xmlns:a16="http://schemas.microsoft.com/office/drawing/2014/main" val="1128003559"/>
                  </a:ext>
                </a:extLst>
              </a:tr>
            </a:tbl>
          </a:graphicData>
        </a:graphic>
      </p:graphicFrame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E099DE28-456D-4118-86EA-1F265177AE24}"/>
              </a:ext>
            </a:extLst>
          </p:cNvPr>
          <p:cNvCxnSpPr>
            <a:cxnSpLocks/>
          </p:cNvCxnSpPr>
          <p:nvPr/>
        </p:nvCxnSpPr>
        <p:spPr>
          <a:xfrm>
            <a:off x="1063625" y="848468"/>
            <a:ext cx="2325908" cy="121225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53FC8E2E-82E8-4C81-AC27-8FCFCB4CD5D7}"/>
              </a:ext>
            </a:extLst>
          </p:cNvPr>
          <p:cNvSpPr txBox="1"/>
          <p:nvPr/>
        </p:nvSpPr>
        <p:spPr>
          <a:xfrm>
            <a:off x="7199247" y="2069929"/>
            <a:ext cx="661645" cy="9917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858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5858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0741998-1D98-4279-A898-66C29F5074CE}"/>
              </a:ext>
            </a:extLst>
          </p:cNvPr>
          <p:cNvSpPr txBox="1"/>
          <p:nvPr/>
        </p:nvSpPr>
        <p:spPr>
          <a:xfrm>
            <a:off x="8920086" y="3028446"/>
            <a:ext cx="661645" cy="9917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858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5858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2064E56-F480-4018-B79F-E084BC8D8EF2}"/>
              </a:ext>
            </a:extLst>
          </p:cNvPr>
          <p:cNvSpPr txBox="1"/>
          <p:nvPr/>
        </p:nvSpPr>
        <p:spPr>
          <a:xfrm>
            <a:off x="3673484" y="3908486"/>
            <a:ext cx="661645" cy="9917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858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5858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2C8C610-DF3A-4293-B11C-11307A7789C7}"/>
              </a:ext>
            </a:extLst>
          </p:cNvPr>
          <p:cNvSpPr txBox="1"/>
          <p:nvPr/>
        </p:nvSpPr>
        <p:spPr>
          <a:xfrm>
            <a:off x="10431179" y="4857318"/>
            <a:ext cx="661645" cy="9917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858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5858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9E298B0-4840-4E7E-B5D6-98A7028671C9}"/>
              </a:ext>
            </a:extLst>
          </p:cNvPr>
          <p:cNvSpPr txBox="1"/>
          <p:nvPr/>
        </p:nvSpPr>
        <p:spPr>
          <a:xfrm>
            <a:off x="5579988" y="5887542"/>
            <a:ext cx="661645" cy="9917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858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5858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EDA788F4-6D79-4B83-A29E-4AEC7E19B38F}"/>
              </a:ext>
            </a:extLst>
          </p:cNvPr>
          <p:cNvSpPr/>
          <p:nvPr/>
        </p:nvSpPr>
        <p:spPr>
          <a:xfrm>
            <a:off x="6686007" y="1128745"/>
            <a:ext cx="15568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F =mg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>
                <a:extLst>
                  <a:ext uri="{FF2B5EF4-FFF2-40B4-BE49-F238E27FC236}">
                    <a16:creationId xmlns:a16="http://schemas.microsoft.com/office/drawing/2014/main" id="{A5FD80CF-59C5-4FEA-84E6-9D5084AE30EB}"/>
                  </a:ext>
                </a:extLst>
              </p:cNvPr>
              <p:cNvSpPr/>
              <p:nvPr/>
            </p:nvSpPr>
            <p:spPr>
              <a:xfrm>
                <a:off x="3389533" y="950959"/>
                <a:ext cx="1449436" cy="10490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𝝑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ru-RU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𝒔</m:t>
                          </m:r>
                        </m:num>
                        <m:den>
                          <m: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</m:den>
                      </m:f>
                    </m:oMath>
                  </m:oMathPara>
                </a14:m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Прямоугольник 26">
                <a:extLst>
                  <a:ext uri="{FF2B5EF4-FFF2-40B4-BE49-F238E27FC236}">
                    <a16:creationId xmlns:a16="http://schemas.microsoft.com/office/drawing/2014/main" id="{A5FD80CF-59C5-4FEA-84E6-9D5084AE30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9533" y="950959"/>
                <a:ext cx="1449436" cy="104907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>
                <a:extLst>
                  <a:ext uri="{FF2B5EF4-FFF2-40B4-BE49-F238E27FC236}">
                    <a16:creationId xmlns:a16="http://schemas.microsoft.com/office/drawing/2014/main" id="{874D0FBB-B0AA-4762-B81F-65C94485F101}"/>
                  </a:ext>
                </a:extLst>
              </p:cNvPr>
              <p:cNvSpPr/>
              <p:nvPr/>
            </p:nvSpPr>
            <p:spPr>
              <a:xfrm>
                <a:off x="4722404" y="1108125"/>
                <a:ext cx="199118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𝑭</m:t>
                        </m:r>
                      </m:e>
                      <m:sub>
                        <m: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𝑨</m:t>
                        </m:r>
                      </m:sub>
                    </m:sSub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3600" b="1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𝓟</m:t>
                    </m:r>
                    <m:r>
                      <a:rPr lang="en-US" sz="36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𝐠</m:t>
                    </m:r>
                    <m:r>
                      <m:rPr>
                        <m:sty m:val="p"/>
                      </m:rPr>
                      <a:rPr lang="en-US" sz="36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</m:t>
                    </m:r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28" name="Прямоугольник 27">
                <a:extLst>
                  <a:ext uri="{FF2B5EF4-FFF2-40B4-BE49-F238E27FC236}">
                    <a16:creationId xmlns:a16="http://schemas.microsoft.com/office/drawing/2014/main" id="{874D0FBB-B0AA-4762-B81F-65C94485F1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2404" y="1108125"/>
                <a:ext cx="1991186" cy="646331"/>
              </a:xfrm>
              <a:prstGeom prst="rect">
                <a:avLst/>
              </a:prstGeom>
              <a:blipFill>
                <a:blip r:embed="rId3"/>
                <a:stretch>
                  <a:fillRect t="-16981" b="-330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>
                <a:extLst>
                  <a:ext uri="{FF2B5EF4-FFF2-40B4-BE49-F238E27FC236}">
                    <a16:creationId xmlns:a16="http://schemas.microsoft.com/office/drawing/2014/main" id="{BFEC197E-C891-4DCE-B4DA-6935C5B25388}"/>
                  </a:ext>
                </a:extLst>
              </p:cNvPr>
              <p:cNvSpPr/>
              <p:nvPr/>
            </p:nvSpPr>
            <p:spPr>
              <a:xfrm>
                <a:off x="9918662" y="1011717"/>
                <a:ext cx="1686680" cy="10490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𝓟</m:t>
                      </m:r>
                      <m:r>
                        <a:rPr lang="en-US" sz="3600" b="1" i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ru-RU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600" b="1" i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𝐦</m:t>
                          </m:r>
                        </m:num>
                        <m:den>
                          <m:r>
                            <a:rPr lang="en-US" sz="3600" b="1" i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𝐕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29" name="Прямоугольник 28">
                <a:extLst>
                  <a:ext uri="{FF2B5EF4-FFF2-40B4-BE49-F238E27FC236}">
                    <a16:creationId xmlns:a16="http://schemas.microsoft.com/office/drawing/2014/main" id="{BFEC197E-C891-4DCE-B4DA-6935C5B2538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8662" y="1011717"/>
                <a:ext cx="1686680" cy="104900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>
                <a:extLst>
                  <a:ext uri="{FF2B5EF4-FFF2-40B4-BE49-F238E27FC236}">
                    <a16:creationId xmlns:a16="http://schemas.microsoft.com/office/drawing/2014/main" id="{2AC54C86-AA09-4027-85FE-C41D040C991B}"/>
                  </a:ext>
                </a:extLst>
              </p:cNvPr>
              <p:cNvSpPr/>
              <p:nvPr/>
            </p:nvSpPr>
            <p:spPr>
              <a:xfrm>
                <a:off x="8389409" y="1079079"/>
                <a:ext cx="1221808" cy="8899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600" b="1" dirty="0">
                    <a:ea typeface="Cambria Math" panose="02040503050406030204" pitchFamily="18" charset="0"/>
                    <a:cs typeface="Arial" panose="020B0604020202020204" pitchFamily="34" charset="0"/>
                  </a:rPr>
                  <a:t>P </a:t>
                </a:r>
                <a14:m>
                  <m:oMath xmlns:m="http://schemas.openxmlformats.org/officeDocument/2006/math"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𝑭</m:t>
                        </m:r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𝑺</m:t>
                        </m:r>
                      </m:den>
                    </m:f>
                  </m:oMath>
                </a14:m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" name="Прямоугольник 29">
                <a:extLst>
                  <a:ext uri="{FF2B5EF4-FFF2-40B4-BE49-F238E27FC236}">
                    <a16:creationId xmlns:a16="http://schemas.microsoft.com/office/drawing/2014/main" id="{2AC54C86-AA09-4027-85FE-C41D040C991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9409" y="1079079"/>
                <a:ext cx="1221808" cy="889924"/>
              </a:xfrm>
              <a:prstGeom prst="rect">
                <a:avLst/>
              </a:prstGeom>
              <a:blipFill>
                <a:blip r:embed="rId5"/>
                <a:stretch>
                  <a:fillRect l="-14925" b="-123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68559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A49DCE-D12C-492F-87D7-A75E9E8FF091}"/>
              </a:ext>
            </a:extLst>
          </p:cNvPr>
          <p:cNvSpPr txBox="1"/>
          <p:nvPr/>
        </p:nvSpPr>
        <p:spPr>
          <a:xfrm>
            <a:off x="484187" y="1223962"/>
            <a:ext cx="11217275" cy="4154984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Sportchi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shimol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tomon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harakatlanib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5 km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o‘tgach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sharq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tomonga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burilib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4 km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yurdi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So‘ngra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janub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tomonga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burilib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8 km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o‘tdi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Sportchining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yo‘lini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ko‘chish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modulini toping.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823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A49DCE-D12C-492F-87D7-A75E9E8FF091}"/>
              </a:ext>
            </a:extLst>
          </p:cNvPr>
          <p:cNvSpPr txBox="1"/>
          <p:nvPr/>
        </p:nvSpPr>
        <p:spPr>
          <a:xfrm>
            <a:off x="682625" y="1300162"/>
            <a:ext cx="11217275" cy="2800767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Mashina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dastlabki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daqiqada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1,2 km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yo‘lni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o‘tdi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Agar u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harakatlansa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30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daqiqada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yo‘lni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o‘tadi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48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2" descr="pok9ppflz">
            <a:extLst>
              <a:ext uri="{FF2B5EF4-FFF2-40B4-BE49-F238E27FC236}">
                <a16:creationId xmlns:a16="http://schemas.microsoft.com/office/drawing/2014/main" id="{D3CBD971-925F-43A0-BAF9-2B66A1D8B1F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7229" y="1057201"/>
            <a:ext cx="1629286" cy="262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B8FD4EE-D5D2-4721-9B28-068D67916E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7" y="3364286"/>
            <a:ext cx="3918933" cy="353412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B7479E9-B451-4DCC-84D7-5D3580ED1E82}"/>
                  </a:ext>
                </a:extLst>
              </p:cNvPr>
              <p:cNvSpPr txBox="1"/>
              <p:nvPr/>
            </p:nvSpPr>
            <p:spPr>
              <a:xfrm>
                <a:off x="8531225" y="1057201"/>
                <a:ext cx="40132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 30 min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B7479E9-B451-4DCC-84D7-5D3580ED1E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1225" y="1057201"/>
                <a:ext cx="4013200" cy="707886"/>
              </a:xfrm>
              <a:prstGeom prst="rect">
                <a:avLst/>
              </a:prstGeom>
              <a:blipFill>
                <a:blip r:embed="rId4"/>
                <a:stretch>
                  <a:fillRect t="-15385" b="-350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7DFD9D4-F93A-4C2D-A329-5EBB7A8BFC5D}"/>
                  </a:ext>
                </a:extLst>
              </p:cNvPr>
              <p:cNvSpPr txBox="1"/>
              <p:nvPr/>
            </p:nvSpPr>
            <p:spPr>
              <a:xfrm>
                <a:off x="8531225" y="1886959"/>
                <a:ext cx="3013409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 1,8 km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7DFD9D4-F93A-4C2D-A329-5EBB7A8BFC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1225" y="1886959"/>
                <a:ext cx="3013409" cy="707886"/>
              </a:xfrm>
              <a:prstGeom prst="rect">
                <a:avLst/>
              </a:prstGeom>
              <a:blipFill>
                <a:blip r:embed="rId5"/>
                <a:stretch>
                  <a:fillRect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9D5234F-D9D8-411A-BC25-53A78493348C}"/>
                  </a:ext>
                </a:extLst>
              </p:cNvPr>
              <p:cNvSpPr txBox="1"/>
              <p:nvPr/>
            </p:nvSpPr>
            <p:spPr>
              <a:xfrm>
                <a:off x="8742248" y="2594845"/>
                <a:ext cx="182097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𝝑</m:t>
                        </m:r>
                      </m:e>
                      <m:sub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4400" dirty="0"/>
                  <a:t> = ?</a:t>
                </a:r>
                <a:endParaRPr lang="ru-RU" sz="4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9D5234F-D9D8-411A-BC25-53A7849334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2248" y="2594845"/>
                <a:ext cx="1820977" cy="769441"/>
              </a:xfrm>
              <a:prstGeom prst="rect">
                <a:avLst/>
              </a:prstGeom>
              <a:blipFill>
                <a:blip r:embed="rId6"/>
                <a:stretch>
                  <a:fillRect t="-16667" r="-2007" b="-373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FD823FC-50D1-4999-B66A-E1FDE6299B72}"/>
                  </a:ext>
                </a:extLst>
              </p:cNvPr>
              <p:cNvSpPr txBox="1"/>
              <p:nvPr/>
            </p:nvSpPr>
            <p:spPr>
              <a:xfrm>
                <a:off x="3280423" y="4560361"/>
                <a:ext cx="281240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ru-RU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10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min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FD823FC-50D1-4999-B66A-E1FDE6299B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0423" y="4560361"/>
                <a:ext cx="2812402" cy="707886"/>
              </a:xfrm>
              <a:prstGeom prst="rect">
                <a:avLst/>
              </a:prstGeom>
              <a:blipFill>
                <a:blip r:embed="rId7"/>
                <a:stretch>
                  <a:fillRect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CA6C9E6-3F2A-4FFE-B972-6FD8F009FDCC}"/>
                  </a:ext>
                </a:extLst>
              </p:cNvPr>
              <p:cNvSpPr txBox="1"/>
              <p:nvPr/>
            </p:nvSpPr>
            <p:spPr>
              <a:xfrm>
                <a:off x="3425825" y="5375443"/>
                <a:ext cx="286286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 15 km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CA6C9E6-3F2A-4FFE-B972-6FD8F009FD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5825" y="5375443"/>
                <a:ext cx="2862867" cy="707886"/>
              </a:xfrm>
              <a:prstGeom prst="rect">
                <a:avLst/>
              </a:prstGeom>
              <a:blipFill>
                <a:blip r:embed="rId8"/>
                <a:stretch>
                  <a:fillRect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75EC1F9-23DA-4B38-98F7-002FAD7282C8}"/>
                  </a:ext>
                </a:extLst>
              </p:cNvPr>
              <p:cNvSpPr txBox="1"/>
              <p:nvPr/>
            </p:nvSpPr>
            <p:spPr>
              <a:xfrm>
                <a:off x="6625506" y="4883526"/>
                <a:ext cx="182097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𝝑</m:t>
                        </m:r>
                      </m:e>
                      <m:sub>
                        <m: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4400" dirty="0"/>
                  <a:t> </a:t>
                </a:r>
                <a:r>
                  <a:rPr lang="ru-RU" sz="4400" dirty="0"/>
                  <a:t>=</a:t>
                </a:r>
                <a:r>
                  <a:rPr lang="en-US" sz="4400" dirty="0"/>
                  <a:t> ?</a:t>
                </a:r>
                <a:endParaRPr lang="ru-RU" sz="4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75EC1F9-23DA-4B38-98F7-002FAD7282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5506" y="4883526"/>
                <a:ext cx="1820977" cy="769441"/>
              </a:xfrm>
              <a:prstGeom prst="rect">
                <a:avLst/>
              </a:prstGeom>
              <a:blipFill>
                <a:blip r:embed="rId9"/>
                <a:stretch>
                  <a:fillRect t="-15873" r="-1672" b="-373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3DF75093-166B-4A6E-ACC8-3820A38B16B0}"/>
              </a:ext>
            </a:extLst>
          </p:cNvPr>
          <p:cNvSpPr txBox="1"/>
          <p:nvPr/>
        </p:nvSpPr>
        <p:spPr>
          <a:xfrm>
            <a:off x="530225" y="1315762"/>
            <a:ext cx="5791200" cy="1446550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birining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773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EDE173-E82E-4FAF-AE31-259269E6B563}"/>
              </a:ext>
            </a:extLst>
          </p:cNvPr>
          <p:cNvSpPr txBox="1"/>
          <p:nvPr/>
        </p:nvSpPr>
        <p:spPr>
          <a:xfrm>
            <a:off x="606425" y="1147762"/>
            <a:ext cx="107442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Koptok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2 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balandlikdan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polga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tushdi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poldan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qaytib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ko‘tarilayotganda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50 cm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balandlikda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tutib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olindi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Koptokning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yo‘li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ko‘chishini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919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0" y="0"/>
                <a:ext cx="12185650" cy="737157"/>
              </a:xfrm>
              <a:prstGeom prst="rect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4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MASALALAR</m:t>
                      </m:r>
                      <m:r>
                        <m:rPr>
                          <m:nor/>
                        </m:rPr>
                        <a:rPr lang="en-US" sz="4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4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YECHISH</m:t>
                      </m:r>
                    </m:oMath>
                  </m:oMathPara>
                </a14:m>
                <a:endParaRPr lang="ru-RU" sz="48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185650" cy="73715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2365CD3D-2C3E-4D6D-A61D-CA6CC87373A7}"/>
              </a:ext>
            </a:extLst>
          </p:cNvPr>
          <p:cNvCxnSpPr>
            <a:cxnSpLocks/>
          </p:cNvCxnSpPr>
          <p:nvPr/>
        </p:nvCxnSpPr>
        <p:spPr>
          <a:xfrm flipV="1">
            <a:off x="1393943" y="2946026"/>
            <a:ext cx="5537082" cy="1459412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1F89C55D-A70D-4245-B6E3-A338FF61496D}"/>
              </a:ext>
            </a:extLst>
          </p:cNvPr>
          <p:cNvCxnSpPr>
            <a:cxnSpLocks/>
          </p:cNvCxnSpPr>
          <p:nvPr/>
        </p:nvCxnSpPr>
        <p:spPr>
          <a:xfrm>
            <a:off x="1416168" y="4391148"/>
            <a:ext cx="4028840" cy="49041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766CB775-54B1-4901-AA55-A13B73BB8488}"/>
              </a:ext>
            </a:extLst>
          </p:cNvPr>
          <p:cNvCxnSpPr>
            <a:cxnSpLocks/>
          </p:cNvCxnSpPr>
          <p:nvPr/>
        </p:nvCxnSpPr>
        <p:spPr>
          <a:xfrm flipV="1">
            <a:off x="310199" y="2630304"/>
            <a:ext cx="1460035" cy="198288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5D8C64FA-CFDB-4ED2-9D2B-345B82C83BFD}"/>
                  </a:ext>
                </a:extLst>
              </p:cNvPr>
              <p:cNvSpPr txBox="1"/>
              <p:nvPr/>
            </p:nvSpPr>
            <p:spPr>
              <a:xfrm>
                <a:off x="472075" y="2946026"/>
                <a:ext cx="844567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sz="3600" b="1" dirty="0"/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5D8C64FA-CFDB-4ED2-9D2B-345B82C83B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075" y="2946026"/>
                <a:ext cx="844567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866176F-5AD0-47D0-88C8-FDBAD351BF8D}"/>
                  </a:ext>
                </a:extLst>
              </p:cNvPr>
              <p:cNvSpPr txBox="1"/>
              <p:nvPr/>
            </p:nvSpPr>
            <p:spPr>
              <a:xfrm>
                <a:off x="3620362" y="3983269"/>
                <a:ext cx="844567" cy="7287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en-US" sz="3600" b="1" dirty="0"/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866176F-5AD0-47D0-88C8-FDBAD351BF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0362" y="3983269"/>
                <a:ext cx="844567" cy="72872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3380EAE3-BAEE-4B47-8137-E0100CF2A759}"/>
                  </a:ext>
                </a:extLst>
              </p:cNvPr>
              <p:cNvSpPr txBox="1"/>
              <p:nvPr/>
            </p:nvSpPr>
            <p:spPr>
              <a:xfrm>
                <a:off x="4799575" y="2693513"/>
                <a:ext cx="844567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</m:acc>
                  </m:oMath>
                </a14:m>
                <a:r>
                  <a:rPr lang="en-US" sz="3600" b="1" dirty="0"/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3380EAE3-BAEE-4B47-8137-E0100CF2A7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9575" y="2693513"/>
                <a:ext cx="844567" cy="6463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ECD7095-56B0-4B6A-921E-15E6BF8BF275}"/>
                  </a:ext>
                </a:extLst>
              </p:cNvPr>
              <p:cNvSpPr txBox="1"/>
              <p:nvPr/>
            </p:nvSpPr>
            <p:spPr>
              <a:xfrm>
                <a:off x="1017991" y="895513"/>
                <a:ext cx="9999067" cy="1547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5.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4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  <m:r>
                      <a:rPr lang="en-US" sz="4400" b="1" i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4400" b="1" i="0" smtClean="0">
                        <a:latin typeface="Cambria Math" panose="02040503050406030204" pitchFamily="18" charset="0"/>
                      </a:rPr>
                      <m:t>𝐯𝐚</m:t>
                    </m:r>
                    <m:r>
                      <a:rPr lang="en-US" sz="4400" b="1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4400" b="1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4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en-US" sz="4400" b="1" dirty="0"/>
                  <a:t>  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vektorlarning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yig‘indisini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tasvirlang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ECD7095-56B0-4B6A-921E-15E6BF8BF2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7991" y="895513"/>
                <a:ext cx="9999067" cy="1547218"/>
              </a:xfrm>
              <a:prstGeom prst="rect">
                <a:avLst/>
              </a:prstGeom>
              <a:blipFill>
                <a:blip r:embed="rId6"/>
                <a:stretch>
                  <a:fillRect l="-2500" t="-3150" b="-173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6713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0756E-6 3.58661E-6 L 0.43916 0.0377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52" y="187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01511E-7 5.87969E-8 L 0.41467 0.0420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27" y="21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73715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2365CD3D-2C3E-4D6D-A61D-CA6CC87373A7}"/>
              </a:ext>
            </a:extLst>
          </p:cNvPr>
          <p:cNvCxnSpPr>
            <a:cxnSpLocks/>
          </p:cNvCxnSpPr>
          <p:nvPr/>
        </p:nvCxnSpPr>
        <p:spPr>
          <a:xfrm flipV="1">
            <a:off x="1393943" y="3250826"/>
            <a:ext cx="5537082" cy="1459412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1F89C55D-A70D-4245-B6E3-A338FF61496D}"/>
              </a:ext>
            </a:extLst>
          </p:cNvPr>
          <p:cNvCxnSpPr>
            <a:cxnSpLocks/>
          </p:cNvCxnSpPr>
          <p:nvPr/>
        </p:nvCxnSpPr>
        <p:spPr>
          <a:xfrm>
            <a:off x="1416168" y="4695948"/>
            <a:ext cx="4028840" cy="49041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766CB775-54B1-4901-AA55-A13B73BB8488}"/>
              </a:ext>
            </a:extLst>
          </p:cNvPr>
          <p:cNvCxnSpPr>
            <a:cxnSpLocks/>
          </p:cNvCxnSpPr>
          <p:nvPr/>
        </p:nvCxnSpPr>
        <p:spPr>
          <a:xfrm flipV="1">
            <a:off x="310199" y="2935104"/>
            <a:ext cx="1460035" cy="198288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5D8C64FA-CFDB-4ED2-9D2B-345B82C83BFD}"/>
                  </a:ext>
                </a:extLst>
              </p:cNvPr>
              <p:cNvSpPr txBox="1"/>
              <p:nvPr/>
            </p:nvSpPr>
            <p:spPr>
              <a:xfrm>
                <a:off x="472075" y="3250826"/>
                <a:ext cx="844567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sz="3600" b="1" dirty="0"/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5D8C64FA-CFDB-4ED2-9D2B-345B82C83B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075" y="3250826"/>
                <a:ext cx="844567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866176F-5AD0-47D0-88C8-FDBAD351BF8D}"/>
                  </a:ext>
                </a:extLst>
              </p:cNvPr>
              <p:cNvSpPr txBox="1"/>
              <p:nvPr/>
            </p:nvSpPr>
            <p:spPr>
              <a:xfrm>
                <a:off x="3620362" y="4288069"/>
                <a:ext cx="844567" cy="7287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en-US" sz="3600" b="1" dirty="0"/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866176F-5AD0-47D0-88C8-FDBAD351BF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0362" y="4288069"/>
                <a:ext cx="844567" cy="72872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3380EAE3-BAEE-4B47-8137-E0100CF2A759}"/>
                  </a:ext>
                </a:extLst>
              </p:cNvPr>
              <p:cNvSpPr txBox="1"/>
              <p:nvPr/>
            </p:nvSpPr>
            <p:spPr>
              <a:xfrm>
                <a:off x="4799575" y="2998313"/>
                <a:ext cx="844567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</m:acc>
                  </m:oMath>
                </a14:m>
                <a:r>
                  <a:rPr lang="en-US" sz="3600" b="1" dirty="0"/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3380EAE3-BAEE-4B47-8137-E0100CF2A7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9575" y="2998313"/>
                <a:ext cx="844567" cy="64633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000BEBA-9CEA-444C-BC20-0C5D87F65925}"/>
                  </a:ext>
                </a:extLst>
              </p:cNvPr>
              <p:cNvSpPr txBox="1"/>
              <p:nvPr/>
            </p:nvSpPr>
            <p:spPr>
              <a:xfrm>
                <a:off x="758825" y="906551"/>
                <a:ext cx="11125200" cy="144655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6.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400" b="1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  <m:r>
                      <a:rPr lang="en-US" sz="4400" b="1" i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4400" b="1" i="0" smtClean="0">
                        <a:latin typeface="Cambria Math" panose="02040503050406030204" pitchFamily="18" charset="0"/>
                      </a:rPr>
                      <m:t>𝐯𝐚</m:t>
                    </m:r>
                    <m:r>
                      <a:rPr lang="en-US" sz="4400" b="1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4400" b="1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4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</m:acc>
                  </m:oMath>
                </a14:m>
                <a:r>
                  <a:rPr lang="en-US" sz="4400" b="1" dirty="0"/>
                  <a:t>  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vektorlarning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ayirmasini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tasvirlang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000BEBA-9CEA-444C-BC20-0C5D87F659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825" y="906551"/>
                <a:ext cx="11125200" cy="1446550"/>
              </a:xfrm>
              <a:prstGeom prst="rect">
                <a:avLst/>
              </a:prstGeom>
              <a:blipFill>
                <a:blip r:embed="rId7"/>
                <a:stretch>
                  <a:fillRect l="-2192" t="-10127" b="-189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8662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0756E-6 4.31931E-6 L 0.43916 0.0377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52" y="187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01511E-7 7.91497E-7 L 0.41467 0.0420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27" y="21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A49DCE-D12C-492F-87D7-A75E9E8FF091}"/>
              </a:ext>
            </a:extLst>
          </p:cNvPr>
          <p:cNvSpPr txBox="1"/>
          <p:nvPr/>
        </p:nvSpPr>
        <p:spPr>
          <a:xfrm>
            <a:off x="450849" y="1140321"/>
            <a:ext cx="8991600" cy="769441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1.  55 m/s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km/h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027C44-C5CC-4115-86DF-C5458308FFFF}"/>
              </a:ext>
            </a:extLst>
          </p:cNvPr>
          <p:cNvSpPr txBox="1"/>
          <p:nvPr/>
        </p:nvSpPr>
        <p:spPr>
          <a:xfrm>
            <a:off x="433385" y="3197719"/>
            <a:ext cx="11731625" cy="1446550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Poyezd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120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daqiqada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300 km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o‘tdi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Poyezdning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tezligini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7D7C86-AF25-49C3-A9A3-DFC95BBE5B49}"/>
              </a:ext>
            </a:extLst>
          </p:cNvPr>
          <p:cNvSpPr txBox="1"/>
          <p:nvPr/>
        </p:nvSpPr>
        <p:spPr>
          <a:xfrm>
            <a:off x="433386" y="2169020"/>
            <a:ext cx="11731625" cy="769441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2. 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7 m/s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kattami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7 km/h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tezlikmi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24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7944</TotalTime>
  <Words>374</Words>
  <Application>Microsoft Office PowerPoint</Application>
  <PresentationFormat>Произвольный</PresentationFormat>
  <Paragraphs>72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Cambria Math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Computer</dc:creator>
  <cp:lastModifiedBy>Пользователь</cp:lastModifiedBy>
  <cp:revision>552</cp:revision>
  <dcterms:created xsi:type="dcterms:W3CDTF">2020-04-13T08:05:16Z</dcterms:created>
  <dcterms:modified xsi:type="dcterms:W3CDTF">2020-09-29T09:41:28Z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