
<file path=[Content_Types].xml><?xml version="1.0" encoding="utf-8"?>
<Types xmlns="http://schemas.openxmlformats.org/package/2006/content-types">
  <Default Extension="gif" ContentType="image/gif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0" r:id="rId2"/>
    <p:sldId id="605" r:id="rId3"/>
    <p:sldId id="729" r:id="rId4"/>
    <p:sldId id="715" r:id="rId5"/>
    <p:sldId id="705" r:id="rId6"/>
    <p:sldId id="721" r:id="rId7"/>
    <p:sldId id="722" r:id="rId8"/>
    <p:sldId id="723" r:id="rId9"/>
    <p:sldId id="720" r:id="rId10"/>
    <p:sldId id="728" r:id="rId11"/>
    <p:sldId id="724" r:id="rId12"/>
    <p:sldId id="725" r:id="rId13"/>
    <p:sldId id="726" r:id="rId14"/>
    <p:sldId id="697" r:id="rId15"/>
    <p:sldId id="730" r:id="rId16"/>
    <p:sldId id="719" r:id="rId17"/>
    <p:sldId id="616" r:id="rId18"/>
    <p:sldId id="589" r:id="rId19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10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39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41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12" Type="http://schemas.openxmlformats.org/officeDocument/2006/relationships/image" Target="../media/image331.png"/><Relationship Id="rId2" Type="http://schemas.openxmlformats.org/officeDocument/2006/relationships/image" Target="../media/image230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0.png"/><Relationship Id="rId11" Type="http://schemas.openxmlformats.org/officeDocument/2006/relationships/image" Target="../media/image320.png"/><Relationship Id="rId5" Type="http://schemas.openxmlformats.org/officeDocument/2006/relationships/image" Target="../media/image260.png"/><Relationship Id="rId15" Type="http://schemas.openxmlformats.org/officeDocument/2006/relationships/image" Target="../media/image330.png"/><Relationship Id="rId10" Type="http://schemas.openxmlformats.org/officeDocument/2006/relationships/image" Target="../media/image310.png"/><Relationship Id="rId4" Type="http://schemas.openxmlformats.org/officeDocument/2006/relationships/image" Target="../media/image250.png"/><Relationship Id="rId9" Type="http://schemas.openxmlformats.org/officeDocument/2006/relationships/image" Target="../media/image300.pn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1.png"/><Relationship Id="rId7" Type="http://schemas.openxmlformats.org/officeDocument/2006/relationships/image" Target="../media/image36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4762"/>
            <a:ext cx="12185650" cy="1439862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8055" dirty="0"/>
              <a:t> </a:t>
            </a:r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38444" y="73981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86599" y="156268"/>
            <a:ext cx="1415226" cy="91529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099592" y="1711153"/>
            <a:ext cx="10312281" cy="7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MASALALAR YECHISH</a:t>
            </a:r>
            <a:endParaRPr 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909200" y="279204"/>
            <a:ext cx="1833477" cy="76984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44125" y="235572"/>
            <a:ext cx="1833477" cy="749427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4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705893" y="1702291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59FB0BB3-9852-4002-BE08-3D7157AA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80" y="3181275"/>
            <a:ext cx="7920745" cy="36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21418907-DDB8-43AE-BC2F-3792D5901080}"/>
              </a:ext>
            </a:extLst>
          </p:cNvPr>
          <p:cNvSpPr/>
          <p:nvPr/>
        </p:nvSpPr>
        <p:spPr>
          <a:xfrm>
            <a:off x="736054" y="3881949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1C215B-E4F0-4559-A174-1592D0C1AF6D}"/>
                  </a:ext>
                </a:extLst>
              </p:cNvPr>
              <p:cNvSpPr txBox="1"/>
              <p:nvPr/>
            </p:nvSpPr>
            <p:spPr>
              <a:xfrm rot="19968995">
                <a:off x="2108093" y="3835348"/>
                <a:ext cx="1642827" cy="9030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1C215B-E4F0-4559-A174-1592D0C1A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68995">
                <a:off x="2108093" y="3835348"/>
                <a:ext cx="1642827" cy="903004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C3A229-39EB-497A-8ADD-823E57D7FE13}"/>
                  </a:ext>
                </a:extLst>
              </p:cNvPr>
              <p:cNvSpPr txBox="1"/>
              <p:nvPr/>
            </p:nvSpPr>
            <p:spPr>
              <a:xfrm>
                <a:off x="4882464" y="2806392"/>
                <a:ext cx="1210361" cy="9030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C3A229-39EB-497A-8ADD-823E57D7F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464" y="2806392"/>
                <a:ext cx="1210361" cy="903004"/>
              </a:xfrm>
              <a:prstGeom prst="rect">
                <a:avLst/>
              </a:prstGeom>
              <a:blipFill>
                <a:blip r:embed="rId5"/>
                <a:stretch>
                  <a:fillRect l="-28283" t="-9459" b="-2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63CD0C-C5F6-489A-AF9F-4D3D0B4AD950}"/>
                  </a:ext>
                </a:extLst>
              </p:cNvPr>
              <p:cNvSpPr txBox="1"/>
              <p:nvPr/>
            </p:nvSpPr>
            <p:spPr>
              <a:xfrm rot="1062534">
                <a:off x="7882865" y="3308470"/>
                <a:ext cx="3502177" cy="721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 + </a:t>
                </a:r>
                <a:r>
                  <a:rPr lang="ru-RU" sz="36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 = </a:t>
                </a:r>
                <a:r>
                  <a:rPr lang="ru-RU" sz="36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</m:acc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63CD0C-C5F6-489A-AF9F-4D3D0B4AD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62534">
                <a:off x="7882865" y="3308470"/>
                <a:ext cx="3502177" cy="721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5C43E-9CBB-434F-9DA3-2DED6219AA1D}"/>
              </a:ext>
            </a:extLst>
          </p:cNvPr>
          <p:cNvSpPr txBox="1"/>
          <p:nvPr/>
        </p:nvSpPr>
        <p:spPr>
          <a:xfrm>
            <a:off x="937253" y="920719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D40E63B-A442-44A3-AF7D-FE9A04610234}"/>
              </a:ext>
            </a:extLst>
          </p:cNvPr>
          <p:cNvCxnSpPr>
            <a:cxnSpLocks/>
          </p:cNvCxnSpPr>
          <p:nvPr/>
        </p:nvCxnSpPr>
        <p:spPr>
          <a:xfrm>
            <a:off x="380420" y="3250242"/>
            <a:ext cx="34741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A3503F0-48F9-44C8-BCE5-9665456D8C4E}"/>
              </a:ext>
            </a:extLst>
          </p:cNvPr>
          <p:cNvCxnSpPr>
            <a:cxnSpLocks/>
          </p:cNvCxnSpPr>
          <p:nvPr/>
        </p:nvCxnSpPr>
        <p:spPr>
          <a:xfrm>
            <a:off x="4175795" y="956380"/>
            <a:ext cx="7984" cy="2667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4DEC218-D4E5-481E-881C-9F2B7831D47E}"/>
              </a:ext>
            </a:extLst>
          </p:cNvPr>
          <p:cNvSpPr txBox="1"/>
          <p:nvPr/>
        </p:nvSpPr>
        <p:spPr>
          <a:xfrm>
            <a:off x="4471584" y="882493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XBS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8872C4-A619-4304-8F0C-1993DCC76AAD}"/>
                  </a:ext>
                </a:extLst>
              </p:cNvPr>
              <p:cNvSpPr txBox="1"/>
              <p:nvPr/>
            </p:nvSpPr>
            <p:spPr>
              <a:xfrm>
                <a:off x="585543" y="1577535"/>
                <a:ext cx="2613408" cy="69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= 1 m/s</a:t>
                </a:r>
                <a:endParaRPr lang="ru-RU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8872C4-A619-4304-8F0C-1993DCC76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43" y="1577535"/>
                <a:ext cx="2613408" cy="693716"/>
              </a:xfrm>
              <a:prstGeom prst="rect">
                <a:avLst/>
              </a:prstGeom>
              <a:blipFill>
                <a:blip r:embed="rId2"/>
                <a:stretch>
                  <a:fillRect t="-12281" b="-3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EFEB9D-346E-4549-BA5A-5A158D56376A}"/>
                  </a:ext>
                </a:extLst>
              </p:cNvPr>
              <p:cNvSpPr txBox="1"/>
              <p:nvPr/>
            </p:nvSpPr>
            <p:spPr>
              <a:xfrm>
                <a:off x="609965" y="2357577"/>
                <a:ext cx="2613408" cy="69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= 1 km/h</a:t>
                </a:r>
                <a:endParaRPr lang="ru-RU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EFEB9D-346E-4549-BA5A-5A158D563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5" y="2357577"/>
                <a:ext cx="2613408" cy="693716"/>
              </a:xfrm>
              <a:prstGeom prst="rect">
                <a:avLst/>
              </a:prstGeom>
              <a:blipFill>
                <a:blip r:embed="rId3"/>
                <a:stretch>
                  <a:fillRect t="-12281" r="-3963" b="-3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786664F-D06A-44E5-B01F-E1F96FF4AF21}"/>
                  </a:ext>
                </a:extLst>
              </p:cNvPr>
              <p:cNvSpPr txBox="1"/>
              <p:nvPr/>
            </p:nvSpPr>
            <p:spPr>
              <a:xfrm>
                <a:off x="258545" y="3449192"/>
                <a:ext cx="391725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  ?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 </m:t>
                    </m:r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786664F-D06A-44E5-B01F-E1F96FF4A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45" y="3449192"/>
                <a:ext cx="3917250" cy="707886"/>
              </a:xfrm>
              <a:prstGeom prst="rect">
                <a:avLst/>
              </a:prstGeom>
              <a:blipFill>
                <a:blip r:embed="rId4"/>
                <a:stretch>
                  <a:fillRect t="-11207" b="-32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AD0B51-3F8D-4E9D-A83E-AF5A2E50F67E}"/>
                  </a:ext>
                </a:extLst>
              </p:cNvPr>
              <p:cNvSpPr txBox="1"/>
              <p:nvPr/>
            </p:nvSpPr>
            <p:spPr>
              <a:xfrm>
                <a:off x="4645567" y="1540598"/>
                <a:ext cx="5409658" cy="1012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/>
                  <a:t> = 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,6</m:t>
                        </m:r>
                      </m:den>
                    </m:f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AD0B51-3F8D-4E9D-A83E-AF5A2E50F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567" y="1540598"/>
                <a:ext cx="5409658" cy="1012008"/>
              </a:xfrm>
              <a:prstGeom prst="rect">
                <a:avLst/>
              </a:prstGeom>
              <a:blipFill>
                <a:blip r:embed="rId5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C90C52-C88E-42A4-AF80-649A147DC954}"/>
                  </a:ext>
                </a:extLst>
              </p:cNvPr>
              <p:cNvSpPr txBox="1"/>
              <p:nvPr/>
            </p:nvSpPr>
            <p:spPr>
              <a:xfrm>
                <a:off x="4729514" y="2838940"/>
                <a:ext cx="7075715" cy="91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=1∙</m:t>
                    </m:r>
                  </m:oMath>
                </a14:m>
                <a:r>
                  <a:rPr lang="en-US" sz="4000" dirty="0"/>
                  <a:t> 3,6 km/h = 3,6 km/h</a:t>
                </a:r>
                <a:endParaRPr lang="ru-RU" sz="4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C90C52-C88E-42A4-AF80-649A147DC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514" y="2838940"/>
                <a:ext cx="7075715" cy="916020"/>
              </a:xfrm>
              <a:prstGeom prst="rect">
                <a:avLst/>
              </a:prstGeom>
              <a:blipFill>
                <a:blip r:embed="rId6"/>
                <a:stretch>
                  <a:fillRect t="-3333" b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DEBEBD-BF89-4DBA-9618-1B9AC7E0C878}"/>
                  </a:ext>
                </a:extLst>
              </p:cNvPr>
              <p:cNvSpPr txBox="1"/>
              <p:nvPr/>
            </p:nvSpPr>
            <p:spPr>
              <a:xfrm>
                <a:off x="4857296" y="3857513"/>
                <a:ext cx="3537858" cy="91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/>
                  <a:t> 3,6 km/h</a:t>
                </a:r>
                <a:endParaRPr lang="ru-RU" sz="4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DEBEBD-BF89-4DBA-9618-1B9AC7E0C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296" y="3857513"/>
                <a:ext cx="3537858" cy="916020"/>
              </a:xfrm>
              <a:prstGeom prst="rect">
                <a:avLst/>
              </a:prstGeom>
              <a:blipFill>
                <a:blip r:embed="rId7"/>
                <a:stretch>
                  <a:fillRect t="-3333" r="-1897" b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183964D-07AB-4056-8545-BE3F0F39238D}"/>
              </a:ext>
            </a:extLst>
          </p:cNvPr>
          <p:cNvSpPr txBox="1"/>
          <p:nvPr/>
        </p:nvSpPr>
        <p:spPr>
          <a:xfrm>
            <a:off x="4408247" y="4933348"/>
            <a:ext cx="2195945" cy="678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1m/s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A868BD-4715-4F00-9FBC-F698EF302228}"/>
              </a:ext>
            </a:extLst>
          </p:cNvPr>
          <p:cNvSpPr txBox="1"/>
          <p:nvPr/>
        </p:nvSpPr>
        <p:spPr>
          <a:xfrm>
            <a:off x="6626225" y="4982952"/>
            <a:ext cx="2195945" cy="678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km/h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8E8E262-380E-4E6C-8C44-3D2F7A5E060F}"/>
                  </a:ext>
                </a:extLst>
              </p:cNvPr>
              <p:cNvSpPr txBox="1"/>
              <p:nvPr/>
            </p:nvSpPr>
            <p:spPr>
              <a:xfrm>
                <a:off x="5193149" y="4933348"/>
                <a:ext cx="1805815" cy="678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8E8E262-380E-4E6C-8C44-3D2F7A5E0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149" y="4933348"/>
                <a:ext cx="1805815" cy="6787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28A3AD3-1034-48FC-928B-B59FC6E78194}"/>
                  </a:ext>
                </a:extLst>
              </p:cNvPr>
              <p:cNvSpPr txBox="1"/>
              <p:nvPr/>
            </p:nvSpPr>
            <p:spPr>
              <a:xfrm>
                <a:off x="1122629" y="5719841"/>
                <a:ext cx="61063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en-US" sz="3600" dirty="0"/>
                  <a:t>1m/s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3600" dirty="0"/>
                  <a:t> 1 km/h</a:t>
                </a:r>
                <a:endParaRPr lang="ru-RU" sz="3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28A3AD3-1034-48FC-928B-B59FC6E7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29" y="5719841"/>
                <a:ext cx="6106332" cy="646331"/>
              </a:xfrm>
              <a:prstGeom prst="rect">
                <a:avLst/>
              </a:prstGeom>
              <a:blipFill>
                <a:blip r:embed="rId9"/>
                <a:stretch>
                  <a:fillRect l="-2994" t="-16038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47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49DCE-D12C-492F-87D7-A75E9E8FF091}"/>
              </a:ext>
            </a:extLst>
          </p:cNvPr>
          <p:cNvSpPr txBox="1"/>
          <p:nvPr/>
        </p:nvSpPr>
        <p:spPr>
          <a:xfrm>
            <a:off x="563562" y="1223962"/>
            <a:ext cx="11058525" cy="280076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Reaktiv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samolyot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340 m/s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uchganligi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trayektoriya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0,2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ichidagi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ko‘chishi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modulini toping.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5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5C43E-9CBB-434F-9DA3-2DED6219AA1D}"/>
              </a:ext>
            </a:extLst>
          </p:cNvPr>
          <p:cNvSpPr txBox="1"/>
          <p:nvPr/>
        </p:nvSpPr>
        <p:spPr>
          <a:xfrm>
            <a:off x="937253" y="920719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22EF2A-23EA-43B5-93AF-D6D7C15B3481}"/>
                  </a:ext>
                </a:extLst>
              </p:cNvPr>
              <p:cNvSpPr txBox="1"/>
              <p:nvPr/>
            </p:nvSpPr>
            <p:spPr>
              <a:xfrm>
                <a:off x="-204330" y="1493348"/>
                <a:ext cx="365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=340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22EF2A-23EA-43B5-93AF-D6D7C15B3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4330" y="1493348"/>
                <a:ext cx="36576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D40E63B-A442-44A3-AF7D-FE9A04610234}"/>
              </a:ext>
            </a:extLst>
          </p:cNvPr>
          <p:cNvCxnSpPr>
            <a:cxnSpLocks/>
          </p:cNvCxnSpPr>
          <p:nvPr/>
        </p:nvCxnSpPr>
        <p:spPr>
          <a:xfrm>
            <a:off x="301622" y="2914225"/>
            <a:ext cx="34741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F1E2E2-2BB0-4599-9E0E-D40EAE856D02}"/>
                  </a:ext>
                </a:extLst>
              </p:cNvPr>
              <p:cNvSpPr txBox="1"/>
              <p:nvPr/>
            </p:nvSpPr>
            <p:spPr>
              <a:xfrm>
                <a:off x="215573" y="5750265"/>
                <a:ext cx="10134600" cy="652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=244800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=244,8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=2,4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600" dirty="0"/>
                  <a:t> m </a:t>
                </a:r>
                <a:endParaRPr lang="ru-RU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F1E2E2-2BB0-4599-9E0E-D40EAE856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73" y="5750265"/>
                <a:ext cx="10134600" cy="652679"/>
              </a:xfrm>
              <a:prstGeom prst="rect">
                <a:avLst/>
              </a:prstGeom>
              <a:blipFill>
                <a:blip r:embed="rId3"/>
                <a:stretch>
                  <a:fillRect l="-1804" t="-14953" r="-2465" b="-35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093D3C-078C-4ED2-9950-F09BCB49C91B}"/>
                  </a:ext>
                </a:extLst>
              </p:cNvPr>
              <p:cNvSpPr txBox="1"/>
              <p:nvPr/>
            </p:nvSpPr>
            <p:spPr>
              <a:xfrm>
                <a:off x="575625" y="3184218"/>
                <a:ext cx="25251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0" dirty="0">
                    <a:ea typeface="Cambria Math" panose="02040503050406030204" pitchFamily="18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093D3C-078C-4ED2-9950-F09BCB49C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5" y="3184218"/>
                <a:ext cx="2525195" cy="707886"/>
              </a:xfrm>
              <a:prstGeom prst="rect">
                <a:avLst/>
              </a:prstGeom>
              <a:blipFill>
                <a:blip r:embed="rId4"/>
                <a:stretch>
                  <a:fillRect l="-8434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B487B-B3E0-4634-94AD-F737C3ABFFCD}"/>
                  </a:ext>
                </a:extLst>
              </p:cNvPr>
              <p:cNvSpPr txBox="1"/>
              <p:nvPr/>
            </p:nvSpPr>
            <p:spPr>
              <a:xfrm>
                <a:off x="172278" y="2099909"/>
                <a:ext cx="36034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ea typeface="Cambria Math" panose="02040503050406030204" pitchFamily="18" charset="0"/>
                  </a:rPr>
                  <a:t>t</a:t>
                </a:r>
                <a:r>
                  <a:rPr lang="en-US" sz="4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=0,2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𝑠𝑜𝑎𝑡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B487B-B3E0-4634-94AD-F737C3ABF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8" y="2099909"/>
                <a:ext cx="3603451" cy="707886"/>
              </a:xfrm>
              <a:prstGeom prst="rect">
                <a:avLst/>
              </a:prstGeom>
              <a:blipFill>
                <a:blip r:embed="rId5"/>
                <a:stretch>
                  <a:fillRect l="-5922"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A3503F0-48F9-44C8-BCE5-9665456D8C4E}"/>
              </a:ext>
            </a:extLst>
          </p:cNvPr>
          <p:cNvCxnSpPr>
            <a:cxnSpLocks/>
          </p:cNvCxnSpPr>
          <p:nvPr/>
        </p:nvCxnSpPr>
        <p:spPr>
          <a:xfrm>
            <a:off x="3940124" y="992659"/>
            <a:ext cx="7984" cy="2667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1C64E7-F221-46BF-A85A-43717184927C}"/>
              </a:ext>
            </a:extLst>
          </p:cNvPr>
          <p:cNvSpPr txBox="1"/>
          <p:nvPr/>
        </p:nvSpPr>
        <p:spPr>
          <a:xfrm>
            <a:off x="7573273" y="842962"/>
            <a:ext cx="2690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DEC218-D4E5-481E-881C-9F2B7831D47E}"/>
              </a:ext>
            </a:extLst>
          </p:cNvPr>
          <p:cNvSpPr txBox="1"/>
          <p:nvPr/>
        </p:nvSpPr>
        <p:spPr>
          <a:xfrm>
            <a:off x="4406660" y="900006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XBS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770A2E-63E1-4CCB-BEB4-C6B5979CFFB9}"/>
                  </a:ext>
                </a:extLst>
              </p:cNvPr>
              <p:cNvSpPr txBox="1"/>
              <p:nvPr/>
            </p:nvSpPr>
            <p:spPr>
              <a:xfrm>
                <a:off x="3938758" y="2280878"/>
                <a:ext cx="15727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72</m:t>
                    </m:r>
                  </m:oMath>
                </a14:m>
                <a:r>
                  <a:rPr lang="en-US" sz="4000" dirty="0"/>
                  <a:t>0 s</a:t>
                </a:r>
                <a:endParaRPr lang="ru-RU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770A2E-63E1-4CCB-BEB4-C6B5979CF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58" y="2280878"/>
                <a:ext cx="1572763" cy="707886"/>
              </a:xfrm>
              <a:prstGeom prst="rect">
                <a:avLst/>
              </a:prstGeom>
              <a:blipFill>
                <a:blip r:embed="rId6"/>
                <a:stretch>
                  <a:fillRect t="-15517" r="-4651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FE41A7B-99E9-4B8E-ABF5-AC96F78CAD2B}"/>
              </a:ext>
            </a:extLst>
          </p:cNvPr>
          <p:cNvCxnSpPr>
            <a:cxnSpLocks/>
          </p:cNvCxnSpPr>
          <p:nvPr/>
        </p:nvCxnSpPr>
        <p:spPr>
          <a:xfrm>
            <a:off x="6425246" y="981759"/>
            <a:ext cx="7984" cy="2667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284171-82AE-4CFB-AF89-614F8FDC1AE2}"/>
                  </a:ext>
                </a:extLst>
              </p:cNvPr>
              <p:cNvSpPr txBox="1"/>
              <p:nvPr/>
            </p:nvSpPr>
            <p:spPr>
              <a:xfrm>
                <a:off x="7769225" y="1550848"/>
                <a:ext cx="1642827" cy="9030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284171-82AE-4CFB-AF89-614F8FDC1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225" y="1550848"/>
                <a:ext cx="1642827" cy="903004"/>
              </a:xfrm>
              <a:prstGeom prst="rect">
                <a:avLst/>
              </a:prstGeom>
              <a:blipFill>
                <a:blip r:embed="rId7"/>
                <a:stretch>
                  <a:fillRect t="-9396" b="-208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F4F8328-EFC0-4A2D-A61B-2748ED7658D0}"/>
              </a:ext>
            </a:extLst>
          </p:cNvPr>
          <p:cNvSpPr txBox="1"/>
          <p:nvPr/>
        </p:nvSpPr>
        <p:spPr>
          <a:xfrm>
            <a:off x="731971" y="3976429"/>
            <a:ext cx="2613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5035F0-B2CC-4076-AA87-5EF885A39BAE}"/>
                  </a:ext>
                </a:extLst>
              </p:cNvPr>
              <p:cNvSpPr txBox="1"/>
              <p:nvPr/>
            </p:nvSpPr>
            <p:spPr>
              <a:xfrm>
                <a:off x="7646657" y="2829543"/>
                <a:ext cx="164282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>
                    <a:ea typeface="Cambria Math" panose="02040503050406030204" pitchFamily="18" charset="0"/>
                  </a:rPr>
                  <a:t>S =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5035F0-B2CC-4076-AA87-5EF885A39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657" y="2829543"/>
                <a:ext cx="1642827" cy="615553"/>
              </a:xfrm>
              <a:prstGeom prst="rect">
                <a:avLst/>
              </a:prstGeom>
              <a:blipFill>
                <a:blip r:embed="rId8"/>
                <a:stretch>
                  <a:fillRect l="-18519" t="-2475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DD22F9-9EE4-4AA9-A4DB-1B94830965F3}"/>
                  </a:ext>
                </a:extLst>
              </p:cNvPr>
              <p:cNvSpPr txBox="1"/>
              <p:nvPr/>
            </p:nvSpPr>
            <p:spPr>
              <a:xfrm>
                <a:off x="2248488" y="4759021"/>
                <a:ext cx="836948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dirty="0">
                    <a:ea typeface="Cambria Math" panose="02040503050406030204" pitchFamily="18" charset="0"/>
                  </a:rPr>
                  <a:t>S =  340 m/s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∙720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400" dirty="0"/>
                  <a:t> = 244800 m</a:t>
                </a:r>
                <a:endParaRPr lang="ru-RU" sz="4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DD22F9-9EE4-4AA9-A4DB-1B9483096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488" y="4759021"/>
                <a:ext cx="8369484" cy="677108"/>
              </a:xfrm>
              <a:prstGeom prst="rect">
                <a:avLst/>
              </a:prstGeom>
              <a:blipFill>
                <a:blip r:embed="rId9"/>
                <a:stretch>
                  <a:fillRect l="-4079" t="-25225" b="-48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3" grpId="0"/>
      <p:bldP spid="24" grpId="0"/>
      <p:bldP spid="25" grpId="0"/>
      <p:bldP spid="27" grpId="0"/>
      <p:bldP spid="29" grpId="0"/>
      <p:bldP spid="1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49DCE-D12C-492F-87D7-A75E9E8FF091}"/>
              </a:ext>
            </a:extLst>
          </p:cNvPr>
          <p:cNvSpPr txBox="1"/>
          <p:nvPr/>
        </p:nvSpPr>
        <p:spPr>
          <a:xfrm>
            <a:off x="563562" y="1147762"/>
            <a:ext cx="11058525" cy="280076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daqiqada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600 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Agar 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harakatlansa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soatda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3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5C43E-9CBB-434F-9DA3-2DED6219AA1D}"/>
              </a:ext>
            </a:extLst>
          </p:cNvPr>
          <p:cNvSpPr txBox="1"/>
          <p:nvPr/>
        </p:nvSpPr>
        <p:spPr>
          <a:xfrm>
            <a:off x="937253" y="920719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D40E63B-A442-44A3-AF7D-FE9A04610234}"/>
              </a:ext>
            </a:extLst>
          </p:cNvPr>
          <p:cNvCxnSpPr>
            <a:cxnSpLocks/>
          </p:cNvCxnSpPr>
          <p:nvPr/>
        </p:nvCxnSpPr>
        <p:spPr>
          <a:xfrm>
            <a:off x="91151" y="4510908"/>
            <a:ext cx="34741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A3503F0-48F9-44C8-BCE5-9665456D8C4E}"/>
              </a:ext>
            </a:extLst>
          </p:cNvPr>
          <p:cNvCxnSpPr>
            <a:cxnSpLocks/>
          </p:cNvCxnSpPr>
          <p:nvPr/>
        </p:nvCxnSpPr>
        <p:spPr>
          <a:xfrm>
            <a:off x="5100237" y="949395"/>
            <a:ext cx="30738" cy="35983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4DEC218-D4E5-481E-881C-9F2B7831D47E}"/>
              </a:ext>
            </a:extLst>
          </p:cNvPr>
          <p:cNvSpPr txBox="1"/>
          <p:nvPr/>
        </p:nvSpPr>
        <p:spPr>
          <a:xfrm>
            <a:off x="5693799" y="798780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8872C4-A619-4304-8F0C-1993DCC76AAD}"/>
                  </a:ext>
                </a:extLst>
              </p:cNvPr>
              <p:cNvSpPr txBox="1"/>
              <p:nvPr/>
            </p:nvSpPr>
            <p:spPr>
              <a:xfrm>
                <a:off x="355004" y="1576066"/>
                <a:ext cx="3891003" cy="69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= 5 min= 300 s</a:t>
                </a:r>
                <a:endParaRPr lang="ru-RU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8872C4-A619-4304-8F0C-1993DCC76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04" y="1576066"/>
                <a:ext cx="3891003" cy="693716"/>
              </a:xfrm>
              <a:prstGeom prst="rect">
                <a:avLst/>
              </a:prstGeom>
              <a:blipFill>
                <a:blip r:embed="rId2"/>
                <a:stretch>
                  <a:fillRect t="-12389" b="-353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28A3AD3-1034-48FC-928B-B59FC6E78194}"/>
                  </a:ext>
                </a:extLst>
              </p:cNvPr>
              <p:cNvSpPr txBox="1"/>
              <p:nvPr/>
            </p:nvSpPr>
            <p:spPr>
              <a:xfrm>
                <a:off x="355004" y="6133069"/>
                <a:ext cx="703637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= 3600 m= 3,6 km</a:t>
                </a:r>
                <a:endParaRPr lang="ru-RU" sz="3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28A3AD3-1034-48FC-928B-B59FC6E7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04" y="6133069"/>
                <a:ext cx="7036371" cy="646331"/>
              </a:xfrm>
              <a:prstGeom prst="rect">
                <a:avLst/>
              </a:prstGeom>
              <a:blipFill>
                <a:blip r:embed="rId3"/>
                <a:stretch>
                  <a:fillRect l="-2600" t="-16038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03C3EC1-58E6-479A-95C2-BB73F1424BBC}"/>
                  </a:ext>
                </a:extLst>
              </p:cNvPr>
              <p:cNvSpPr txBox="1"/>
              <p:nvPr/>
            </p:nvSpPr>
            <p:spPr>
              <a:xfrm>
                <a:off x="355005" y="2315038"/>
                <a:ext cx="2613408" cy="69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= 600 m</a:t>
                </a:r>
                <a:endParaRPr lang="ru-RU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03C3EC1-58E6-479A-95C2-BB73F1424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05" y="2315038"/>
                <a:ext cx="2613408" cy="693716"/>
              </a:xfrm>
              <a:prstGeom prst="rect">
                <a:avLst/>
              </a:prstGeom>
              <a:blipFill>
                <a:blip r:embed="rId4"/>
                <a:stretch>
                  <a:fillRect t="-12281" b="-3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BF5F5AA-6F4C-4A56-814E-77D015DA3D81}"/>
                  </a:ext>
                </a:extLst>
              </p:cNvPr>
              <p:cNvSpPr txBox="1"/>
              <p:nvPr/>
            </p:nvSpPr>
            <p:spPr>
              <a:xfrm>
                <a:off x="395892" y="3028489"/>
                <a:ext cx="1820977" cy="678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BF5F5AA-6F4C-4A56-814E-77D015DA3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92" y="3028489"/>
                <a:ext cx="1820977" cy="678776"/>
              </a:xfrm>
              <a:prstGeom prst="rect">
                <a:avLst/>
              </a:prstGeom>
              <a:blipFill>
                <a:blip r:embed="rId5"/>
                <a:stretch>
                  <a:fillRect t="-15315" b="-35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FEB8B3F-AC92-4D19-A1C2-0416E4336F0E}"/>
                  </a:ext>
                </a:extLst>
              </p:cNvPr>
              <p:cNvSpPr txBox="1"/>
              <p:nvPr/>
            </p:nvSpPr>
            <p:spPr>
              <a:xfrm>
                <a:off x="355005" y="3672527"/>
                <a:ext cx="4838144" cy="69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= 0,5 h(</a:t>
                </a:r>
                <a:r>
                  <a:rPr lang="en-US" dirty="0" err="1"/>
                  <a:t>soat</a:t>
                </a:r>
                <a:r>
                  <a:rPr lang="en-US" dirty="0"/>
                  <a:t>)= 1800 s</a:t>
                </a:r>
                <a:endParaRPr lang="ru-RU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FEB8B3F-AC92-4D19-A1C2-0416E4336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05" y="3672527"/>
                <a:ext cx="4838144" cy="693716"/>
              </a:xfrm>
              <a:prstGeom prst="rect">
                <a:avLst/>
              </a:prstGeom>
              <a:blipFill>
                <a:blip r:embed="rId6"/>
                <a:stretch>
                  <a:fillRect t="-11404" r="-1763" b="-35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90F223-EF9C-4BED-9AB5-512F3CFE06D0}"/>
                  </a:ext>
                </a:extLst>
              </p:cNvPr>
              <p:cNvSpPr txBox="1"/>
              <p:nvPr/>
            </p:nvSpPr>
            <p:spPr>
              <a:xfrm>
                <a:off x="355005" y="4510908"/>
                <a:ext cx="2613408" cy="69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= ?</a:t>
                </a:r>
                <a:endParaRPr lang="ru-RU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90F223-EF9C-4BED-9AB5-512F3CFE0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05" y="4510908"/>
                <a:ext cx="2613408" cy="693716"/>
              </a:xfrm>
              <a:prstGeom prst="rect">
                <a:avLst/>
              </a:prstGeom>
              <a:blipFill>
                <a:blip r:embed="rId7"/>
                <a:stretch>
                  <a:fillRect t="-12281" b="-3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A41F9-49D8-4DC4-82FC-F6521A0F10D7}"/>
                  </a:ext>
                </a:extLst>
              </p:cNvPr>
              <p:cNvSpPr txBox="1"/>
              <p:nvPr/>
            </p:nvSpPr>
            <p:spPr>
              <a:xfrm>
                <a:off x="5499323" y="1436878"/>
                <a:ext cx="1642827" cy="820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A41F9-49D8-4DC4-82FC-F6521A0F1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323" y="1436878"/>
                <a:ext cx="1642827" cy="820866"/>
              </a:xfrm>
              <a:prstGeom prst="rect">
                <a:avLst/>
              </a:prstGeom>
              <a:blipFill>
                <a:blip r:embed="rId8"/>
                <a:stretch>
                  <a:fillRect t="-9701" b="-21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FCB16B-3734-4431-AB78-8F9E0480DE11}"/>
                  </a:ext>
                </a:extLst>
              </p:cNvPr>
              <p:cNvSpPr txBox="1"/>
              <p:nvPr/>
            </p:nvSpPr>
            <p:spPr>
              <a:xfrm>
                <a:off x="8523731" y="1436878"/>
                <a:ext cx="164282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dirty="0">
                    <a:ea typeface="Cambria Math" panose="02040503050406030204" pitchFamily="18" charset="0"/>
                  </a:rPr>
                  <a:t>S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FCB16B-3734-4431-AB78-8F9E0480D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731" y="1436878"/>
                <a:ext cx="1642827" cy="615553"/>
              </a:xfrm>
              <a:prstGeom prst="rect">
                <a:avLst/>
              </a:prstGeom>
              <a:blipFill>
                <a:blip r:embed="rId9"/>
                <a:stretch>
                  <a:fillRect l="-18519" t="-25743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BAF0508-A759-4649-8918-75CB1352B320}"/>
                  </a:ext>
                </a:extLst>
              </p:cNvPr>
              <p:cNvSpPr txBox="1"/>
              <p:nvPr/>
            </p:nvSpPr>
            <p:spPr>
              <a:xfrm>
                <a:off x="5199499" y="2306416"/>
                <a:ext cx="277343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BAF0508-A759-4649-8918-75CB1352B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499" y="2306416"/>
                <a:ext cx="2773433" cy="615553"/>
              </a:xfrm>
              <a:prstGeom prst="rect">
                <a:avLst/>
              </a:prstGeom>
              <a:blipFill>
                <a:blip r:embed="rId10"/>
                <a:stretch>
                  <a:fillRect t="-2475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E3B1EE-5B49-4F3C-9FD3-BB41CB2E7DAF}"/>
                  </a:ext>
                </a:extLst>
              </p:cNvPr>
              <p:cNvSpPr txBox="1"/>
              <p:nvPr/>
            </p:nvSpPr>
            <p:spPr>
              <a:xfrm>
                <a:off x="8584221" y="2238575"/>
                <a:ext cx="277343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E3B1EE-5B49-4F3C-9FD3-BB41CB2E7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221" y="2238575"/>
                <a:ext cx="2773433" cy="615553"/>
              </a:xfrm>
              <a:prstGeom prst="rect">
                <a:avLst/>
              </a:prstGeom>
              <a:blipFill>
                <a:blip r:embed="rId11"/>
                <a:stretch>
                  <a:fillRect t="-2475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4FD3EDA-314F-4B29-B947-05F28673CFE7}"/>
                  </a:ext>
                </a:extLst>
              </p:cNvPr>
              <p:cNvSpPr txBox="1"/>
              <p:nvPr/>
            </p:nvSpPr>
            <p:spPr>
              <a:xfrm>
                <a:off x="7112523" y="2851660"/>
                <a:ext cx="1820977" cy="678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4FD3EDA-314F-4B29-B947-05F28673C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523" y="2851660"/>
                <a:ext cx="1820977" cy="678776"/>
              </a:xfrm>
              <a:prstGeom prst="rect">
                <a:avLst/>
              </a:prstGeom>
              <a:blipFill>
                <a:blip r:embed="rId12"/>
                <a:stretch>
                  <a:fillRect t="-15315" b="-35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DBE71F-14D0-4CE3-B57D-F6959563FE81}"/>
                  </a:ext>
                </a:extLst>
              </p:cNvPr>
              <p:cNvSpPr txBox="1"/>
              <p:nvPr/>
            </p:nvSpPr>
            <p:spPr>
              <a:xfrm>
                <a:off x="5791491" y="3467213"/>
                <a:ext cx="4463040" cy="9837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/>
                  <a:t> = </a:t>
                </a:r>
                <a:r>
                  <a:rPr lang="ru-RU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4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DBE71F-14D0-4CE3-B57D-F6959563F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91" y="3467213"/>
                <a:ext cx="4463040" cy="983795"/>
              </a:xfrm>
              <a:prstGeom prst="rect">
                <a:avLst/>
              </a:prstGeom>
              <a:blipFill>
                <a:blip r:embed="rId13"/>
                <a:stretch>
                  <a:fillRect t="-8075" b="-118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B4E334F-0568-4274-892E-43B4269C554A}"/>
                  </a:ext>
                </a:extLst>
              </p:cNvPr>
              <p:cNvSpPr txBox="1"/>
              <p:nvPr/>
            </p:nvSpPr>
            <p:spPr>
              <a:xfrm>
                <a:off x="3806825" y="5152294"/>
                <a:ext cx="6674862" cy="874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 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600 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300 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1800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000" dirty="0"/>
                  <a:t> = 3600 m</a:t>
                </a:r>
                <a:endParaRPr lang="ru-RU" sz="40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B4E334F-0568-4274-892E-43B4269C5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825" y="5152294"/>
                <a:ext cx="6674862" cy="874342"/>
              </a:xfrm>
              <a:prstGeom prst="rect">
                <a:avLst/>
              </a:prstGeom>
              <a:blipFill>
                <a:blip r:embed="rId14"/>
                <a:stretch>
                  <a:fillRect t="-2083" b="-20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2AC39DA7-D6AC-4808-831B-68455F5681D6}"/>
              </a:ext>
            </a:extLst>
          </p:cNvPr>
          <p:cNvSpPr txBox="1"/>
          <p:nvPr/>
        </p:nvSpPr>
        <p:spPr>
          <a:xfrm>
            <a:off x="5608840" y="4451008"/>
            <a:ext cx="2613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31" grpId="0"/>
      <p:bldP spid="42" grpId="0"/>
      <p:bldP spid="44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49DCE-D12C-492F-87D7-A75E9E8FF091}"/>
              </a:ext>
            </a:extLst>
          </p:cNvPr>
          <p:cNvSpPr txBox="1"/>
          <p:nvPr/>
        </p:nvSpPr>
        <p:spPr>
          <a:xfrm>
            <a:off x="563562" y="1147762"/>
            <a:ext cx="11058525" cy="280076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18 km/h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630 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ko‘prikdan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2,5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minutda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Poyezdning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62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Riding with the Copenhagen Wheel | At home workouts, Taller exercises, Get  taller exercises">
            <a:extLst>
              <a:ext uri="{FF2B5EF4-FFF2-40B4-BE49-F238E27FC236}">
                <a16:creationId xmlns:a16="http://schemas.microsoft.com/office/drawing/2014/main" id="{DAA16BC9-54A6-4B29-98AC-32B87AA44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Riding with the Copenhagen Wheel | At home workouts, Taller exercises, Get  taller exercises">
            <a:extLst>
              <a:ext uri="{FF2B5EF4-FFF2-40B4-BE49-F238E27FC236}">
                <a16:creationId xmlns:a16="http://schemas.microsoft.com/office/drawing/2014/main" id="{9FB81107-1D9B-4669-9443-7FC433B0A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2825" y="3509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Picture 22" descr="pok9ppflz">
            <a:extLst>
              <a:ext uri="{FF2B5EF4-FFF2-40B4-BE49-F238E27FC236}">
                <a16:creationId xmlns:a16="http://schemas.microsoft.com/office/drawing/2014/main" id="{EDBA0389-B9D8-474D-853C-548DDBBBAD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67" y="1036225"/>
            <a:ext cx="1629286" cy="26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7342A0-2F1D-4AE0-85B2-401482042203}"/>
                  </a:ext>
                </a:extLst>
              </p:cNvPr>
              <p:cNvSpPr txBox="1"/>
              <p:nvPr/>
            </p:nvSpPr>
            <p:spPr>
              <a:xfrm>
                <a:off x="3129059" y="1601576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7342A0-2F1D-4AE0-85B2-401482042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59" y="1601576"/>
                <a:ext cx="2370531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9DA8789-DC93-43F3-8EA6-39851861E42B}"/>
                  </a:ext>
                </a:extLst>
              </p:cNvPr>
              <p:cNvSpPr txBox="1"/>
              <p:nvPr/>
            </p:nvSpPr>
            <p:spPr>
              <a:xfrm>
                <a:off x="4102022" y="4884076"/>
                <a:ext cx="36768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9DA8789-DC93-43F3-8EA6-39851861E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022" y="4884076"/>
                <a:ext cx="3676806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A7EC68-0792-479B-BA02-BDC4EAAE4C5C}"/>
                  </a:ext>
                </a:extLst>
              </p:cNvPr>
              <p:cNvSpPr txBox="1"/>
              <p:nvPr/>
            </p:nvSpPr>
            <p:spPr>
              <a:xfrm>
                <a:off x="3129060" y="2369475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00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A7EC68-0792-479B-BA02-BDC4EAAE4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60" y="2369475"/>
                <a:ext cx="2370531" cy="707886"/>
              </a:xfrm>
              <a:prstGeom prst="rect">
                <a:avLst/>
              </a:prstGeom>
              <a:blipFill>
                <a:blip r:embed="rId5"/>
                <a:stretch>
                  <a:fillRect t="-15517" r="-9254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B1C8C4-E678-45BF-A9AF-C8DFB49E8C6A}"/>
                  </a:ext>
                </a:extLst>
              </p:cNvPr>
              <p:cNvSpPr txBox="1"/>
              <p:nvPr/>
            </p:nvSpPr>
            <p:spPr>
              <a:xfrm>
                <a:off x="4068156" y="5650268"/>
                <a:ext cx="28628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B1C8C4-E678-45BF-A9AF-C8DFB49E8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156" y="5650268"/>
                <a:ext cx="2862867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B40D7B-B99B-40F8-BE8C-880C9A709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3" y="3509963"/>
            <a:ext cx="3918933" cy="35341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188129-35F0-48A3-91D7-D058C0CA4A40}"/>
                  </a:ext>
                </a:extLst>
              </p:cNvPr>
              <p:cNvSpPr txBox="1"/>
              <p:nvPr/>
            </p:nvSpPr>
            <p:spPr>
              <a:xfrm>
                <a:off x="6834475" y="1661590"/>
                <a:ext cx="18209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dirty="0"/>
                  <a:t> = ?</a:t>
                </a:r>
                <a:endParaRPr lang="ru-RU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188129-35F0-48A3-91D7-D058C0CA4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475" y="1661590"/>
                <a:ext cx="1820977" cy="769441"/>
              </a:xfrm>
              <a:prstGeom prst="rect">
                <a:avLst/>
              </a:prstGeom>
              <a:blipFill>
                <a:blip r:embed="rId8"/>
                <a:stretch>
                  <a:fillRect t="-16667" r="-2007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64EEB1-CA15-4AAA-B1E1-F336E5BE1D31}"/>
                  </a:ext>
                </a:extLst>
              </p:cNvPr>
              <p:cNvSpPr txBox="1"/>
              <p:nvPr/>
            </p:nvSpPr>
            <p:spPr>
              <a:xfrm>
                <a:off x="7746551" y="4920675"/>
                <a:ext cx="18209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dirty="0"/>
                  <a:t> </a:t>
                </a:r>
                <a:r>
                  <a:rPr lang="ru-RU" sz="4400" dirty="0"/>
                  <a:t>=</a:t>
                </a:r>
                <a:r>
                  <a:rPr lang="en-US" sz="4400" dirty="0"/>
                  <a:t> ?</a:t>
                </a:r>
                <a:endParaRPr lang="ru-RU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64EEB1-CA15-4AAA-B1E1-F336E5BE1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551" y="4920675"/>
                <a:ext cx="1820977" cy="769441"/>
              </a:xfrm>
              <a:prstGeom prst="rect">
                <a:avLst/>
              </a:prstGeom>
              <a:blipFill>
                <a:blip r:embed="rId9"/>
                <a:stretch>
                  <a:fillRect t="-15873" r="-2013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53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7525" y="2519363"/>
            <a:ext cx="78105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06C8E90-5DF2-4B13-A3EA-4611244637FD}"/>
              </a:ext>
            </a:extLst>
          </p:cNvPr>
          <p:cNvCxnSpPr>
            <a:cxnSpLocks/>
          </p:cNvCxnSpPr>
          <p:nvPr/>
        </p:nvCxnSpPr>
        <p:spPr>
          <a:xfrm flipH="1">
            <a:off x="450553" y="2748796"/>
            <a:ext cx="90408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6F324BB-40F3-415A-8918-B2E06476EF76}"/>
              </a:ext>
            </a:extLst>
          </p:cNvPr>
          <p:cNvCxnSpPr>
            <a:cxnSpLocks/>
          </p:cNvCxnSpPr>
          <p:nvPr/>
        </p:nvCxnSpPr>
        <p:spPr>
          <a:xfrm flipH="1">
            <a:off x="710007" y="5481636"/>
            <a:ext cx="88090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97E57C8-345D-441C-A6FE-57BD5FC384B1}"/>
              </a:ext>
            </a:extLst>
          </p:cNvPr>
          <p:cNvCxnSpPr/>
          <p:nvPr/>
        </p:nvCxnSpPr>
        <p:spPr>
          <a:xfrm>
            <a:off x="3497262" y="5181599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E55F86F-5E0A-4284-A6B6-36A0D61D9870}"/>
              </a:ext>
            </a:extLst>
          </p:cNvPr>
          <p:cNvCxnSpPr/>
          <p:nvPr/>
        </p:nvCxnSpPr>
        <p:spPr>
          <a:xfrm>
            <a:off x="736995" y="5148262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13CC98A-2D1D-4EA9-9B29-D332BE136879}"/>
              </a:ext>
            </a:extLst>
          </p:cNvPr>
          <p:cNvCxnSpPr/>
          <p:nvPr/>
        </p:nvCxnSpPr>
        <p:spPr>
          <a:xfrm>
            <a:off x="450553" y="2400292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BEEED79-6ABD-47E9-B377-37F0344380F8}"/>
              </a:ext>
            </a:extLst>
          </p:cNvPr>
          <p:cNvCxnSpPr/>
          <p:nvPr/>
        </p:nvCxnSpPr>
        <p:spPr>
          <a:xfrm>
            <a:off x="9519045" y="2400291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CDE6A51-824E-4CE1-A1BF-138D53D47A66}"/>
              </a:ext>
            </a:extLst>
          </p:cNvPr>
          <p:cNvCxnSpPr/>
          <p:nvPr/>
        </p:nvCxnSpPr>
        <p:spPr>
          <a:xfrm>
            <a:off x="6444456" y="2400292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25ABAE6-3AE1-41D1-8127-2F8AEF52D52E}"/>
              </a:ext>
            </a:extLst>
          </p:cNvPr>
          <p:cNvCxnSpPr>
            <a:cxnSpLocks/>
          </p:cNvCxnSpPr>
          <p:nvPr/>
        </p:nvCxnSpPr>
        <p:spPr>
          <a:xfrm>
            <a:off x="3328987" y="2428867"/>
            <a:ext cx="0" cy="4762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CA7505B-DA31-488F-BF35-48A35CE1B2F9}"/>
              </a:ext>
            </a:extLst>
          </p:cNvPr>
          <p:cNvCxnSpPr/>
          <p:nvPr/>
        </p:nvCxnSpPr>
        <p:spPr>
          <a:xfrm>
            <a:off x="9519045" y="5181599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9D3147C-8912-4BE6-901F-6386262BEBA1}"/>
              </a:ext>
            </a:extLst>
          </p:cNvPr>
          <p:cNvCxnSpPr/>
          <p:nvPr/>
        </p:nvCxnSpPr>
        <p:spPr>
          <a:xfrm>
            <a:off x="6584462" y="5205051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Левая фигурная скобка 22">
            <a:extLst>
              <a:ext uri="{FF2B5EF4-FFF2-40B4-BE49-F238E27FC236}">
                <a16:creationId xmlns:a16="http://schemas.microsoft.com/office/drawing/2014/main" id="{5E768846-C4DE-401A-8A20-1D95BA938DF7}"/>
              </a:ext>
            </a:extLst>
          </p:cNvPr>
          <p:cNvSpPr/>
          <p:nvPr/>
        </p:nvSpPr>
        <p:spPr>
          <a:xfrm rot="16200000">
            <a:off x="1617821" y="1863525"/>
            <a:ext cx="438131" cy="2708566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58CC3B83-3D6E-4B78-9786-B92BB46A62F4}"/>
              </a:ext>
            </a:extLst>
          </p:cNvPr>
          <p:cNvSpPr/>
          <p:nvPr/>
        </p:nvSpPr>
        <p:spPr>
          <a:xfrm rot="16200000">
            <a:off x="4722228" y="1883222"/>
            <a:ext cx="476236" cy="276870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фигурная скобка 24">
            <a:extLst>
              <a:ext uri="{FF2B5EF4-FFF2-40B4-BE49-F238E27FC236}">
                <a16:creationId xmlns:a16="http://schemas.microsoft.com/office/drawing/2014/main" id="{D20E33C6-AE3C-4EC3-9A82-FB8B996B4C99}"/>
              </a:ext>
            </a:extLst>
          </p:cNvPr>
          <p:cNvSpPr/>
          <p:nvPr/>
        </p:nvSpPr>
        <p:spPr>
          <a:xfrm rot="16200000">
            <a:off x="7740971" y="1836889"/>
            <a:ext cx="500032" cy="2813050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>
            <a:extLst>
              <a:ext uri="{FF2B5EF4-FFF2-40B4-BE49-F238E27FC236}">
                <a16:creationId xmlns:a16="http://schemas.microsoft.com/office/drawing/2014/main" id="{58AA63FD-69A5-479F-A4BB-4762E6B7F68C}"/>
              </a:ext>
            </a:extLst>
          </p:cNvPr>
          <p:cNvSpPr/>
          <p:nvPr/>
        </p:nvSpPr>
        <p:spPr>
          <a:xfrm rot="16200000">
            <a:off x="1830791" y="4712518"/>
            <a:ext cx="497663" cy="2549529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>
            <a:extLst>
              <a:ext uri="{FF2B5EF4-FFF2-40B4-BE49-F238E27FC236}">
                <a16:creationId xmlns:a16="http://schemas.microsoft.com/office/drawing/2014/main" id="{1FF785EB-C66E-4D50-BCBA-BA41E07531B0}"/>
              </a:ext>
            </a:extLst>
          </p:cNvPr>
          <p:cNvSpPr/>
          <p:nvPr/>
        </p:nvSpPr>
        <p:spPr>
          <a:xfrm rot="16200000">
            <a:off x="7818140" y="4655377"/>
            <a:ext cx="533400" cy="2770385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Левая фигурная скобка 28">
            <a:extLst>
              <a:ext uri="{FF2B5EF4-FFF2-40B4-BE49-F238E27FC236}">
                <a16:creationId xmlns:a16="http://schemas.microsoft.com/office/drawing/2014/main" id="{ADBF3034-16BF-4BBF-89D0-FAA30FD08929}"/>
              </a:ext>
            </a:extLst>
          </p:cNvPr>
          <p:cNvSpPr/>
          <p:nvPr/>
        </p:nvSpPr>
        <p:spPr>
          <a:xfrm rot="16200000">
            <a:off x="4798539" y="4629844"/>
            <a:ext cx="521450" cy="2770385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D39EB1-7562-49C6-9B55-E2E7E8BEAE69}"/>
                  </a:ext>
                </a:extLst>
              </p:cNvPr>
              <p:cNvSpPr txBox="1"/>
              <p:nvPr/>
            </p:nvSpPr>
            <p:spPr>
              <a:xfrm>
                <a:off x="407714" y="1296753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D39EB1-7562-49C6-9B55-E2E7E8BEA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14" y="1296753"/>
                <a:ext cx="2370531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111C1D-381D-4467-9521-0E38FC3EF0D2}"/>
                  </a:ext>
                </a:extLst>
              </p:cNvPr>
              <p:cNvSpPr txBox="1"/>
              <p:nvPr/>
            </p:nvSpPr>
            <p:spPr>
              <a:xfrm>
                <a:off x="3771304" y="1991543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111C1D-381D-4467-9521-0E38FC3EF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304" y="1991543"/>
                <a:ext cx="2370531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F6F841-3EF4-4DE0-9B7A-133B677789A9}"/>
                  </a:ext>
                </a:extLst>
              </p:cNvPr>
              <p:cNvSpPr txBox="1"/>
              <p:nvPr/>
            </p:nvSpPr>
            <p:spPr>
              <a:xfrm>
                <a:off x="6747078" y="2028697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F6F841-3EF4-4DE0-9B7A-133B6777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78" y="2028697"/>
                <a:ext cx="2370531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408D7-DBBF-41AA-91DB-005C309D1BE5}"/>
                  </a:ext>
                </a:extLst>
              </p:cNvPr>
              <p:cNvSpPr txBox="1"/>
              <p:nvPr/>
            </p:nvSpPr>
            <p:spPr>
              <a:xfrm>
                <a:off x="682626" y="3172728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408D7-DBBF-41AA-91DB-005C309D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6" y="3172728"/>
                <a:ext cx="2370531" cy="707886"/>
              </a:xfrm>
              <a:prstGeom prst="rect">
                <a:avLst/>
              </a:prstGeom>
              <a:blipFill>
                <a:blip r:embed="rId5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4C7EB1-A8C9-472E-9246-E388D7452482}"/>
                  </a:ext>
                </a:extLst>
              </p:cNvPr>
              <p:cNvSpPr txBox="1"/>
              <p:nvPr/>
            </p:nvSpPr>
            <p:spPr>
              <a:xfrm>
                <a:off x="3775080" y="3235130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4C7EB1-A8C9-472E-9246-E388D7452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080" y="3235130"/>
                <a:ext cx="2370531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59826E-2CDE-41C0-AECC-52F0CCA865C3}"/>
                  </a:ext>
                </a:extLst>
              </p:cNvPr>
              <p:cNvSpPr txBox="1"/>
              <p:nvPr/>
            </p:nvSpPr>
            <p:spPr>
              <a:xfrm>
                <a:off x="6805721" y="3316764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59826E-2CDE-41C0-AECC-52F0CCA86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721" y="3316764"/>
                <a:ext cx="2370531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55A3AA-4A23-4DA0-9DD3-96AD8562F0BE}"/>
                  </a:ext>
                </a:extLst>
              </p:cNvPr>
              <p:cNvSpPr txBox="1"/>
              <p:nvPr/>
            </p:nvSpPr>
            <p:spPr>
              <a:xfrm>
                <a:off x="651620" y="4175886"/>
                <a:ext cx="2370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=5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55A3AA-4A23-4DA0-9DD3-96AD8562F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0" y="4175886"/>
                <a:ext cx="2370531" cy="646331"/>
              </a:xfrm>
              <a:prstGeom prst="rect">
                <a:avLst/>
              </a:prstGeom>
              <a:blipFill>
                <a:blip r:embed="rId8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054222-4CFD-486C-A937-8366AEA2A027}"/>
                  </a:ext>
                </a:extLst>
              </p:cNvPr>
              <p:cNvSpPr txBox="1"/>
              <p:nvPr/>
            </p:nvSpPr>
            <p:spPr>
              <a:xfrm>
                <a:off x="3617343" y="4721145"/>
                <a:ext cx="2953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=10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054222-4CFD-486C-A937-8366AEA2A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343" y="4721145"/>
                <a:ext cx="2953636" cy="646331"/>
              </a:xfrm>
              <a:prstGeom prst="rect">
                <a:avLst/>
              </a:prstGeom>
              <a:blipFill>
                <a:blip r:embed="rId9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2534923-C32A-4F36-8ECA-CC9C538D24B6}"/>
                  </a:ext>
                </a:extLst>
              </p:cNvPr>
              <p:cNvSpPr txBox="1"/>
              <p:nvPr/>
            </p:nvSpPr>
            <p:spPr>
              <a:xfrm>
                <a:off x="6699647" y="4835305"/>
                <a:ext cx="2953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=15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2534923-C32A-4F36-8ECA-CC9C538D2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647" y="4835305"/>
                <a:ext cx="2953632" cy="646331"/>
              </a:xfrm>
              <a:prstGeom prst="rect">
                <a:avLst/>
              </a:prstGeom>
              <a:blipFill>
                <a:blip r:embed="rId10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020D27-445D-4ACE-B66D-F4AF2EC6D988}"/>
                  </a:ext>
                </a:extLst>
              </p:cNvPr>
              <p:cNvSpPr txBox="1"/>
              <p:nvPr/>
            </p:nvSpPr>
            <p:spPr>
              <a:xfrm>
                <a:off x="915591" y="5953327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020D27-445D-4ACE-B66D-F4AF2EC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91" y="5953327"/>
                <a:ext cx="2370531" cy="707886"/>
              </a:xfrm>
              <a:prstGeom prst="rect">
                <a:avLst/>
              </a:prstGeom>
              <a:blipFill>
                <a:blip r:embed="rId11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2C4A77-D22A-46E7-9F0E-8715FEC24551}"/>
                  </a:ext>
                </a:extLst>
              </p:cNvPr>
              <p:cNvSpPr txBox="1"/>
              <p:nvPr/>
            </p:nvSpPr>
            <p:spPr>
              <a:xfrm>
                <a:off x="3922416" y="6022378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2C4A77-D22A-46E7-9F0E-8715FEC24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16" y="6022378"/>
                <a:ext cx="2370531" cy="707886"/>
              </a:xfrm>
              <a:prstGeom prst="rect">
                <a:avLst/>
              </a:prstGeom>
              <a:blipFill>
                <a:blip r:embed="rId1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D7EFB3-A686-4FC9-9738-38991FBF4F27}"/>
                  </a:ext>
                </a:extLst>
              </p:cNvPr>
              <p:cNvSpPr txBox="1"/>
              <p:nvPr/>
            </p:nvSpPr>
            <p:spPr>
              <a:xfrm>
                <a:off x="6929241" y="6012856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s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D7EFB3-A686-4FC9-9738-38991FBF4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241" y="6012856"/>
                <a:ext cx="2370531" cy="707886"/>
              </a:xfrm>
              <a:prstGeom prst="rect">
                <a:avLst/>
              </a:prstGeom>
              <a:blipFill>
                <a:blip r:embed="rId1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716CC4ED-A6CE-4054-99EB-93F7118ABC6E}"/>
              </a:ext>
            </a:extLst>
          </p:cNvPr>
          <p:cNvSpPr txBox="1"/>
          <p:nvPr/>
        </p:nvSpPr>
        <p:spPr>
          <a:xfrm>
            <a:off x="9886753" y="1041854"/>
            <a:ext cx="2370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06B0C1-F75A-444E-B659-A12DC06DC845}"/>
              </a:ext>
            </a:extLst>
          </p:cNvPr>
          <p:cNvSpPr txBox="1"/>
          <p:nvPr/>
        </p:nvSpPr>
        <p:spPr>
          <a:xfrm>
            <a:off x="9929022" y="4135756"/>
            <a:ext cx="2370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531978F-7B4E-4C24-AAB5-F98CB4068840}"/>
              </a:ext>
            </a:extLst>
          </p:cNvPr>
          <p:cNvPicPr/>
          <p:nvPr/>
        </p:nvPicPr>
        <p:blipFill rotWithShape="1">
          <a:blip r:embed="rId14"/>
          <a:srcRect l="14912" t="25428" r="14378" b="27195"/>
          <a:stretch/>
        </p:blipFill>
        <p:spPr bwMode="auto">
          <a:xfrm>
            <a:off x="356430" y="1983164"/>
            <a:ext cx="1542415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DB57418-3F6E-45C4-B946-4DDCAEA1CD08}"/>
              </a:ext>
            </a:extLst>
          </p:cNvPr>
          <p:cNvPicPr/>
          <p:nvPr/>
        </p:nvPicPr>
        <p:blipFill rotWithShape="1">
          <a:blip r:embed="rId14"/>
          <a:srcRect l="14912" t="25428" r="14378" b="27195"/>
          <a:stretch/>
        </p:blipFill>
        <p:spPr bwMode="auto">
          <a:xfrm>
            <a:off x="761803" y="4822217"/>
            <a:ext cx="1542415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6D739951-A19C-4124-A340-EC816B908D87}"/>
              </a:ext>
            </a:extLst>
          </p:cNvPr>
          <p:cNvCxnSpPr>
            <a:cxnSpLocks/>
          </p:cNvCxnSpPr>
          <p:nvPr/>
        </p:nvCxnSpPr>
        <p:spPr>
          <a:xfrm flipV="1">
            <a:off x="1996529" y="2400291"/>
            <a:ext cx="781716" cy="32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0904ABC9-E20F-40EB-83D8-D63F41F37979}"/>
              </a:ext>
            </a:extLst>
          </p:cNvPr>
          <p:cNvCxnSpPr>
            <a:cxnSpLocks/>
          </p:cNvCxnSpPr>
          <p:nvPr/>
        </p:nvCxnSpPr>
        <p:spPr>
          <a:xfrm flipV="1">
            <a:off x="2304218" y="5181599"/>
            <a:ext cx="781716" cy="32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85FBC1-EADB-42EB-9EE6-FA57405125A5}"/>
                  </a:ext>
                </a:extLst>
              </p:cNvPr>
              <p:cNvSpPr txBox="1"/>
              <p:nvPr/>
            </p:nvSpPr>
            <p:spPr>
              <a:xfrm>
                <a:off x="1947068" y="1801080"/>
                <a:ext cx="5384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85FBC1-EADB-42EB-9EE6-FA5740512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068" y="1801080"/>
                <a:ext cx="538459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4B6FF82-4D7A-48AC-8955-3CC818EE2A83}"/>
                  </a:ext>
                </a:extLst>
              </p:cNvPr>
              <p:cNvSpPr txBox="1"/>
              <p:nvPr/>
            </p:nvSpPr>
            <p:spPr>
              <a:xfrm>
                <a:off x="2257857" y="4635458"/>
                <a:ext cx="5384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4B6FF82-4D7A-48AC-8955-3CC818EE2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857" y="4635458"/>
                <a:ext cx="538459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98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914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 TOPSHIRIQLARNI TEKSHIRISH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7AD324-17A1-446D-B7D0-76BEFBB4E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7" t="3324" r="4410" b="19606"/>
          <a:stretch/>
        </p:blipFill>
        <p:spPr>
          <a:xfrm>
            <a:off x="8074025" y="1016914"/>
            <a:ext cx="3733800" cy="2209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A85B1F-4379-4C7F-B08F-0B799F707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25" y="1120872"/>
            <a:ext cx="3733800" cy="5034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46CCA0-0B00-4559-B3B2-66C4F1199A41}"/>
                  </a:ext>
                </a:extLst>
              </p:cNvPr>
              <p:cNvSpPr txBox="1"/>
              <p:nvPr/>
            </p:nvSpPr>
            <p:spPr>
              <a:xfrm>
                <a:off x="2774842" y="2740521"/>
                <a:ext cx="31274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46CCA0-0B00-4559-B3B2-66C4F1199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842" y="2740521"/>
                <a:ext cx="312748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1DDD93-7E38-4C31-B784-630BC7F9DBC4}"/>
                  </a:ext>
                </a:extLst>
              </p:cNvPr>
              <p:cNvSpPr txBox="1"/>
              <p:nvPr/>
            </p:nvSpPr>
            <p:spPr>
              <a:xfrm>
                <a:off x="7464425" y="3253577"/>
                <a:ext cx="45736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=54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1DDD93-7E38-4C31-B784-630BC7F9D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25" y="3253577"/>
                <a:ext cx="457364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D5FCBD2-D46D-4ED0-9B10-7C473910C4AA}"/>
              </a:ext>
            </a:extLst>
          </p:cNvPr>
          <p:cNvSpPr txBox="1"/>
          <p:nvPr/>
        </p:nvSpPr>
        <p:spPr>
          <a:xfrm>
            <a:off x="2398361" y="4148528"/>
            <a:ext cx="9180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8BB895-8315-49D3-BC1C-F19C08E2235B}"/>
              </a:ext>
            </a:extLst>
          </p:cNvPr>
          <p:cNvSpPr txBox="1"/>
          <p:nvPr/>
        </p:nvSpPr>
        <p:spPr>
          <a:xfrm>
            <a:off x="99543" y="1016914"/>
            <a:ext cx="556563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3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741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 TOPSHIRIQLARNI TEKSHIRISH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7AD324-17A1-446D-B7D0-76BEFBB4E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7" t="3324" r="4410" b="19606"/>
          <a:stretch/>
        </p:blipFill>
        <p:spPr>
          <a:xfrm>
            <a:off x="6070600" y="1424847"/>
            <a:ext cx="2098034" cy="12416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A85B1F-4379-4C7F-B08F-0B799F707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26" y="1120873"/>
            <a:ext cx="1709084" cy="2304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1DDD93-7E38-4C31-B784-630BC7F9DBC4}"/>
                  </a:ext>
                </a:extLst>
              </p:cNvPr>
              <p:cNvSpPr txBox="1"/>
              <p:nvPr/>
            </p:nvSpPr>
            <p:spPr>
              <a:xfrm>
                <a:off x="7157162" y="995362"/>
                <a:ext cx="4573642" cy="830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=54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1DDD93-7E38-4C31-B784-630BC7F9D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162" y="995362"/>
                <a:ext cx="4573642" cy="830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88BB895-8315-49D3-BC1C-F19C08E2235B}"/>
              </a:ext>
            </a:extLst>
          </p:cNvPr>
          <p:cNvSpPr txBox="1"/>
          <p:nvPr/>
        </p:nvSpPr>
        <p:spPr>
          <a:xfrm>
            <a:off x="99543" y="1016914"/>
            <a:ext cx="556563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DA183-2DCB-47CF-8028-A195BD291E12}"/>
                  </a:ext>
                </a:extLst>
              </p:cNvPr>
              <p:cNvSpPr txBox="1"/>
              <p:nvPr/>
            </p:nvSpPr>
            <p:spPr>
              <a:xfrm>
                <a:off x="5501763" y="2693965"/>
                <a:ext cx="6669141" cy="1012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=54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/>
                  <a:t> = 15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DA183-2DCB-47CF-8028-A195BD291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763" y="2693965"/>
                <a:ext cx="6669141" cy="1012008"/>
              </a:xfrm>
              <a:prstGeom prst="rect">
                <a:avLst/>
              </a:prstGeom>
              <a:blipFill>
                <a:blip r:embed="rId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148112-6806-413C-91D2-C652AD4E2C55}"/>
                  </a:ext>
                </a:extLst>
              </p:cNvPr>
              <p:cNvSpPr txBox="1"/>
              <p:nvPr/>
            </p:nvSpPr>
            <p:spPr>
              <a:xfrm>
                <a:off x="1084404" y="2200389"/>
                <a:ext cx="2613408" cy="69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dirty="0"/>
                  <a:t>= 20 m/s</a:t>
                </a:r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148112-6806-413C-91D2-C652AD4E2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04" y="2200389"/>
                <a:ext cx="2613408" cy="693716"/>
              </a:xfrm>
              <a:prstGeom prst="rect">
                <a:avLst/>
              </a:prstGeom>
              <a:blipFill>
                <a:blip r:embed="rId6"/>
                <a:stretch>
                  <a:fillRect t="-12281" r="-2331" b="-3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896D11-1981-4EC7-96FE-C850BB1C60D4}"/>
                  </a:ext>
                </a:extLst>
              </p:cNvPr>
              <p:cNvSpPr txBox="1"/>
              <p:nvPr/>
            </p:nvSpPr>
            <p:spPr>
              <a:xfrm>
                <a:off x="571443" y="3711309"/>
                <a:ext cx="317688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20 m/s</a:t>
                </a:r>
                <a:endParaRPr lang="ru-RU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896D11-1981-4EC7-96FE-C850BB1C6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43" y="3711309"/>
                <a:ext cx="3176887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88E5E2-2907-455D-B34E-35C399835251}"/>
                  </a:ext>
                </a:extLst>
              </p:cNvPr>
              <p:cNvSpPr txBox="1"/>
              <p:nvPr/>
            </p:nvSpPr>
            <p:spPr>
              <a:xfrm>
                <a:off x="380608" y="4419195"/>
                <a:ext cx="3367722" cy="76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88E5E2-2907-455D-B34E-35C399835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08" y="4419195"/>
                <a:ext cx="3367722" cy="7632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BC4F35F-7F3D-4BA9-A4C6-97D92B10E5D5}"/>
              </a:ext>
            </a:extLst>
          </p:cNvPr>
          <p:cNvSpPr txBox="1"/>
          <p:nvPr/>
        </p:nvSpPr>
        <p:spPr>
          <a:xfrm>
            <a:off x="5133017" y="3705973"/>
            <a:ext cx="167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20 m/s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E71074-4504-423C-BFD2-3722FCEFE358}"/>
                  </a:ext>
                </a:extLst>
              </p:cNvPr>
              <p:cNvSpPr txBox="1"/>
              <p:nvPr/>
            </p:nvSpPr>
            <p:spPr>
              <a:xfrm>
                <a:off x="6378694" y="3711520"/>
                <a:ext cx="180581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E71074-4504-423C-BFD2-3722FCEFE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694" y="3711520"/>
                <a:ext cx="180581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9F3CBD9-3F14-4D5C-B6C5-DD576A467215}"/>
              </a:ext>
            </a:extLst>
          </p:cNvPr>
          <p:cNvSpPr txBox="1"/>
          <p:nvPr/>
        </p:nvSpPr>
        <p:spPr>
          <a:xfrm>
            <a:off x="7885101" y="3817457"/>
            <a:ext cx="167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15 m/s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5C84D3-8CF2-4BA9-86AC-7F234A16BCB9}"/>
                  </a:ext>
                </a:extLst>
              </p:cNvPr>
              <p:cNvSpPr txBox="1"/>
              <p:nvPr/>
            </p:nvSpPr>
            <p:spPr>
              <a:xfrm>
                <a:off x="5019497" y="4535218"/>
                <a:ext cx="3417825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dirty="0"/>
                  <a:t>= 1,(3)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5C84D3-8CF2-4BA9-86AC-7F234A16B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497" y="4535218"/>
                <a:ext cx="3417825" cy="921984"/>
              </a:xfrm>
              <a:prstGeom prst="rect">
                <a:avLst/>
              </a:prstGeom>
              <a:blipFill>
                <a:blip r:embed="rId10"/>
                <a:stretch>
                  <a:fillRect r="-1070" b="-12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C26F1D-E163-4856-87D0-353A70C940EF}"/>
                  </a:ext>
                </a:extLst>
              </p:cNvPr>
              <p:cNvSpPr txBox="1"/>
              <p:nvPr/>
            </p:nvSpPr>
            <p:spPr>
              <a:xfrm>
                <a:off x="9025424" y="4480961"/>
                <a:ext cx="2247304" cy="924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C26F1D-E163-4856-87D0-353A70C94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424" y="4480961"/>
                <a:ext cx="2247304" cy="924420"/>
              </a:xfrm>
              <a:prstGeom prst="rect">
                <a:avLst/>
              </a:prstGeom>
              <a:blipFill>
                <a:blip r:embed="rId11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1E12DFE-AE21-4DB8-9C1F-5C148D997002}"/>
              </a:ext>
            </a:extLst>
          </p:cNvPr>
          <p:cNvSpPr txBox="1"/>
          <p:nvPr/>
        </p:nvSpPr>
        <p:spPr>
          <a:xfrm>
            <a:off x="293359" y="5588743"/>
            <a:ext cx="11355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Delfinning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quyonnikidan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62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635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 TOPSHIRIQLARNI TEKSHIRISH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FCBD2-D46D-4ED0-9B10-7C473910C4AA}"/>
              </a:ext>
            </a:extLst>
          </p:cNvPr>
          <p:cNvSpPr txBox="1"/>
          <p:nvPr/>
        </p:nvSpPr>
        <p:spPr>
          <a:xfrm>
            <a:off x="679450" y="995362"/>
            <a:ext cx="1150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Oqimning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0,5 m/s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daryoda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oqayotgan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sol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0F623-E595-4031-B056-C3DF500D31F0}"/>
              </a:ext>
            </a:extLst>
          </p:cNvPr>
          <p:cNvSpPr txBox="1"/>
          <p:nvPr/>
        </p:nvSpPr>
        <p:spPr>
          <a:xfrm>
            <a:off x="291116" y="2738250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463F9-D45A-4A40-A7F7-9E41DBA8EC04}"/>
                  </a:ext>
                </a:extLst>
              </p:cNvPr>
              <p:cNvSpPr txBox="1"/>
              <p:nvPr/>
            </p:nvSpPr>
            <p:spPr>
              <a:xfrm>
                <a:off x="149225" y="3492459"/>
                <a:ext cx="27600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0,5 m/s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463F9-D45A-4A40-A7F7-9E41DBA8E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" y="3492459"/>
                <a:ext cx="2760076" cy="646331"/>
              </a:xfrm>
              <a:prstGeom prst="rect">
                <a:avLst/>
              </a:prstGeom>
              <a:blipFill>
                <a:blip r:embed="rId2"/>
                <a:stretch>
                  <a:fillRect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EE38EC2-107C-43FB-9EDD-A79F9261FC16}"/>
              </a:ext>
            </a:extLst>
          </p:cNvPr>
          <p:cNvSpPr txBox="1"/>
          <p:nvPr/>
        </p:nvSpPr>
        <p:spPr>
          <a:xfrm>
            <a:off x="149225" y="4200345"/>
            <a:ext cx="4689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 = 15 km =15000 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F687D5-7A8B-4574-A89C-58E6C0C50CDE}"/>
                  </a:ext>
                </a:extLst>
              </p:cNvPr>
              <p:cNvSpPr txBox="1"/>
              <p:nvPr/>
            </p:nvSpPr>
            <p:spPr>
              <a:xfrm>
                <a:off x="454025" y="5041134"/>
                <a:ext cx="27600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?</a:t>
                </a:r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F687D5-7A8B-4574-A89C-58E6C0C50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" y="5041134"/>
                <a:ext cx="2760076" cy="646331"/>
              </a:xfrm>
              <a:prstGeom prst="rect">
                <a:avLst/>
              </a:prstGeom>
              <a:blipFill>
                <a:blip r:embed="rId3"/>
                <a:stretch>
                  <a:fillRect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3B240AC-7648-4244-9882-8F24F6A453C9}"/>
              </a:ext>
            </a:extLst>
          </p:cNvPr>
          <p:cNvSpPr txBox="1"/>
          <p:nvPr/>
        </p:nvSpPr>
        <p:spPr>
          <a:xfrm>
            <a:off x="4747745" y="2552713"/>
            <a:ext cx="2690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80FD1D-B4B2-441B-A352-97810FFC1597}"/>
                  </a:ext>
                </a:extLst>
              </p:cNvPr>
              <p:cNvSpPr txBox="1"/>
              <p:nvPr/>
            </p:nvSpPr>
            <p:spPr>
              <a:xfrm>
                <a:off x="5263007" y="3360383"/>
                <a:ext cx="1642827" cy="9030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80FD1D-B4B2-441B-A352-97810FFC1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007" y="3360383"/>
                <a:ext cx="1642827" cy="903004"/>
              </a:xfrm>
              <a:prstGeom prst="rect">
                <a:avLst/>
              </a:prstGeom>
              <a:blipFill>
                <a:blip r:embed="rId4"/>
                <a:stretch>
                  <a:fillRect t="-8784" b="-222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6B3781-C5C3-4A02-B92D-CB0872547E26}"/>
                  </a:ext>
                </a:extLst>
              </p:cNvPr>
              <p:cNvSpPr txBox="1"/>
              <p:nvPr/>
            </p:nvSpPr>
            <p:spPr>
              <a:xfrm>
                <a:off x="5407025" y="4395174"/>
                <a:ext cx="1642827" cy="9030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dirty="0">
                    <a:ea typeface="Cambria Math" panose="020405030504060302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ru-RU" sz="4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6B3781-C5C3-4A02-B92D-CB0872547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025" y="4395174"/>
                <a:ext cx="1642827" cy="903004"/>
              </a:xfrm>
              <a:prstGeom prst="rect">
                <a:avLst/>
              </a:prstGeom>
              <a:blipFill>
                <a:blip r:embed="rId5"/>
                <a:stretch>
                  <a:fillRect l="-18959" t="-8784" b="-2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E6E24A1-0182-47D1-A131-B35530D4BF38}"/>
              </a:ext>
            </a:extLst>
          </p:cNvPr>
          <p:cNvSpPr txBox="1"/>
          <p:nvPr/>
        </p:nvSpPr>
        <p:spPr>
          <a:xfrm>
            <a:off x="8683625" y="2580411"/>
            <a:ext cx="2613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90A4BB-650B-4910-8737-1E81580031B3}"/>
                  </a:ext>
                </a:extLst>
              </p:cNvPr>
              <p:cNvSpPr txBox="1"/>
              <p:nvPr/>
            </p:nvSpPr>
            <p:spPr>
              <a:xfrm>
                <a:off x="7918141" y="3731534"/>
                <a:ext cx="4144376" cy="8620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dirty="0">
                    <a:ea typeface="Cambria Math" panose="020405030504060302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15000 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0,5 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600" dirty="0"/>
                  <a:t>= </a:t>
                </a:r>
                <a:r>
                  <a:rPr lang="en-US" sz="2800" dirty="0"/>
                  <a:t>30 000 s</a:t>
                </a:r>
                <a:endParaRPr lang="ru-RU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90A4BB-650B-4910-8737-1E8158003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141" y="3731534"/>
                <a:ext cx="4144376" cy="862095"/>
              </a:xfrm>
              <a:prstGeom prst="rect">
                <a:avLst/>
              </a:prstGeom>
              <a:blipFill>
                <a:blip r:embed="rId6"/>
                <a:stretch>
                  <a:fillRect l="-6765" t="-1408" b="-10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E26280C-E22E-4BEE-9B4C-5270FFED1D11}"/>
              </a:ext>
            </a:extLst>
          </p:cNvPr>
          <p:cNvSpPr txBox="1"/>
          <p:nvPr/>
        </p:nvSpPr>
        <p:spPr>
          <a:xfrm>
            <a:off x="2493963" y="5713549"/>
            <a:ext cx="6106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 = 500 min= 8,3 h</a:t>
            </a:r>
            <a:endParaRPr lang="ru-RU" sz="36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2A3396E-48B8-4C5B-8BE0-86C404596B04}"/>
              </a:ext>
            </a:extLst>
          </p:cNvPr>
          <p:cNvCxnSpPr>
            <a:cxnSpLocks/>
          </p:cNvCxnSpPr>
          <p:nvPr/>
        </p:nvCxnSpPr>
        <p:spPr>
          <a:xfrm>
            <a:off x="149225" y="5041134"/>
            <a:ext cx="34741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57C0A9F-F7F7-4FEA-956B-57EBD40E8D54}"/>
              </a:ext>
            </a:extLst>
          </p:cNvPr>
          <p:cNvCxnSpPr>
            <a:cxnSpLocks/>
          </p:cNvCxnSpPr>
          <p:nvPr/>
        </p:nvCxnSpPr>
        <p:spPr>
          <a:xfrm>
            <a:off x="4635639" y="2613113"/>
            <a:ext cx="7984" cy="2667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ABEE6E6-EA9F-4326-BA4D-DA4E0453FBCF}"/>
              </a:ext>
            </a:extLst>
          </p:cNvPr>
          <p:cNvCxnSpPr>
            <a:cxnSpLocks/>
          </p:cNvCxnSpPr>
          <p:nvPr/>
        </p:nvCxnSpPr>
        <p:spPr>
          <a:xfrm>
            <a:off x="7673650" y="2639838"/>
            <a:ext cx="7984" cy="2667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72644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 P SH I R I 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F0502D-D871-44B6-B850-1E27E288D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39" y="4182338"/>
            <a:ext cx="2761162" cy="1968070"/>
          </a:xfrm>
          <a:prstGeom prst="rect">
            <a:avLst/>
          </a:prstGeom>
        </p:spPr>
      </p:pic>
      <p:pic>
        <p:nvPicPr>
          <p:cNvPr id="9" name="FabulousAmusedHarpseal-size_restricted.gif">
            <a:hlinkClick r:id="" action="ppaction://media"/>
            <a:extLst>
              <a:ext uri="{FF2B5EF4-FFF2-40B4-BE49-F238E27FC236}">
                <a16:creationId xmlns:a16="http://schemas.microsoft.com/office/drawing/2014/main" id="{746851E1-8ECA-4CA9-84C1-C60DE7B855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15" y="908197"/>
            <a:ext cx="2440519" cy="24370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9959E9-58C9-4E94-9BE5-0B2BB4BC4AD8}"/>
              </a:ext>
            </a:extLst>
          </p:cNvPr>
          <p:cNvPicPr/>
          <p:nvPr/>
        </p:nvPicPr>
        <p:blipFill rotWithShape="1">
          <a:blip r:embed="rId6"/>
          <a:srcRect l="2725" t="28060" r="2032" b="28488"/>
          <a:stretch/>
        </p:blipFill>
        <p:spPr bwMode="auto">
          <a:xfrm>
            <a:off x="8172563" y="2004304"/>
            <a:ext cx="3902572" cy="1502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C335BF-0B1C-4B09-9B10-E4E5D99F9B0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178264" y="4013467"/>
            <a:ext cx="6109144" cy="22376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1DD4D4-0B84-46DC-AD94-40E204F175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539" t="10106" r="14941" b="6823"/>
          <a:stretch/>
        </p:blipFill>
        <p:spPr>
          <a:xfrm>
            <a:off x="4101858" y="1416192"/>
            <a:ext cx="3532003" cy="1994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5E2E7C-3617-4DA2-AF3F-8C9192C02A19}"/>
              </a:ext>
            </a:extLst>
          </p:cNvPr>
          <p:cNvSpPr txBox="1"/>
          <p:nvPr/>
        </p:nvSpPr>
        <p:spPr>
          <a:xfrm>
            <a:off x="145416" y="3126791"/>
            <a:ext cx="2095445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 km/h=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3EAD04-1CA1-4B1F-B4E1-6CC9ADD94A25}"/>
              </a:ext>
            </a:extLst>
          </p:cNvPr>
          <p:cNvSpPr txBox="1"/>
          <p:nvPr/>
        </p:nvSpPr>
        <p:spPr>
          <a:xfrm>
            <a:off x="4270495" y="3192485"/>
            <a:ext cx="2284993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 km/h=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50AE17-1B2B-4C59-A2F9-BF0BCFDF7EE9}"/>
              </a:ext>
            </a:extLst>
          </p:cNvPr>
          <p:cNvSpPr txBox="1"/>
          <p:nvPr/>
        </p:nvSpPr>
        <p:spPr>
          <a:xfrm>
            <a:off x="8115453" y="3471270"/>
            <a:ext cx="2343911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900 km/h=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73DEB-365F-4F8E-BC8C-41B434733697}"/>
              </a:ext>
            </a:extLst>
          </p:cNvPr>
          <p:cNvSpPr txBox="1"/>
          <p:nvPr/>
        </p:nvSpPr>
        <p:spPr>
          <a:xfrm>
            <a:off x="4101858" y="6014375"/>
            <a:ext cx="2454518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144  km/h=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B9EB7E-1F7E-47DB-BF3F-2904D8C3CA67}"/>
              </a:ext>
            </a:extLst>
          </p:cNvPr>
          <p:cNvSpPr txBox="1"/>
          <p:nvPr/>
        </p:nvSpPr>
        <p:spPr>
          <a:xfrm>
            <a:off x="176027" y="6135513"/>
            <a:ext cx="2095445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 km/h=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AFB102-4364-4751-82CD-760504D17EE2}"/>
              </a:ext>
            </a:extLst>
          </p:cNvPr>
          <p:cNvSpPr txBox="1"/>
          <p:nvPr/>
        </p:nvSpPr>
        <p:spPr>
          <a:xfrm>
            <a:off x="2175050" y="3109929"/>
            <a:ext cx="1592621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m/s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023B98-0640-4114-B4AD-93F9DC26B3D6}"/>
              </a:ext>
            </a:extLst>
          </p:cNvPr>
          <p:cNvSpPr txBox="1"/>
          <p:nvPr/>
        </p:nvSpPr>
        <p:spPr>
          <a:xfrm>
            <a:off x="6257454" y="3142980"/>
            <a:ext cx="1800889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 m/s 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DAE308-DBD8-4F94-BFA4-5B53A1C08605}"/>
              </a:ext>
            </a:extLst>
          </p:cNvPr>
          <p:cNvSpPr txBox="1"/>
          <p:nvPr/>
        </p:nvSpPr>
        <p:spPr>
          <a:xfrm>
            <a:off x="10331356" y="3449317"/>
            <a:ext cx="1800889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 m/s 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A307EF-3984-4FE3-BA30-08F5CC1519A9}"/>
              </a:ext>
            </a:extLst>
          </p:cNvPr>
          <p:cNvSpPr txBox="1"/>
          <p:nvPr/>
        </p:nvSpPr>
        <p:spPr>
          <a:xfrm>
            <a:off x="6487708" y="6014375"/>
            <a:ext cx="1800889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 m/s 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6CABF7-597E-4D0F-96CC-5EC0E02E7928}"/>
              </a:ext>
            </a:extLst>
          </p:cNvPr>
          <p:cNvSpPr txBox="1"/>
          <p:nvPr/>
        </p:nvSpPr>
        <p:spPr>
          <a:xfrm>
            <a:off x="2176014" y="6135513"/>
            <a:ext cx="1800889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m/s 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627C99-CA57-4B88-AA09-2E413A72FBE3}"/>
              </a:ext>
            </a:extLst>
          </p:cNvPr>
          <p:cNvSpPr txBox="1"/>
          <p:nvPr/>
        </p:nvSpPr>
        <p:spPr>
          <a:xfrm>
            <a:off x="1671407" y="883782"/>
            <a:ext cx="7625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Tezliklarni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da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6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4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49DCE-D12C-492F-87D7-A75E9E8FF091}"/>
              </a:ext>
            </a:extLst>
          </p:cNvPr>
          <p:cNvSpPr txBox="1"/>
          <p:nvPr/>
        </p:nvSpPr>
        <p:spPr>
          <a:xfrm>
            <a:off x="968375" y="926260"/>
            <a:ext cx="10248900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21,6 km/h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5C43E-9CBB-434F-9DA3-2DED6219AA1D}"/>
              </a:ext>
            </a:extLst>
          </p:cNvPr>
          <p:cNvSpPr txBox="1"/>
          <p:nvPr/>
        </p:nvSpPr>
        <p:spPr>
          <a:xfrm>
            <a:off x="554338" y="1621495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A2A867-0032-4FC0-93D4-F55FB1C39C39}"/>
                  </a:ext>
                </a:extLst>
              </p:cNvPr>
              <p:cNvSpPr txBox="1"/>
              <p:nvPr/>
            </p:nvSpPr>
            <p:spPr>
              <a:xfrm>
                <a:off x="73025" y="2251119"/>
                <a:ext cx="39313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=21,6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A2A867-0032-4FC0-93D4-F55FB1C3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5" y="2251119"/>
                <a:ext cx="3931307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22EF2A-23EA-43B5-93AF-D6D7C15B3481}"/>
                  </a:ext>
                </a:extLst>
              </p:cNvPr>
              <p:cNvSpPr txBox="1"/>
              <p:nvPr/>
            </p:nvSpPr>
            <p:spPr>
              <a:xfrm>
                <a:off x="-12700" y="3122135"/>
                <a:ext cx="3657600" cy="114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?(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22EF2A-23EA-43B5-93AF-D6D7C15B3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0" y="3122135"/>
                <a:ext cx="3657600" cy="1146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D40E63B-A442-44A3-AF7D-FE9A04610234}"/>
              </a:ext>
            </a:extLst>
          </p:cNvPr>
          <p:cNvCxnSpPr>
            <a:cxnSpLocks/>
          </p:cNvCxnSpPr>
          <p:nvPr/>
        </p:nvCxnSpPr>
        <p:spPr>
          <a:xfrm>
            <a:off x="301624" y="3128962"/>
            <a:ext cx="34741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5ED2A4-7032-4D30-82D4-56326B44D9DA}"/>
                  </a:ext>
                </a:extLst>
              </p:cNvPr>
              <p:cNvSpPr txBox="1"/>
              <p:nvPr/>
            </p:nvSpPr>
            <p:spPr>
              <a:xfrm>
                <a:off x="25400" y="4343349"/>
                <a:ext cx="6937374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21,6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=21,6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3600 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5ED2A4-7032-4D30-82D4-56326B44D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4343349"/>
                <a:ext cx="6937374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F1E2E2-2BB0-4599-9E0E-D40EAE856D02}"/>
                  </a:ext>
                </a:extLst>
              </p:cNvPr>
              <p:cNvSpPr txBox="1"/>
              <p:nvPr/>
            </p:nvSpPr>
            <p:spPr>
              <a:xfrm>
                <a:off x="1520825" y="5770499"/>
                <a:ext cx="61063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 6 </m:t>
                    </m:r>
                  </m:oMath>
                </a14:m>
                <a:r>
                  <a:rPr lang="en-US" sz="3600" dirty="0"/>
                  <a:t>m/s </a:t>
                </a:r>
                <a:endParaRPr lang="ru-RU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F1E2E2-2BB0-4599-9E0E-D40EAE856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825" y="5770499"/>
                <a:ext cx="6106332" cy="646331"/>
              </a:xfrm>
              <a:prstGeom prst="rect">
                <a:avLst/>
              </a:prstGeom>
              <a:blipFill>
                <a:blip r:embed="rId5"/>
                <a:stretch>
                  <a:fillRect l="-2994" t="-16981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9A536C-1696-44E8-9859-BEAFB817A793}"/>
                  </a:ext>
                </a:extLst>
              </p:cNvPr>
              <p:cNvSpPr txBox="1"/>
              <p:nvPr/>
            </p:nvSpPr>
            <p:spPr>
              <a:xfrm>
                <a:off x="6245225" y="4592648"/>
                <a:ext cx="4831695" cy="1012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= 21,6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,6</m:t>
                        </m:r>
                      </m:den>
                    </m:f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/>
                  <a:t> = 6 m/s   </a:t>
                </a:r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9A536C-1696-44E8-9859-BEAFB817A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225" y="4592648"/>
                <a:ext cx="4831695" cy="1012008"/>
              </a:xfrm>
              <a:prstGeom prst="rect">
                <a:avLst/>
              </a:prstGeom>
              <a:blipFill>
                <a:blip r:embed="rId6"/>
                <a:stretch>
                  <a:fillRect l="-4414" b="-78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82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A04A95-EDB4-46DE-93DB-5BCDB734B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23" b="12364"/>
          <a:stretch/>
        </p:blipFill>
        <p:spPr>
          <a:xfrm rot="21284212">
            <a:off x="38260" y="5044071"/>
            <a:ext cx="3275261" cy="9847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49DCE-D12C-492F-87D7-A75E9E8FF091}"/>
              </a:ext>
            </a:extLst>
          </p:cNvPr>
          <p:cNvSpPr txBox="1"/>
          <p:nvPr/>
        </p:nvSpPr>
        <p:spPr>
          <a:xfrm>
            <a:off x="563562" y="1147762"/>
            <a:ext cx="11058525" cy="212365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 9 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uzunlikdagi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boshidan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jo‘nagan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chumoli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kelguncha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Chumolining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 (cm/s).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D95CBE3-4B3B-4137-9AB8-EAD1FA662365}"/>
              </a:ext>
            </a:extLst>
          </p:cNvPr>
          <p:cNvCxnSpPr>
            <a:cxnSpLocks/>
          </p:cNvCxnSpPr>
          <p:nvPr/>
        </p:nvCxnSpPr>
        <p:spPr>
          <a:xfrm flipV="1">
            <a:off x="301625" y="3748505"/>
            <a:ext cx="11049000" cy="2345479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54EDF5-D331-4FE0-BFD5-94D258244C62}"/>
                  </a:ext>
                </a:extLst>
              </p:cNvPr>
              <p:cNvSpPr txBox="1"/>
              <p:nvPr/>
            </p:nvSpPr>
            <p:spPr>
              <a:xfrm>
                <a:off x="9140825" y="4348162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54EDF5-D331-4FE0-BFD5-94D258244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825" y="4348162"/>
                <a:ext cx="205740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9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7572E-6 2.78607E-6 L 0.66272 -0.2546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9" y="-127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5C43E-9CBB-434F-9DA3-2DED6219AA1D}"/>
              </a:ext>
            </a:extLst>
          </p:cNvPr>
          <p:cNvSpPr txBox="1"/>
          <p:nvPr/>
        </p:nvSpPr>
        <p:spPr>
          <a:xfrm>
            <a:off x="937253" y="920719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22EF2A-23EA-43B5-93AF-D6D7C15B3481}"/>
                  </a:ext>
                </a:extLst>
              </p:cNvPr>
              <p:cNvSpPr txBox="1"/>
              <p:nvPr/>
            </p:nvSpPr>
            <p:spPr>
              <a:xfrm>
                <a:off x="209875" y="3250242"/>
                <a:ext cx="365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000" dirty="0"/>
                  <a:t>)</a:t>
                </a:r>
                <a:endParaRPr lang="ru-RU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22EF2A-23EA-43B5-93AF-D6D7C15B3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75" y="3250242"/>
                <a:ext cx="365760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D40E63B-A442-44A3-AF7D-FE9A04610234}"/>
              </a:ext>
            </a:extLst>
          </p:cNvPr>
          <p:cNvCxnSpPr>
            <a:cxnSpLocks/>
          </p:cNvCxnSpPr>
          <p:nvPr/>
        </p:nvCxnSpPr>
        <p:spPr>
          <a:xfrm>
            <a:off x="301622" y="3052762"/>
            <a:ext cx="34741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F1E2E2-2BB0-4599-9E0E-D40EAE856D02}"/>
                  </a:ext>
                </a:extLst>
              </p:cNvPr>
              <p:cNvSpPr txBox="1"/>
              <p:nvPr/>
            </p:nvSpPr>
            <p:spPr>
              <a:xfrm>
                <a:off x="1086806" y="5864778"/>
                <a:ext cx="61063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 3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600" dirty="0"/>
                  <a:t>m/s </a:t>
                </a:r>
                <a:endParaRPr lang="ru-RU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F1E2E2-2BB0-4599-9E0E-D40EAE856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06" y="5864778"/>
                <a:ext cx="6106332" cy="646331"/>
              </a:xfrm>
              <a:prstGeom prst="rect">
                <a:avLst/>
              </a:prstGeom>
              <a:blipFill>
                <a:blip r:embed="rId3"/>
                <a:stretch>
                  <a:fillRect l="-2994" t="-16038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093D3C-078C-4ED2-9950-F09BCB49C91B}"/>
                  </a:ext>
                </a:extLst>
              </p:cNvPr>
              <p:cNvSpPr txBox="1"/>
              <p:nvPr/>
            </p:nvSpPr>
            <p:spPr>
              <a:xfrm>
                <a:off x="454025" y="1618273"/>
                <a:ext cx="42827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0" dirty="0">
                    <a:ea typeface="Cambria Math" panose="02040503050406030204" pitchFamily="18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093D3C-078C-4ED2-9950-F09BCB49C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" y="1618273"/>
                <a:ext cx="4282749" cy="707886"/>
              </a:xfrm>
              <a:prstGeom prst="rect">
                <a:avLst/>
              </a:prstGeom>
              <a:blipFill>
                <a:blip r:embed="rId4"/>
                <a:stretch>
                  <a:fillRect l="-4979"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B487B-B3E0-4634-94AD-F737C3ABFFCD}"/>
                  </a:ext>
                </a:extLst>
              </p:cNvPr>
              <p:cNvSpPr txBox="1"/>
              <p:nvPr/>
            </p:nvSpPr>
            <p:spPr>
              <a:xfrm>
                <a:off x="570563" y="2216770"/>
                <a:ext cx="24075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ea typeface="Cambria Math" panose="02040503050406030204" pitchFamily="18" charset="0"/>
                  </a:rPr>
                  <a:t>t</a:t>
                </a:r>
                <a:r>
                  <a:rPr lang="en-US" sz="4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B487B-B3E0-4634-94AD-F737C3ABF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3" y="2216770"/>
                <a:ext cx="2407582" cy="707886"/>
              </a:xfrm>
              <a:prstGeom prst="rect">
                <a:avLst/>
              </a:prstGeom>
              <a:blipFill>
                <a:blip r:embed="rId5"/>
                <a:stretch>
                  <a:fillRect l="-9114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A3503F0-48F9-44C8-BCE5-9665456D8C4E}"/>
              </a:ext>
            </a:extLst>
          </p:cNvPr>
          <p:cNvCxnSpPr>
            <a:cxnSpLocks/>
          </p:cNvCxnSpPr>
          <p:nvPr/>
        </p:nvCxnSpPr>
        <p:spPr>
          <a:xfrm>
            <a:off x="3940124" y="992659"/>
            <a:ext cx="7984" cy="2667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1C64E7-F221-46BF-A85A-43717184927C}"/>
              </a:ext>
            </a:extLst>
          </p:cNvPr>
          <p:cNvSpPr txBox="1"/>
          <p:nvPr/>
        </p:nvSpPr>
        <p:spPr>
          <a:xfrm>
            <a:off x="8582917" y="813699"/>
            <a:ext cx="2690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DEC218-D4E5-481E-881C-9F2B7831D47E}"/>
              </a:ext>
            </a:extLst>
          </p:cNvPr>
          <p:cNvSpPr txBox="1"/>
          <p:nvPr/>
        </p:nvSpPr>
        <p:spPr>
          <a:xfrm>
            <a:off x="4406660" y="900006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XBS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770A2E-63E1-4CCB-BEB4-C6B5979CFFB9}"/>
                  </a:ext>
                </a:extLst>
              </p:cNvPr>
              <p:cNvSpPr txBox="1"/>
              <p:nvPr/>
            </p:nvSpPr>
            <p:spPr>
              <a:xfrm>
                <a:off x="3938758" y="2280878"/>
                <a:ext cx="38148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5∙60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4000" dirty="0"/>
                  <a:t>300 s</a:t>
                </a:r>
                <a:endParaRPr lang="ru-RU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770A2E-63E1-4CCB-BEB4-C6B5979CF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58" y="2280878"/>
                <a:ext cx="3814869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FE41A7B-99E9-4B8E-ABF5-AC96F78CAD2B}"/>
              </a:ext>
            </a:extLst>
          </p:cNvPr>
          <p:cNvCxnSpPr>
            <a:cxnSpLocks/>
          </p:cNvCxnSpPr>
          <p:nvPr/>
        </p:nvCxnSpPr>
        <p:spPr>
          <a:xfrm>
            <a:off x="8151912" y="1080399"/>
            <a:ext cx="7984" cy="2667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284171-82AE-4CFB-AF89-614F8FDC1AE2}"/>
                  </a:ext>
                </a:extLst>
              </p:cNvPr>
              <p:cNvSpPr txBox="1"/>
              <p:nvPr/>
            </p:nvSpPr>
            <p:spPr>
              <a:xfrm>
                <a:off x="8918353" y="1651561"/>
                <a:ext cx="1642827" cy="9030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284171-82AE-4CFB-AF89-614F8FDC1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353" y="1651561"/>
                <a:ext cx="1642827" cy="903004"/>
              </a:xfrm>
              <a:prstGeom prst="rect">
                <a:avLst/>
              </a:prstGeom>
              <a:blipFill>
                <a:blip r:embed="rId7"/>
                <a:stretch>
                  <a:fillRect t="-9459" b="-209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0B040E-F97C-4A9E-9243-4C747F6D502E}"/>
                  </a:ext>
                </a:extLst>
              </p:cNvPr>
              <p:cNvSpPr txBox="1"/>
              <p:nvPr/>
            </p:nvSpPr>
            <p:spPr>
              <a:xfrm>
                <a:off x="3008307" y="4616706"/>
                <a:ext cx="7429222" cy="961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300 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  <a:r>
                  <a:rPr lang="ru-RU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00 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300 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400" dirty="0"/>
                  <a:t> = 3 cm/s</a:t>
                </a:r>
                <a:endParaRPr lang="ru-RU" sz="4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0B040E-F97C-4A9E-9243-4C747F6D5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07" y="4616706"/>
                <a:ext cx="7429222" cy="961738"/>
              </a:xfrm>
              <a:prstGeom prst="rect">
                <a:avLst/>
              </a:prstGeom>
              <a:blipFill>
                <a:blip r:embed="rId8"/>
                <a:stretch>
                  <a:fillRect t="-3165" b="-196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F4F8328-EFC0-4A2D-A61B-2748ED7658D0}"/>
              </a:ext>
            </a:extLst>
          </p:cNvPr>
          <p:cNvSpPr txBox="1"/>
          <p:nvPr/>
        </p:nvSpPr>
        <p:spPr>
          <a:xfrm>
            <a:off x="937253" y="3933238"/>
            <a:ext cx="2613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0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49DCE-D12C-492F-87D7-A75E9E8FF091}"/>
              </a:ext>
            </a:extLst>
          </p:cNvPr>
          <p:cNvSpPr txBox="1"/>
          <p:nvPr/>
        </p:nvSpPr>
        <p:spPr>
          <a:xfrm>
            <a:off x="563560" y="1067632"/>
            <a:ext cx="11058525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 m/s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 km/h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0CACAF-4492-43B2-874B-728FD4E7C922}"/>
              </a:ext>
            </a:extLst>
          </p:cNvPr>
          <p:cNvSpPr txBox="1"/>
          <p:nvPr/>
        </p:nvSpPr>
        <p:spPr>
          <a:xfrm>
            <a:off x="1063625" y="3168788"/>
            <a:ext cx="28868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 m/s</a:t>
            </a:r>
            <a:endParaRPr lang="ru-RU" sz="4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09952C-759F-44AA-9D38-F2126ADB348D}"/>
              </a:ext>
            </a:extLst>
          </p:cNvPr>
          <p:cNvSpPr txBox="1"/>
          <p:nvPr/>
        </p:nvSpPr>
        <p:spPr>
          <a:xfrm>
            <a:off x="8202407" y="3168788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 km/h 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710D51-35D7-4774-B702-DE5C84551020}"/>
                  </a:ext>
                </a:extLst>
              </p:cNvPr>
              <p:cNvSpPr txBox="1"/>
              <p:nvPr/>
            </p:nvSpPr>
            <p:spPr>
              <a:xfrm>
                <a:off x="2936772" y="1837073"/>
                <a:ext cx="52578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r>
                        <a:rPr lang="ru-RU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ru-RU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710D51-35D7-4774-B702-DE5C84551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772" y="1837073"/>
                <a:ext cx="525780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B23691-3C03-4A70-BEF7-FEBE215D0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00" y="2671762"/>
            <a:ext cx="4553945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7839</TotalTime>
  <Words>848</Words>
  <Application>Microsoft Office PowerPoint</Application>
  <PresentationFormat>Произвольный</PresentationFormat>
  <Paragraphs>153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535</cp:revision>
  <dcterms:created xsi:type="dcterms:W3CDTF">2020-04-13T08:05:16Z</dcterms:created>
  <dcterms:modified xsi:type="dcterms:W3CDTF">2020-09-29T02:59:33Z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