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51" r:id="rId2"/>
    <p:sldMasterId id="2147483763" r:id="rId3"/>
  </p:sldMasterIdLst>
  <p:notesMasterIdLst>
    <p:notesMasterId r:id="rId18"/>
  </p:notesMasterIdLst>
  <p:sldIdLst>
    <p:sldId id="400" r:id="rId4"/>
    <p:sldId id="390" r:id="rId5"/>
    <p:sldId id="404" r:id="rId6"/>
    <p:sldId id="359" r:id="rId7"/>
    <p:sldId id="386" r:id="rId8"/>
    <p:sldId id="402" r:id="rId9"/>
    <p:sldId id="381" r:id="rId10"/>
    <p:sldId id="405" r:id="rId11"/>
    <p:sldId id="406" r:id="rId12"/>
    <p:sldId id="384" r:id="rId13"/>
    <p:sldId id="407" r:id="rId14"/>
    <p:sldId id="385" r:id="rId15"/>
    <p:sldId id="408" r:id="rId16"/>
    <p:sldId id="331" r:id="rId17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B00C0"/>
    <a:srgbClr val="FF33CC"/>
    <a:srgbClr val="99FF99"/>
    <a:srgbClr val="FF66CC"/>
    <a:srgbClr val="33CCFF"/>
    <a:srgbClr val="FFCCFF"/>
    <a:srgbClr val="CC3399"/>
    <a:srgbClr val="FF9900"/>
    <a:srgbClr val="66FFFF"/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87284" autoAdjust="0"/>
  </p:normalViewPr>
  <p:slideViewPr>
    <p:cSldViewPr snapToGrid="0">
      <p:cViewPr varScale="1">
        <p:scale>
          <a:sx n="108" d="100"/>
          <a:sy n="108" d="100"/>
        </p:scale>
        <p:origin x="-78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26A413-FC9F-46CC-B039-E83EC3AFBD2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A75DA3-47ED-4D2A-9CDB-DFC656E899F3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algn="ctr"/>
          <a:r>
            <a:rPr lang="en-US" sz="2400" dirty="0" err="1" smtClean="0">
              <a:latin typeface="Arial" pitchFamily="34" charset="0"/>
              <a:cs typeface="Arial" pitchFamily="34" charset="0"/>
            </a:rPr>
            <a:t>Shaharlarning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paydo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bo‘lishi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hunarmandchilik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va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savdoning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rivojlanishi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bilan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bog‘liq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.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6917988A-8697-44A0-AEA0-BFAB2295324B}" type="parTrans" cxnId="{057DD04A-812E-49A7-B918-FA215F17094B}">
      <dgm:prSet/>
      <dgm:spPr/>
      <dgm:t>
        <a:bodyPr/>
        <a:lstStyle/>
        <a:p>
          <a:endParaRPr lang="ru-RU"/>
        </a:p>
      </dgm:t>
    </dgm:pt>
    <dgm:pt modelId="{818103EE-0268-4D12-BBF8-89FF079459FF}" type="sibTrans" cxnId="{057DD04A-812E-49A7-B918-FA215F17094B}">
      <dgm:prSet/>
      <dgm:spPr>
        <a:solidFill>
          <a:srgbClr val="FF33CC">
            <a:alpha val="90000"/>
          </a:srgbClr>
        </a:solidFill>
      </dgm:spPr>
      <dgm:t>
        <a:bodyPr/>
        <a:lstStyle/>
        <a:p>
          <a:endParaRPr lang="ru-RU"/>
        </a:p>
      </dgm:t>
    </dgm:pt>
    <dgm:pt modelId="{3842638B-8553-45A6-8C7D-8AEC20B77609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algn="ctr"/>
          <a:r>
            <a:rPr lang="en-US" sz="2400" dirty="0" err="1" smtClean="0">
              <a:latin typeface="Arial" pitchFamily="34" charset="0"/>
              <a:cs typeface="Arial" pitchFamily="34" charset="0"/>
            </a:rPr>
            <a:t>Dunyoda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shaharlar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dastlab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Misrda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miloddan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avvalgi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4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ming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yilliklarda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,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F942E0FF-51C1-4B1B-A92C-A2C17BE7DF53}" type="parTrans" cxnId="{375903DC-EB4D-4801-8438-F96013638AC6}">
      <dgm:prSet/>
      <dgm:spPr/>
      <dgm:t>
        <a:bodyPr/>
        <a:lstStyle/>
        <a:p>
          <a:endParaRPr lang="ru-RU"/>
        </a:p>
      </dgm:t>
    </dgm:pt>
    <dgm:pt modelId="{792BDE4F-C8B0-47CC-9C6E-04B18ADC429A}" type="sibTrans" cxnId="{375903DC-EB4D-4801-8438-F96013638AC6}">
      <dgm:prSet/>
      <dgm:spPr>
        <a:solidFill>
          <a:srgbClr val="FF33CC">
            <a:alpha val="90000"/>
          </a:srgbClr>
        </a:solidFill>
      </dgm:spPr>
      <dgm:t>
        <a:bodyPr/>
        <a:lstStyle/>
        <a:p>
          <a:endParaRPr lang="ru-RU"/>
        </a:p>
      </dgm:t>
    </dgm:pt>
    <dgm:pt modelId="{81F48231-38ED-4917-A0BB-AA81CEA5CC14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pPr algn="ctr"/>
          <a:r>
            <a:rPr lang="en-US" sz="2400" dirty="0" err="1" smtClean="0">
              <a:latin typeface="Arial" pitchFamily="34" charset="0"/>
              <a:cs typeface="Arial" pitchFamily="34" charset="0"/>
            </a:rPr>
            <a:t>keyinchalik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Sharqda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–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Mesopotamiya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Markaziy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Osiyo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Hindiston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va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Xitoy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kabi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mamlakatlarda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paydo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bo‘ldi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.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6386C1A9-2E44-4787-8FD0-EEC552F5A13B}" type="parTrans" cxnId="{8C9E4281-6ED2-4B53-9696-202E728E1AD9}">
      <dgm:prSet/>
      <dgm:spPr/>
      <dgm:t>
        <a:bodyPr/>
        <a:lstStyle/>
        <a:p>
          <a:endParaRPr lang="ru-RU"/>
        </a:p>
      </dgm:t>
    </dgm:pt>
    <dgm:pt modelId="{23CB8F50-94D9-4D64-8A5D-1BD83F7E34E8}" type="sibTrans" cxnId="{8C9E4281-6ED2-4B53-9696-202E728E1AD9}">
      <dgm:prSet/>
      <dgm:spPr/>
      <dgm:t>
        <a:bodyPr/>
        <a:lstStyle/>
        <a:p>
          <a:endParaRPr lang="ru-RU"/>
        </a:p>
      </dgm:t>
    </dgm:pt>
    <dgm:pt modelId="{14C54416-D8F9-4E38-8783-439101636CC3}" type="pres">
      <dgm:prSet presAssocID="{9F26A413-FC9F-46CC-B039-E83EC3AFBD2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4D1312-F848-4B43-AF6D-28FF7401C44A}" type="pres">
      <dgm:prSet presAssocID="{9F26A413-FC9F-46CC-B039-E83EC3AFBD26}" presName="dummyMaxCanvas" presStyleCnt="0">
        <dgm:presLayoutVars/>
      </dgm:prSet>
      <dgm:spPr/>
    </dgm:pt>
    <dgm:pt modelId="{B26AED0D-7709-48A0-B7B7-5E592D1D23AB}" type="pres">
      <dgm:prSet presAssocID="{9F26A413-FC9F-46CC-B039-E83EC3AFBD2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E5EEE-83BA-4DCF-BEED-4BC78AA9D695}" type="pres">
      <dgm:prSet presAssocID="{9F26A413-FC9F-46CC-B039-E83EC3AFBD2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C2FDD-2CC2-4D5B-812E-D324A9AB4EED}" type="pres">
      <dgm:prSet presAssocID="{9F26A413-FC9F-46CC-B039-E83EC3AFBD2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6BBA6-D1B3-4488-83E6-E57F736DDDDB}" type="pres">
      <dgm:prSet presAssocID="{9F26A413-FC9F-46CC-B039-E83EC3AFBD2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ACBE6-5188-4E16-B7E2-548F3C743AF5}" type="pres">
      <dgm:prSet presAssocID="{9F26A413-FC9F-46CC-B039-E83EC3AFBD2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4334F-832D-4771-8737-D5146FC8ABCB}" type="pres">
      <dgm:prSet presAssocID="{9F26A413-FC9F-46CC-B039-E83EC3AFBD2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1B99B-0ADF-44AB-99FE-487450A054C4}" type="pres">
      <dgm:prSet presAssocID="{9F26A413-FC9F-46CC-B039-E83EC3AFBD2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60E03-1C9A-44DD-B2FE-D9FE4CCB9F8E}" type="pres">
      <dgm:prSet presAssocID="{9F26A413-FC9F-46CC-B039-E83EC3AFBD2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7DD04A-812E-49A7-B918-FA215F17094B}" srcId="{9F26A413-FC9F-46CC-B039-E83EC3AFBD26}" destId="{91A75DA3-47ED-4D2A-9CDB-DFC656E899F3}" srcOrd="0" destOrd="0" parTransId="{6917988A-8697-44A0-AEA0-BFAB2295324B}" sibTransId="{818103EE-0268-4D12-BBF8-89FF079459FF}"/>
    <dgm:cxn modelId="{AA3D4556-2081-4527-855D-90D301C02F8D}" type="presOf" srcId="{792BDE4F-C8B0-47CC-9C6E-04B18ADC429A}" destId="{DD2ACBE6-5188-4E16-B7E2-548F3C743AF5}" srcOrd="0" destOrd="0" presId="urn:microsoft.com/office/officeart/2005/8/layout/vProcess5"/>
    <dgm:cxn modelId="{862A9D89-C3C1-40A2-98AB-986240A30AC1}" type="presOf" srcId="{9F26A413-FC9F-46CC-B039-E83EC3AFBD26}" destId="{14C54416-D8F9-4E38-8783-439101636CC3}" srcOrd="0" destOrd="0" presId="urn:microsoft.com/office/officeart/2005/8/layout/vProcess5"/>
    <dgm:cxn modelId="{BA7DB565-FD56-4DDC-802D-34BC25DF983A}" type="presOf" srcId="{91A75DA3-47ED-4D2A-9CDB-DFC656E899F3}" destId="{B26AED0D-7709-48A0-B7B7-5E592D1D23AB}" srcOrd="0" destOrd="0" presId="urn:microsoft.com/office/officeart/2005/8/layout/vProcess5"/>
    <dgm:cxn modelId="{375903DC-EB4D-4801-8438-F96013638AC6}" srcId="{9F26A413-FC9F-46CC-B039-E83EC3AFBD26}" destId="{3842638B-8553-45A6-8C7D-8AEC20B77609}" srcOrd="1" destOrd="0" parTransId="{F942E0FF-51C1-4B1B-A92C-A2C17BE7DF53}" sibTransId="{792BDE4F-C8B0-47CC-9C6E-04B18ADC429A}"/>
    <dgm:cxn modelId="{8C9E4281-6ED2-4B53-9696-202E728E1AD9}" srcId="{9F26A413-FC9F-46CC-B039-E83EC3AFBD26}" destId="{81F48231-38ED-4917-A0BB-AA81CEA5CC14}" srcOrd="2" destOrd="0" parTransId="{6386C1A9-2E44-4787-8FD0-EEC552F5A13B}" sibTransId="{23CB8F50-94D9-4D64-8A5D-1BD83F7E34E8}"/>
    <dgm:cxn modelId="{C4A8996B-09D8-47D0-948B-CE30310AE8EC}" type="presOf" srcId="{3842638B-8553-45A6-8C7D-8AEC20B77609}" destId="{8B0E5EEE-83BA-4DCF-BEED-4BC78AA9D695}" srcOrd="0" destOrd="0" presId="urn:microsoft.com/office/officeart/2005/8/layout/vProcess5"/>
    <dgm:cxn modelId="{4FE308CC-3DAB-402D-B4CF-8D658C1CC994}" type="presOf" srcId="{91A75DA3-47ED-4D2A-9CDB-DFC656E899F3}" destId="{08E4334F-832D-4771-8737-D5146FC8ABCB}" srcOrd="1" destOrd="0" presId="urn:microsoft.com/office/officeart/2005/8/layout/vProcess5"/>
    <dgm:cxn modelId="{9F0FA8D4-BD36-4A38-9D6A-EC9D63E02350}" type="presOf" srcId="{81F48231-38ED-4917-A0BB-AA81CEA5CC14}" destId="{BAFC2FDD-2CC2-4D5B-812E-D324A9AB4EED}" srcOrd="0" destOrd="0" presId="urn:microsoft.com/office/officeart/2005/8/layout/vProcess5"/>
    <dgm:cxn modelId="{859A67CB-FA84-4F27-A22F-3F84119EA7AD}" type="presOf" srcId="{3842638B-8553-45A6-8C7D-8AEC20B77609}" destId="{6701B99B-0ADF-44AB-99FE-487450A054C4}" srcOrd="1" destOrd="0" presId="urn:microsoft.com/office/officeart/2005/8/layout/vProcess5"/>
    <dgm:cxn modelId="{D91097A5-12B8-4CF3-B2C7-19B6BD2876D3}" type="presOf" srcId="{818103EE-0268-4D12-BBF8-89FF079459FF}" destId="{EDC6BBA6-D1B3-4488-83E6-E57F736DDDDB}" srcOrd="0" destOrd="0" presId="urn:microsoft.com/office/officeart/2005/8/layout/vProcess5"/>
    <dgm:cxn modelId="{499A99FE-AE36-409C-8B38-517D1B9B4AE7}" type="presOf" srcId="{81F48231-38ED-4917-A0BB-AA81CEA5CC14}" destId="{82F60E03-1C9A-44DD-B2FE-D9FE4CCB9F8E}" srcOrd="1" destOrd="0" presId="urn:microsoft.com/office/officeart/2005/8/layout/vProcess5"/>
    <dgm:cxn modelId="{422FC492-7AD9-475B-8587-C91E8608C4FF}" type="presParOf" srcId="{14C54416-D8F9-4E38-8783-439101636CC3}" destId="{ED4D1312-F848-4B43-AF6D-28FF7401C44A}" srcOrd="0" destOrd="0" presId="urn:microsoft.com/office/officeart/2005/8/layout/vProcess5"/>
    <dgm:cxn modelId="{44A49B29-55B8-4473-A65D-AB2FBFF9D2F6}" type="presParOf" srcId="{14C54416-D8F9-4E38-8783-439101636CC3}" destId="{B26AED0D-7709-48A0-B7B7-5E592D1D23AB}" srcOrd="1" destOrd="0" presId="urn:microsoft.com/office/officeart/2005/8/layout/vProcess5"/>
    <dgm:cxn modelId="{E58D110B-B61F-4154-A9AE-316765695C15}" type="presParOf" srcId="{14C54416-D8F9-4E38-8783-439101636CC3}" destId="{8B0E5EEE-83BA-4DCF-BEED-4BC78AA9D695}" srcOrd="2" destOrd="0" presId="urn:microsoft.com/office/officeart/2005/8/layout/vProcess5"/>
    <dgm:cxn modelId="{73934958-1B44-47A3-8A93-D8271D324E70}" type="presParOf" srcId="{14C54416-D8F9-4E38-8783-439101636CC3}" destId="{BAFC2FDD-2CC2-4D5B-812E-D324A9AB4EED}" srcOrd="3" destOrd="0" presId="urn:microsoft.com/office/officeart/2005/8/layout/vProcess5"/>
    <dgm:cxn modelId="{DCBAEC89-D1A2-47C7-8609-63E47D905AD6}" type="presParOf" srcId="{14C54416-D8F9-4E38-8783-439101636CC3}" destId="{EDC6BBA6-D1B3-4488-83E6-E57F736DDDDB}" srcOrd="4" destOrd="0" presId="urn:microsoft.com/office/officeart/2005/8/layout/vProcess5"/>
    <dgm:cxn modelId="{EA3FA035-02E7-41BC-ABB2-53A646D69E20}" type="presParOf" srcId="{14C54416-D8F9-4E38-8783-439101636CC3}" destId="{DD2ACBE6-5188-4E16-B7E2-548F3C743AF5}" srcOrd="5" destOrd="0" presId="urn:microsoft.com/office/officeart/2005/8/layout/vProcess5"/>
    <dgm:cxn modelId="{58105AE8-E433-41EB-B6A2-FA92D8755370}" type="presParOf" srcId="{14C54416-D8F9-4E38-8783-439101636CC3}" destId="{08E4334F-832D-4771-8737-D5146FC8ABCB}" srcOrd="6" destOrd="0" presId="urn:microsoft.com/office/officeart/2005/8/layout/vProcess5"/>
    <dgm:cxn modelId="{AB945231-4500-4E8B-93DA-069C1A368FD4}" type="presParOf" srcId="{14C54416-D8F9-4E38-8783-439101636CC3}" destId="{6701B99B-0ADF-44AB-99FE-487450A054C4}" srcOrd="7" destOrd="0" presId="urn:microsoft.com/office/officeart/2005/8/layout/vProcess5"/>
    <dgm:cxn modelId="{517E30DF-FA7F-4FF8-AF04-17B021D6B0AD}" type="presParOf" srcId="{14C54416-D8F9-4E38-8783-439101636CC3}" destId="{82F60E03-1C9A-44DD-B2FE-D9FE4CCB9F8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AED0D-7709-48A0-B7B7-5E592D1D23AB}">
      <dsp:nvSpPr>
        <dsp:cNvPr id="0" name=""/>
        <dsp:cNvSpPr/>
      </dsp:nvSpPr>
      <dsp:spPr>
        <a:xfrm>
          <a:off x="0" y="0"/>
          <a:ext cx="7186947" cy="1140031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Shaharlarning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paydo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bo‘lishi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hunarmandchilik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va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savdoning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rivojlanishi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bilan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bog‘liq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33390" y="33390"/>
        <a:ext cx="5956765" cy="1073251"/>
      </dsp:txXfrm>
    </dsp:sp>
    <dsp:sp modelId="{8B0E5EEE-83BA-4DCF-BEED-4BC78AA9D695}">
      <dsp:nvSpPr>
        <dsp:cNvPr id="0" name=""/>
        <dsp:cNvSpPr/>
      </dsp:nvSpPr>
      <dsp:spPr>
        <a:xfrm>
          <a:off x="634142" y="1330036"/>
          <a:ext cx="7186947" cy="1140031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Dunyoda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shaharlar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dastlab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Misrda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miloddan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avvalgi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4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ming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yilliklarda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,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667532" y="1363426"/>
        <a:ext cx="5745004" cy="1073251"/>
      </dsp:txXfrm>
    </dsp:sp>
    <dsp:sp modelId="{BAFC2FDD-2CC2-4D5B-812E-D324A9AB4EED}">
      <dsp:nvSpPr>
        <dsp:cNvPr id="0" name=""/>
        <dsp:cNvSpPr/>
      </dsp:nvSpPr>
      <dsp:spPr>
        <a:xfrm>
          <a:off x="1268284" y="2660073"/>
          <a:ext cx="7186947" cy="1140031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keyinchalik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Sharqda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–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Mesopotamiya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Markaziy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Osiyo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Hindiston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va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Xitoy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kabi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mamlakatlarda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paydo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bo‘ldi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1301674" y="2693463"/>
        <a:ext cx="5745004" cy="1073251"/>
      </dsp:txXfrm>
    </dsp:sp>
    <dsp:sp modelId="{EDC6BBA6-D1B3-4488-83E6-E57F736DDDDB}">
      <dsp:nvSpPr>
        <dsp:cNvPr id="0" name=""/>
        <dsp:cNvSpPr/>
      </dsp:nvSpPr>
      <dsp:spPr>
        <a:xfrm>
          <a:off x="6445926" y="864523"/>
          <a:ext cx="741020" cy="741020"/>
        </a:xfrm>
        <a:prstGeom prst="downArrow">
          <a:avLst>
            <a:gd name="adj1" fmla="val 55000"/>
            <a:gd name="adj2" fmla="val 45000"/>
          </a:avLst>
        </a:prstGeom>
        <a:solidFill>
          <a:srgbClr val="FF33C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6612655" y="864523"/>
        <a:ext cx="407562" cy="557618"/>
      </dsp:txXfrm>
    </dsp:sp>
    <dsp:sp modelId="{DD2ACBE6-5188-4E16-B7E2-548F3C743AF5}">
      <dsp:nvSpPr>
        <dsp:cNvPr id="0" name=""/>
        <dsp:cNvSpPr/>
      </dsp:nvSpPr>
      <dsp:spPr>
        <a:xfrm>
          <a:off x="7080069" y="2186960"/>
          <a:ext cx="741020" cy="741020"/>
        </a:xfrm>
        <a:prstGeom prst="downArrow">
          <a:avLst>
            <a:gd name="adj1" fmla="val 55000"/>
            <a:gd name="adj2" fmla="val 45000"/>
          </a:avLst>
        </a:prstGeom>
        <a:solidFill>
          <a:srgbClr val="FF33C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7246798" y="2186960"/>
        <a:ext cx="407562" cy="557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1708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867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553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34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608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608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608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4930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4930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867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860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43754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5853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929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921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237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826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4458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2385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5771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8133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3036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2401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5837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4472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894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75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94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1786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2903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786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7573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0738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8847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9132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8209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42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4818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84275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0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3/29/2021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52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144000" cy="108949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TARIXDAN</a:t>
            </a:r>
            <a:r>
              <a:rPr lang="uz-Latn-UZ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HIKOYALAR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1">
            <a:extLst>
              <a:ext uri="{FF2B5EF4-FFF2-40B4-BE49-F238E27FC236}">
                <a16:creationId xmlns="" xmlns:a16="http://schemas.microsoft.com/office/drawing/2014/main" id="{5B75B315-3F99-4F20-AE24-482E239D9233}"/>
              </a:ext>
            </a:extLst>
          </p:cNvPr>
          <p:cNvSpPr/>
          <p:nvPr/>
        </p:nvSpPr>
        <p:spPr>
          <a:xfrm>
            <a:off x="797669" y="194544"/>
            <a:ext cx="778212" cy="764131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285236"/>
            <a:endParaRPr sz="252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6451" y="173028"/>
            <a:ext cx="1413303" cy="76413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86452" y="313915"/>
            <a:ext cx="141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Cyrl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Qadimgi Yunoniston eng qiziqarli. Qadimgi Yunoniston - qiziqarli fakt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381" y="1597231"/>
            <a:ext cx="4243053" cy="23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nstruirea și educația în Roma antică | ISTORII REGĂSI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141"/>
          <a:stretch/>
        </p:blipFill>
        <p:spPr bwMode="auto">
          <a:xfrm>
            <a:off x="4960339" y="1597231"/>
            <a:ext cx="3739563" cy="23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91408" y="4325815"/>
            <a:ext cx="5987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O‘qituvchi:Bibisara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Xasanova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52299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11679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AFINA SHAHRI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Free Visuals: Athens: Altar to the 'unknown god' 3D reconstruction images  of ancient Athens to help tho… | Ancient athens, Ancient greek city, Greece  archite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11678"/>
            <a:ext cx="9143999" cy="413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81916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11679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AFINA SHAHRI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Free Visuals: Athens: Altar to the 'unknown god' 3D reconstruction images  of ancient Athens to help tho… | Ancient athens, Ancient greek city, Greece  archite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11679"/>
            <a:ext cx="6205591" cy="413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Афина Паллада, 14 июня 2010 го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205591" y="1011679"/>
            <a:ext cx="2938408" cy="413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183846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07522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 SHAHRI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Qadimgi Rimning paydo bo'lishi tarixi. Maktab o'quvchilari uchun qadimgi  Rimning qisqacha tarixi. Qisqacha va faqat asosiy tadbir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807522"/>
            <a:ext cx="4623370" cy="433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Малоизвестные факты о Древнем Рим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170"/>
          <a:stretch/>
        </p:blipFill>
        <p:spPr bwMode="auto">
          <a:xfrm>
            <a:off x="4623371" y="807522"/>
            <a:ext cx="4520629" cy="433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00719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07522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 SHAHRI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Italiyaning qiziqarli joylari tashrif buyurishga arziydi. Nima uchun  Italiya sayyohlarni o'ziga jalb qiladi? Piza minorasi egil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1452" y="883578"/>
            <a:ext cx="4469258" cy="415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9743" y="1085804"/>
            <a:ext cx="44117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en-US" sz="2800" dirty="0" err="1">
                <a:latin typeface="Arial" pitchFamily="34" charset="0"/>
                <a:cs typeface="Arial" pitchFamily="34" charset="0"/>
              </a:rPr>
              <a:t>Italiya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davlatining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poytaxti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Rim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shahriga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miloddan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avvalgi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753-yilda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asos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solindi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743" y="2992587"/>
            <a:ext cx="42986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en-US" sz="2800" dirty="0">
                <a:latin typeface="Arial" pitchFamily="34" charset="0"/>
                <a:cs typeface="Arial" pitchFamily="34" charset="0"/>
              </a:rPr>
              <a:t>Rim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shahri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dunyoning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taraqqiy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etgan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shaharlaridan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biriga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aylandi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05290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9596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257" y="1448789"/>
            <a:ext cx="84512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Qadimgi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dunyo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shaharlari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Memfis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uz-Cyrl-U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Bobi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uz-Cyrl-U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Afina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Rim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shaharlariga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umumiy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jihatlarni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qayd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eting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uz-Cyrl-UZ" sz="2800" dirty="0" smtClean="0">
                <a:latin typeface="Arial" pitchFamily="34" charset="0"/>
                <a:cs typeface="Arial" pitchFamily="34" charset="0"/>
              </a:rPr>
              <a:t>...;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uz-Cyrl-UZ" sz="2800" dirty="0" smtClean="0"/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uz-Cyrl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uz-Cyrl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26837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727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HKAMLASH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986" y="1236563"/>
            <a:ext cx="5937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Ona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sarlavhasida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hikoya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yozib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keling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Без названия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284" y="2454467"/>
            <a:ext cx="3380941" cy="2009975"/>
          </a:xfrm>
          <a:prstGeom prst="rect">
            <a:avLst/>
          </a:prstGeom>
          <a:noFill/>
        </p:spPr>
      </p:pic>
      <p:pic>
        <p:nvPicPr>
          <p:cNvPr id="1027" name="Picture 3" descr="C:\Users\user\Desktop\Без названия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8915" y="1240788"/>
            <a:ext cx="2035381" cy="2890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549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144000" cy="108949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TARIXDAN</a:t>
            </a:r>
            <a:r>
              <a:rPr lang="uz-Latn-UZ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0" spc="7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HIKOYALAR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1">
            <a:extLst>
              <a:ext uri="{FF2B5EF4-FFF2-40B4-BE49-F238E27FC236}">
                <a16:creationId xmlns="" xmlns:a16="http://schemas.microsoft.com/office/drawing/2014/main" id="{5B75B315-3F99-4F20-AE24-482E239D9233}"/>
              </a:ext>
            </a:extLst>
          </p:cNvPr>
          <p:cNvSpPr/>
          <p:nvPr/>
        </p:nvSpPr>
        <p:spPr>
          <a:xfrm>
            <a:off x="797669" y="194544"/>
            <a:ext cx="778212" cy="764131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285236"/>
            <a:endParaRPr sz="252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65141" y="1760205"/>
            <a:ext cx="462909" cy="100141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591"/>
          </a:p>
        </p:txBody>
      </p:sp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971601" y="2966925"/>
            <a:ext cx="462909" cy="9876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591"/>
          </a:p>
        </p:txBody>
      </p:sp>
      <p:sp>
        <p:nvSpPr>
          <p:cNvPr id="13" name="Прямоугольник 12"/>
          <p:cNvSpPr/>
          <p:nvPr/>
        </p:nvSpPr>
        <p:spPr>
          <a:xfrm>
            <a:off x="1575881" y="1606514"/>
            <a:ext cx="6922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845" algn="ctr">
              <a:spcBef>
                <a:spcPts val="154"/>
              </a:spcBef>
            </a:pPr>
            <a:r>
              <a:rPr lang="uz-Latn-UZ" sz="3600" b="1" dirty="0" smtClean="0">
                <a:latin typeface="Arial" pitchFamily="34" charset="0"/>
                <a:cs typeface="Arial" pitchFamily="34" charset="0"/>
              </a:rPr>
              <a:t>MAVZU: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QADIMGI SHAHARLARNING PAYDO BO‘LISHI</a:t>
            </a:r>
            <a:endParaRPr lang="uz-Latn-UZ" sz="3600" b="1" spc="7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10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18904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SHAHARLARNING PAYDO BO‘LISHI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685421397"/>
              </p:ext>
            </p:extLst>
          </p:nvPr>
        </p:nvGraphicFramePr>
        <p:xfrm>
          <a:off x="344384" y="1163780"/>
          <a:ext cx="8455232" cy="3800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60195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19"/>
            <a:ext cx="9143999" cy="981766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MEMFIS SHAHRI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121" t="11540" r="13800" b="7103"/>
          <a:stretch/>
        </p:blipFill>
        <p:spPr bwMode="auto">
          <a:xfrm>
            <a:off x="6103917" y="1211282"/>
            <a:ext cx="2137558" cy="352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6883" y="1094680"/>
            <a:ext cx="5320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Shahar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Misrni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yagona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davlatga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birlashtirgan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podsho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Menes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tomonidan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qurilgan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6883" y="2311983"/>
            <a:ext cx="5320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Misr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davlatining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hukmdorlari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fir’avnlar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deb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atalgan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945" y="3161913"/>
            <a:ext cx="53201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Fir’avnlar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o‘zlarining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qudratini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namoyish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etish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maqsadida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piramidalar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shaklidagi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ulkan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maqbaralar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qurdirishgan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Piramidalar Necə Tikilib? | QVSM |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2534" y="1660404"/>
            <a:ext cx="2878960" cy="194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482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20"/>
            <a:ext cx="9143999" cy="949493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“DAHSHAT OTASI”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Файл:Great Sphinx of Giza (foreground) Pyramid of Menkaure (background).  Cairo, Egypt, North Africa.jpg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946673"/>
            <a:ext cx="9143998" cy="419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0677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685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BOBIL SHAHRI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Висячие сады Семирамиды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7996" y="826851"/>
            <a:ext cx="4606004" cy="431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obil shahrining osilgan bog'lari. Bobilning osilgan bog'la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826851"/>
            <a:ext cx="4537995" cy="431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5015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685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BOBIL SHAHRI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Babylon Ruins (Visiting Iraq's Historical City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605" y="1045028"/>
            <a:ext cx="2575749" cy="343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565" y="1284679"/>
            <a:ext cx="5409211" cy="138499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850" algn="just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Bobil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so‘zi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Xudoning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darvozasi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ma’noni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anglatadi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564" y="3127502"/>
            <a:ext cx="5409211" cy="138499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850" algn="just"/>
            <a:r>
              <a:rPr lang="en-US" sz="2800" dirty="0" err="1">
                <a:latin typeface="Arial" pitchFamily="34" charset="0"/>
                <a:cs typeface="Arial" pitchFamily="34" charset="0"/>
              </a:rPr>
              <a:t>Shahar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ayniqsa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podsho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Xammurapi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davrida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Osiyoning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mashhur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shahriga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aylandi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Picture 6" descr="Око за око, зуб за зуб». (основной принцип «Законов царя Хаммурапи») |  ШКОЛА - ДОМА | Яндекс Дзе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0730" y="896120"/>
            <a:ext cx="3478270" cy="3771949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998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685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BOBIL SHAHRI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565" y="1367795"/>
            <a:ext cx="5409211" cy="120032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628650"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Navuxodonosor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hukmronligi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davrida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Bobil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Osiyoning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qudratli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davlatlaridan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biriga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aylandi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564" y="2759104"/>
            <a:ext cx="5409211" cy="120032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628650" algn="just"/>
            <a:r>
              <a:rPr lang="sv-SE" sz="2400" dirty="0">
                <a:latin typeface="Arial" pitchFamily="34" charset="0"/>
                <a:cs typeface="Arial" pitchFamily="34" charset="0"/>
              </a:rPr>
              <a:t>Shahar markazida 7 qavatli,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balandligi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90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metrli ibodatxona minorasi qurildi.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Навуходоносор, кто он? | New Life | Яндекс Дз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3228" y="1075687"/>
            <a:ext cx="2706378" cy="247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anging Gardens Of Babylon by English School | Gardens of babylon, Hanging  garden, Ancient babyl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4507" y="975005"/>
            <a:ext cx="2683819" cy="385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273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5647</TotalTime>
  <Words>221</Words>
  <Application>Microsoft Office PowerPoint</Application>
  <PresentationFormat>Экран (16:9)</PresentationFormat>
  <Paragraphs>45</Paragraphs>
  <Slides>14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1_Office Theme</vt:lpstr>
      <vt:lpstr>Тема Office</vt:lpstr>
      <vt:lpstr>1_Тема Office</vt:lpstr>
      <vt:lpstr>Слайд 1</vt:lpstr>
      <vt:lpstr>Слайд 2</vt:lpstr>
      <vt:lpstr>Слайд 3</vt:lpstr>
      <vt:lpstr>SHAHARLARNING PAYDO BO‘LISHI</vt:lpstr>
      <vt:lpstr>MEMFIS SHAHRI</vt:lpstr>
      <vt:lpstr>“DAHSHAT OTASI”</vt:lpstr>
      <vt:lpstr>BOBIL SHAHRI</vt:lpstr>
      <vt:lpstr>BOBIL SHAHRI</vt:lpstr>
      <vt:lpstr>BOBIL SHAHRI</vt:lpstr>
      <vt:lpstr>AFINA SHAHRI</vt:lpstr>
      <vt:lpstr>AFINA SHAHRI</vt:lpstr>
      <vt:lpstr>RIM SHAHRI</vt:lpstr>
      <vt:lpstr>RIM SHAHRI</vt:lpstr>
      <vt:lpstr>MUSTAQIL BAJARISH UCHUN TOPSHIRIQ: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user</cp:lastModifiedBy>
  <cp:revision>499</cp:revision>
  <dcterms:created xsi:type="dcterms:W3CDTF">2020-04-11T16:25:36Z</dcterms:created>
  <dcterms:modified xsi:type="dcterms:W3CDTF">2021-03-29T12:37:19Z</dcterms:modified>
</cp:coreProperties>
</file>