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51" r:id="rId2"/>
    <p:sldMasterId id="2147483763" r:id="rId3"/>
    <p:sldMasterId id="2147483775" r:id="rId4"/>
  </p:sldMasterIdLst>
  <p:notesMasterIdLst>
    <p:notesMasterId r:id="rId23"/>
  </p:notesMasterIdLst>
  <p:sldIdLst>
    <p:sldId id="400" r:id="rId5"/>
    <p:sldId id="390" r:id="rId6"/>
    <p:sldId id="404" r:id="rId7"/>
    <p:sldId id="359" r:id="rId8"/>
    <p:sldId id="386" r:id="rId9"/>
    <p:sldId id="402" r:id="rId10"/>
    <p:sldId id="381" r:id="rId11"/>
    <p:sldId id="384" r:id="rId12"/>
    <p:sldId id="385" r:id="rId13"/>
    <p:sldId id="362" r:id="rId14"/>
    <p:sldId id="392" r:id="rId15"/>
    <p:sldId id="391" r:id="rId16"/>
    <p:sldId id="393" r:id="rId17"/>
    <p:sldId id="387" r:id="rId18"/>
    <p:sldId id="403" r:id="rId19"/>
    <p:sldId id="380" r:id="rId20"/>
    <p:sldId id="394" r:id="rId21"/>
    <p:sldId id="331" r:id="rId22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FF99"/>
    <a:srgbClr val="FF66CC"/>
    <a:srgbClr val="33CCFF"/>
    <a:srgbClr val="FFCCFF"/>
    <a:srgbClr val="FF33CC"/>
    <a:srgbClr val="CC3399"/>
    <a:srgbClr val="FF9900"/>
    <a:srgbClr val="66FFFF"/>
    <a:srgbClr val="FFCCCC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87284" autoAdjust="0"/>
  </p:normalViewPr>
  <p:slideViewPr>
    <p:cSldViewPr snapToGrid="0">
      <p:cViewPr varScale="1">
        <p:scale>
          <a:sx n="108" d="100"/>
          <a:sy n="108" d="100"/>
        </p:scale>
        <p:origin x="-78" y="-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1708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9235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8231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553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34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8608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4930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8673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7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609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7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860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43754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58531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929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921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237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826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44583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2385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5771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8133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30360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2401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58371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4472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894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70"/>
            </a:lvl1pPr>
            <a:lvl2pPr marL="318229" indent="0" algn="ctr">
              <a:buNone/>
              <a:defRPr sz="1392"/>
            </a:lvl2pPr>
            <a:lvl3pPr marL="636459" indent="0" algn="ctr">
              <a:buNone/>
              <a:defRPr sz="1253"/>
            </a:lvl3pPr>
            <a:lvl4pPr marL="954688" indent="0" algn="ctr">
              <a:buNone/>
              <a:defRPr sz="1114"/>
            </a:lvl4pPr>
            <a:lvl5pPr marL="1272918" indent="0" algn="ctr">
              <a:buNone/>
              <a:defRPr sz="1114"/>
            </a:lvl5pPr>
            <a:lvl6pPr marL="1591147" indent="0" algn="ctr">
              <a:buNone/>
              <a:defRPr sz="1114"/>
            </a:lvl6pPr>
            <a:lvl7pPr marL="1909377" indent="0" algn="ctr">
              <a:buNone/>
              <a:defRPr sz="1114"/>
            </a:lvl7pPr>
            <a:lvl8pPr marL="2227606" indent="0" algn="ctr">
              <a:buNone/>
              <a:defRPr sz="1114"/>
            </a:lvl8pPr>
            <a:lvl9pPr marL="2545836" indent="0" algn="ctr">
              <a:buNone/>
              <a:defRPr sz="11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75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94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1pPr>
            <a:lvl2pPr marL="3182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636459" indent="0">
              <a:buNone/>
              <a:defRPr sz="1253">
                <a:solidFill>
                  <a:schemeClr val="tx1">
                    <a:tint val="75000"/>
                  </a:schemeClr>
                </a:solidFill>
              </a:defRPr>
            </a:lvl3pPr>
            <a:lvl4pPr marL="9546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27291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59114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190937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22760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54583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1786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2903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786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7573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0738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227"/>
            </a:lvl1pPr>
            <a:lvl2pPr>
              <a:defRPr sz="1949"/>
            </a:lvl2pPr>
            <a:lvl3pPr>
              <a:defRPr sz="1670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8847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227"/>
            </a:lvl1pPr>
            <a:lvl2pPr marL="318229" indent="0">
              <a:buNone/>
              <a:defRPr sz="1949"/>
            </a:lvl2pPr>
            <a:lvl3pPr marL="636459" indent="0">
              <a:buNone/>
              <a:defRPr sz="1670"/>
            </a:lvl3pPr>
            <a:lvl4pPr marL="954688" indent="0">
              <a:buNone/>
              <a:defRPr sz="1392"/>
            </a:lvl4pPr>
            <a:lvl5pPr marL="1272918" indent="0">
              <a:buNone/>
              <a:defRPr sz="1392"/>
            </a:lvl5pPr>
            <a:lvl6pPr marL="1591147" indent="0">
              <a:buNone/>
              <a:defRPr sz="1392"/>
            </a:lvl6pPr>
            <a:lvl7pPr marL="1909377" indent="0">
              <a:buNone/>
              <a:defRPr sz="1392"/>
            </a:lvl7pPr>
            <a:lvl8pPr marL="2227606" indent="0">
              <a:buNone/>
              <a:defRPr sz="1392"/>
            </a:lvl8pPr>
            <a:lvl9pPr marL="2545836" indent="0">
              <a:buNone/>
              <a:defRPr sz="139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9132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58209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42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70"/>
            </a:lvl1pPr>
            <a:lvl2pPr marL="318229" indent="0" algn="ctr">
              <a:buNone/>
              <a:defRPr sz="1392"/>
            </a:lvl2pPr>
            <a:lvl3pPr marL="636459" indent="0" algn="ctr">
              <a:buNone/>
              <a:defRPr sz="1253"/>
            </a:lvl3pPr>
            <a:lvl4pPr marL="954688" indent="0" algn="ctr">
              <a:buNone/>
              <a:defRPr sz="1114"/>
            </a:lvl4pPr>
            <a:lvl5pPr marL="1272918" indent="0" algn="ctr">
              <a:buNone/>
              <a:defRPr sz="1114"/>
            </a:lvl5pPr>
            <a:lvl6pPr marL="1591147" indent="0" algn="ctr">
              <a:buNone/>
              <a:defRPr sz="1114"/>
            </a:lvl6pPr>
            <a:lvl7pPr marL="1909377" indent="0" algn="ctr">
              <a:buNone/>
              <a:defRPr sz="1114"/>
            </a:lvl7pPr>
            <a:lvl8pPr marL="2227606" indent="0" algn="ctr">
              <a:buNone/>
              <a:defRPr sz="1114"/>
            </a:lvl8pPr>
            <a:lvl9pPr marL="2545836" indent="0" algn="ctr">
              <a:buNone/>
              <a:defRPr sz="11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5140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6518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1pPr>
            <a:lvl2pPr marL="3182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636459" indent="0">
              <a:buNone/>
              <a:defRPr sz="1253">
                <a:solidFill>
                  <a:schemeClr val="tx1">
                    <a:tint val="75000"/>
                  </a:schemeClr>
                </a:solidFill>
              </a:defRPr>
            </a:lvl3pPr>
            <a:lvl4pPr marL="9546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27291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59114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190937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22760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54583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9670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7797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3802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7089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462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227"/>
            </a:lvl1pPr>
            <a:lvl2pPr>
              <a:defRPr sz="1949"/>
            </a:lvl2pPr>
            <a:lvl3pPr>
              <a:defRPr sz="1670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555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227"/>
            </a:lvl1pPr>
            <a:lvl2pPr marL="318229" indent="0">
              <a:buNone/>
              <a:defRPr sz="1949"/>
            </a:lvl2pPr>
            <a:lvl3pPr marL="636459" indent="0">
              <a:buNone/>
              <a:defRPr sz="1670"/>
            </a:lvl3pPr>
            <a:lvl4pPr marL="954688" indent="0">
              <a:buNone/>
              <a:defRPr sz="1392"/>
            </a:lvl4pPr>
            <a:lvl5pPr marL="1272918" indent="0">
              <a:buNone/>
              <a:defRPr sz="1392"/>
            </a:lvl5pPr>
            <a:lvl6pPr marL="1591147" indent="0">
              <a:buNone/>
              <a:defRPr sz="1392"/>
            </a:lvl6pPr>
            <a:lvl7pPr marL="1909377" indent="0">
              <a:buNone/>
              <a:defRPr sz="1392"/>
            </a:lvl7pPr>
            <a:lvl8pPr marL="2227606" indent="0">
              <a:buNone/>
              <a:defRPr sz="1392"/>
            </a:lvl8pPr>
            <a:lvl9pPr marL="2545836" indent="0">
              <a:buNone/>
              <a:defRPr sz="139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5683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52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6180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6601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06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52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636459" rtl="0" eaLnBrk="1" latinLnBrk="0" hangingPunct="1">
        <a:lnSpc>
          <a:spcPct val="90000"/>
        </a:lnSpc>
        <a:spcBef>
          <a:spcPct val="0"/>
        </a:spcBef>
        <a:buNone/>
        <a:defRPr sz="3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115" indent="-159115" algn="l" defTabSz="636459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1pPr>
      <a:lvl2pPr marL="47734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79557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0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43203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75026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206849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38672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70495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1pPr>
      <a:lvl2pPr marL="31822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2pPr>
      <a:lvl3pPr marL="63645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3pPr>
      <a:lvl4pPr marL="95468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59114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190937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22760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54583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46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xStyles>
    <p:titleStyle>
      <a:lvl1pPr algn="l" defTabSz="636459" rtl="0" eaLnBrk="1" latinLnBrk="0" hangingPunct="1">
        <a:lnSpc>
          <a:spcPct val="90000"/>
        </a:lnSpc>
        <a:spcBef>
          <a:spcPct val="0"/>
        </a:spcBef>
        <a:buNone/>
        <a:defRPr sz="3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115" indent="-159115" algn="l" defTabSz="636459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1pPr>
      <a:lvl2pPr marL="47734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79557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0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43203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75026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206849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38672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70495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1pPr>
      <a:lvl2pPr marL="31822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2pPr>
      <a:lvl3pPr marL="63645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3pPr>
      <a:lvl4pPr marL="95468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59114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190937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22760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54583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144000" cy="108949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TARIXDAN</a:t>
            </a:r>
            <a:r>
              <a:rPr lang="uz-Latn-UZ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HIKOYALAR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xmlns="" id="{5B75B315-3F99-4F20-AE24-482E239D9233}"/>
              </a:ext>
            </a:extLst>
          </p:cNvPr>
          <p:cNvSpPr/>
          <p:nvPr/>
        </p:nvSpPr>
        <p:spPr>
          <a:xfrm>
            <a:off x="797669" y="194544"/>
            <a:ext cx="778212" cy="764131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285236"/>
            <a:endParaRPr sz="252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6452" y="94888"/>
            <a:ext cx="1286194" cy="86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86452" y="313915"/>
            <a:ext cx="128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</a:t>
            </a:r>
            <a:r>
              <a:rPr lang="uz-Cyrl-U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65141" y="1760205"/>
            <a:ext cx="462909" cy="100141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591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971601" y="2966925"/>
            <a:ext cx="462909" cy="9876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591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8077" y="1753265"/>
            <a:ext cx="2418484" cy="21755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2904" y="1760205"/>
            <a:ext cx="2462306" cy="21686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01362" y="4308231"/>
            <a:ext cx="4730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O‘qituvchi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Bibisara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Xasanova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522992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848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QADIMGI YOZUVLAR VA ULARNING TARIXI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294" y="918273"/>
            <a:ext cx="7264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3736" y="2324916"/>
            <a:ext cx="8706255" cy="26556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z-Latn-U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Hayot rivojlanib borgani sari rasmli yozuvlar kishilar ehtiyojini qondira olmay qoldi. Ular mukammalroq yozuvga ehtiyoj seza boshlashdi. Misr hamda Xitoy iyerogliflari, Shumer mixxati  dastlabki namunalardir. Iyerogliflar bilan yozish oson emas,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chunki ko‘p miqdordagi iyerogliflarni yodda saqlab qolish qiyin edi.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2665380" y="918273"/>
            <a:ext cx="2937752" cy="1173174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 yozuvi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920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QADIMGI YOZUVLAR VA ULARNING TARIXI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8452" y="2417862"/>
            <a:ext cx="390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QADIMGI YOZUVLAR VA ULARNING TARIXI</a:t>
            </a:r>
            <a:endParaRPr lang="ru-RU" dirty="0"/>
          </a:p>
        </p:txBody>
      </p:sp>
      <p:sp>
        <p:nvSpPr>
          <p:cNvPr id="5" name="Волна 4"/>
          <p:cNvSpPr/>
          <p:nvPr/>
        </p:nvSpPr>
        <p:spPr>
          <a:xfrm>
            <a:off x="2618452" y="1167320"/>
            <a:ext cx="3013863" cy="1250542"/>
          </a:xfrm>
          <a:prstGeom prst="wav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Alifboli yozuv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1286" y="2725639"/>
            <a:ext cx="8521430" cy="214791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z-Latn-U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Alifbo - biror tilning yozuvi uchun qabul qilingan va qat’iy ketma - ketlikda joylashtirilgan yozma belgilardir. Bu belgilar harf deyiladi. Alifbo so‘zi esa arab alifbosining birinchi harfi va ikkinchi harfining </a:t>
            </a:r>
          </a:p>
          <a:p>
            <a:r>
              <a:rPr lang="uz-Latn-U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qo‘shib aytilishidan hosil bo‘lgan so‘zdir.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913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4262" y="1796256"/>
            <a:ext cx="1895475" cy="2409825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9104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MISR IYEROGLIFLARI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685" y="992209"/>
            <a:ext cx="8978629" cy="40175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z-Latn-UZ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5200" y="1386482"/>
            <a:ext cx="1895475" cy="24098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649" y="2205632"/>
            <a:ext cx="2867025" cy="15906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2244" y="128146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26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"/>
            <a:ext cx="9144000" cy="98249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XITOY IYEROGLIFLARI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735" y="2375068"/>
            <a:ext cx="2623984" cy="24984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1440" y="1332080"/>
            <a:ext cx="2784884" cy="20859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54485" y="1420238"/>
            <a:ext cx="2869660" cy="34533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Xitoy iyerogliflari chapdan o‘nga,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yuqoridan pastga ustunsimon usulda yozilgan.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89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9494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FINIKIY ALIFBOSI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175097" y="1138137"/>
            <a:ext cx="5807414" cy="3881336"/>
          </a:xfrm>
          <a:prstGeom prst="wave">
            <a:avLst>
              <a:gd name="adj1" fmla="val 0"/>
              <a:gd name="adj2" fmla="val -9434"/>
            </a:avLst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Dunyoda birinchi alifboni mil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oddan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algi</a:t>
            </a:r>
            <a:r>
              <a:rPr lang="uz-Latn-U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uz-Latn-U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uz-Latn-U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yillik o‘rtalarida finikiyaliklar yaratgan. Alifbo 22 harfdan iborat bo‘lib o‘ngdan chapga qarab yozilgan.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2511" y="1138137"/>
            <a:ext cx="2959608" cy="38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161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9494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KIRILL ALIFBOSI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9547" y="1249802"/>
            <a:ext cx="2612027" cy="16976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8669" y="2500065"/>
            <a:ext cx="2126810" cy="24306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0628" y="997528"/>
            <a:ext cx="3669475" cy="39331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Vizantiyalik </a:t>
            </a:r>
          </a:p>
          <a:p>
            <a:pPr algn="ctr"/>
            <a:r>
              <a:rPr lang="uz-Latn-U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 - uka Kirill va Mefodiylar </a:t>
            </a:r>
          </a:p>
          <a:p>
            <a:pPr algn="ctr"/>
            <a:r>
              <a:rPr lang="uz-Latn-U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 asrda eski slavyan alifbosini yaratishdi. Kirilning sharafiga </a:t>
            </a:r>
            <a:r>
              <a:rPr lang="uz-Latn-U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kirillitsa</a:t>
            </a:r>
            <a:r>
              <a:rPr lang="uz-Latn-U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atalgan.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136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671"/>
            <a:ext cx="9144000" cy="710279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4286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Atama mazmunini bilib oling</a:t>
            </a:r>
            <a:endParaRPr lang="ru-RU" sz="428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66206" y="1920240"/>
            <a:ext cx="3584247" cy="3082834"/>
          </a:xfrm>
          <a:prstGeom prst="ellipse">
            <a:avLst/>
          </a:prstGeom>
          <a:solidFill>
            <a:srgbClr val="FF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Rasmli, belgili yozuv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562272" y="1920240"/>
            <a:ext cx="3406070" cy="3082834"/>
          </a:xfrm>
          <a:prstGeom prst="ellipse">
            <a:avLst/>
          </a:prstGeom>
          <a:solidFill>
            <a:srgbClr val="FF66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Mix yoki ponachalarga o‘xshash belgilarni loy taxtachalarga o‘yib tushirilgan yozuv.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79714" y="904615"/>
            <a:ext cx="3082834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Iyeroglif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85508" y="904615"/>
            <a:ext cx="3082834" cy="914400"/>
          </a:xfrm>
          <a:prstGeom prst="roundRect">
            <a:avLst/>
          </a:prstGeom>
          <a:solidFill>
            <a:srgbClr val="99FF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Mixxat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2748371" y="1502016"/>
            <a:ext cx="3451315" cy="300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008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0" y="0"/>
            <a:ext cx="9142880" cy="85710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400" b="1" dirty="0" smtClean="0">
                <a:latin typeface="Arial" pitchFamily="34" charset="0"/>
                <a:cs typeface="Arial" pitchFamily="34" charset="0"/>
              </a:rPr>
              <a:t>O‘ZBEKISTONDA YOZUV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1051" y="1254866"/>
            <a:ext cx="8861898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 xalqi qadim zamonlardan beri turli yozuvlard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uz-Latn-U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foydalanib keldi. Bular</a:t>
            </a:r>
            <a:r>
              <a:rPr lang="uz-Cyrl-U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96986" y="220914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287752" y="219845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314654" y="221688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246713" y="2235317"/>
            <a:ext cx="484632" cy="9046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8059265" y="219844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3736" y="3250592"/>
            <a:ext cx="1468877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Xorazm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94170" y="3250591"/>
            <a:ext cx="1371600" cy="9144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So‘g‘d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9975" y="3195291"/>
            <a:ext cx="1342318" cy="9697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Arab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58676" y="3213724"/>
            <a:ext cx="1488429" cy="9512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Kirill-rus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33487" y="3213724"/>
            <a:ext cx="1136187" cy="9287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Lotin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09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9596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289" y="1008417"/>
            <a:ext cx="8570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 33 - sahifasidagi savol va topshiriqlarga og‘zaki javob tayyorlang hamda ilk yozuvlar bo‘yicha ixtiyoriy jadval tuzing.</a:t>
            </a:r>
            <a:endParaRPr lang="ru-RU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9746" y="3316741"/>
            <a:ext cx="2837761" cy="167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5268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7276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HKAMLASH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1188721"/>
              </p:ext>
            </p:extLst>
          </p:nvPr>
        </p:nvGraphicFramePr>
        <p:xfrm>
          <a:off x="106136" y="1103770"/>
          <a:ext cx="8776607" cy="39328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0150">
                  <a:extLst>
                    <a:ext uri="{9D8B030D-6E8A-4147-A177-3AD203B41FA5}">
                      <a16:colId xmlns:a16="http://schemas.microsoft.com/office/drawing/2014/main" xmlns="" val="1641224224"/>
                    </a:ext>
                  </a:extLst>
                </a:gridCol>
                <a:gridCol w="2927281">
                  <a:extLst>
                    <a:ext uri="{9D8B030D-6E8A-4147-A177-3AD203B41FA5}">
                      <a16:colId xmlns:a16="http://schemas.microsoft.com/office/drawing/2014/main" xmlns="" val="494598786"/>
                    </a:ext>
                  </a:extLst>
                </a:gridCol>
                <a:gridCol w="5089176">
                  <a:extLst>
                    <a:ext uri="{9D8B030D-6E8A-4147-A177-3AD203B41FA5}">
                      <a16:colId xmlns:a16="http://schemas.microsoft.com/office/drawing/2014/main" xmlns="" val="3269366407"/>
                    </a:ext>
                  </a:extLst>
                </a:gridCol>
              </a:tblGrid>
              <a:tr h="989357">
                <a:tc>
                  <a:txBody>
                    <a:bodyPr/>
                    <a:lstStyle/>
                    <a:p>
                      <a:r>
                        <a:rPr lang="uz-Latn-UZ" sz="2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T/r</a:t>
                      </a:r>
                      <a:endParaRPr lang="ru-RU" sz="2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G‘orning nomi </a:t>
                      </a:r>
                      <a:endParaRPr lang="ru-RU" sz="2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Tasvirlarda berilgan hayvonlar nomi</a:t>
                      </a:r>
                      <a:endParaRPr lang="ru-RU" sz="2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xmlns="" val="1415538680"/>
                  </a:ext>
                </a:extLst>
              </a:tr>
              <a:tr h="916152">
                <a:tc>
                  <a:txBody>
                    <a:bodyPr/>
                    <a:lstStyle/>
                    <a:p>
                      <a:pPr algn="ctr"/>
                      <a:r>
                        <a:rPr lang="uz-Latn-UZ" sz="3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2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uz-Latn-UZ" sz="2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Altamira</a:t>
                      </a:r>
                      <a:endParaRPr lang="ru-RU" sz="28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Yovvoyi buqa</a:t>
                      </a:r>
                      <a:r>
                        <a:rPr lang="uz-Latn-UZ" sz="2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 yirtqich hayvonlar</a:t>
                      </a:r>
                      <a:endParaRPr lang="ru-RU" sz="28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xmlns="" val="368635338"/>
                  </a:ext>
                </a:extLst>
              </a:tr>
              <a:tr h="551428">
                <a:tc>
                  <a:txBody>
                    <a:bodyPr/>
                    <a:lstStyle/>
                    <a:p>
                      <a:pPr algn="ctr"/>
                      <a:r>
                        <a:rPr lang="uz-Latn-UZ" sz="3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32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uz-Latn-UZ" sz="2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lasko</a:t>
                      </a:r>
                      <a:endParaRPr lang="ru-RU" sz="28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Yovvoyi sigir va yo‘lbars</a:t>
                      </a:r>
                      <a:r>
                        <a:rPr lang="uz-Latn-UZ" sz="2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xmlns="" val="3895609357"/>
                  </a:ext>
                </a:extLst>
              </a:tr>
              <a:tr h="551428">
                <a:tc>
                  <a:txBody>
                    <a:bodyPr/>
                    <a:lstStyle/>
                    <a:p>
                      <a:pPr algn="ctr"/>
                      <a:r>
                        <a:rPr lang="uz-Latn-UZ" sz="3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32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uz-Latn-UZ" sz="2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Kapovaya</a:t>
                      </a:r>
                      <a:endParaRPr lang="ru-RU" sz="28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Yovvoyi to‘ng‘iz hamda fillar</a:t>
                      </a:r>
                      <a:endParaRPr lang="ru-RU" sz="28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xmlns="" val="2551192547"/>
                  </a:ext>
                </a:extLst>
              </a:tr>
              <a:tr h="551428">
                <a:tc>
                  <a:txBody>
                    <a:bodyPr/>
                    <a:lstStyle/>
                    <a:p>
                      <a:pPr algn="ctr"/>
                      <a:r>
                        <a:rPr lang="uz-Latn-UZ" sz="3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32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uz-Latn-UZ" sz="2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Sarmishsoy</a:t>
                      </a:r>
                      <a:endParaRPr lang="ru-RU" sz="28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Yovvoyi buqa va yovvoyi echkilar</a:t>
                      </a:r>
                      <a:endParaRPr lang="ru-RU" sz="28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xmlns="" val="2273534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3549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144000" cy="108949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TARIXDAN</a:t>
            </a:r>
            <a:r>
              <a:rPr lang="uz-Latn-UZ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HIKOYALAR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xmlns="" id="{5B75B315-3F99-4F20-AE24-482E239D9233}"/>
              </a:ext>
            </a:extLst>
          </p:cNvPr>
          <p:cNvSpPr/>
          <p:nvPr/>
        </p:nvSpPr>
        <p:spPr>
          <a:xfrm>
            <a:off x="797669" y="194544"/>
            <a:ext cx="778212" cy="764131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285236"/>
            <a:endParaRPr sz="25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65141" y="1760205"/>
            <a:ext cx="462909" cy="100141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591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971601" y="2966925"/>
            <a:ext cx="462909" cy="9876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591"/>
          </a:p>
        </p:txBody>
      </p:sp>
      <p:sp>
        <p:nvSpPr>
          <p:cNvPr id="13" name="Прямоугольник 12"/>
          <p:cNvSpPr/>
          <p:nvPr/>
        </p:nvSpPr>
        <p:spPr>
          <a:xfrm>
            <a:off x="1575881" y="1810916"/>
            <a:ext cx="4884296" cy="1779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845">
              <a:spcBef>
                <a:spcPts val="154"/>
              </a:spcBef>
            </a:pPr>
            <a:r>
              <a:rPr lang="uz-Latn-UZ" sz="3600" b="1" dirty="0">
                <a:latin typeface="Arial"/>
                <a:cs typeface="Arial"/>
              </a:rPr>
              <a:t>MAVZU:</a:t>
            </a:r>
            <a:r>
              <a:rPr lang="uz-Latn-UZ" sz="3600" b="1" spc="7" dirty="0">
                <a:latin typeface="Arial"/>
                <a:cs typeface="Arial"/>
              </a:rPr>
              <a:t> YOZUV - INSONIYATNING  </a:t>
            </a:r>
          </a:p>
          <a:p>
            <a:pPr marL="25845">
              <a:spcBef>
                <a:spcPts val="154"/>
              </a:spcBef>
            </a:pPr>
            <a:r>
              <a:rPr lang="uz-Latn-UZ" sz="3600" b="1" spc="7" dirty="0">
                <a:latin typeface="Arial"/>
                <a:cs typeface="Arial"/>
              </a:rPr>
              <a:t>BUYUK KASHFIYOTI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5703" y="1328625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510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018904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O‘YLAB KO‘RING!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740" y="1156104"/>
            <a:ext cx="2217907" cy="348174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307404" y="1391055"/>
            <a:ext cx="4883285" cy="293775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Yozuv kishilar hayotida qanday ro‘l </a:t>
            </a:r>
          </a:p>
          <a:p>
            <a:pPr algn="ctr"/>
            <a:r>
              <a:rPr lang="uz-Latn-U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o‘ynaydi?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728"/>
            <a:ext cx="9143999" cy="1159009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Diqqat qiling!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Автоэлектрик | Восклицательный знак, Школьные темы,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236129" y="1220737"/>
            <a:ext cx="2590801" cy="357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04289" y="1926077"/>
            <a:ext cx="6031149" cy="21011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Yozuv - kishilar o‘rtasidagi aloqaga xizmat qiladigan yozma belgilar tizimidir.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82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728"/>
            <a:ext cx="9143999" cy="1159009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Diqqat qiling!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920" y="1449975"/>
            <a:ext cx="8786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 yuzida ilk yozuv belgilari dastlab Osiyo </a:t>
            </a:r>
          </a:p>
          <a:p>
            <a:r>
              <a:rPr lang="uz-Latn-UZ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Shimoliy Afrika (qadimgi Misr) xalqlari tomonidan yaratilgan.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8045" y="2709154"/>
            <a:ext cx="2737667" cy="225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0677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2685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QADIMGI YOZUVLAR VA ULARNING TARIXI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2374" y="2683199"/>
            <a:ext cx="8715983" cy="2062103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Bunday belgilar muayyan miqdorni belgilashda qo‘llanilgan. Biror miqdorni ifodalash uchun turli hajmdagi toshdan yoki chig‘anoqlardan foydalanishgan.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Двойная волна 3"/>
          <p:cNvSpPr/>
          <p:nvPr/>
        </p:nvSpPr>
        <p:spPr>
          <a:xfrm>
            <a:off x="2694562" y="1262960"/>
            <a:ext cx="3404681" cy="1130043"/>
          </a:xfrm>
          <a:prstGeom prst="doubleWave">
            <a:avLst>
              <a:gd name="adj1" fmla="val 0"/>
              <a:gd name="adj2" fmla="val -756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Eslatuvchi belgilar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409" y="1044906"/>
            <a:ext cx="1420238" cy="142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5015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11679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QADIMGI YOZUVLAR VA ULARNING TARIXI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199" y="2684848"/>
            <a:ext cx="8365787" cy="1077218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Bunda qo‘rg‘onning rasmi marhum ko‘milgan joyni, non - tuz esa do‘stlikni anglatgan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Волна 6"/>
          <p:cNvSpPr/>
          <p:nvPr/>
        </p:nvSpPr>
        <p:spPr>
          <a:xfrm flipH="1">
            <a:off x="2285997" y="1011679"/>
            <a:ext cx="4209805" cy="1371608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Buyumli yozuv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19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729574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QADIMGI YOZUVLAR VA ULARNING TARIXI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010" y="2316042"/>
            <a:ext cx="7976679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Qadimda turli hayvonlarning rasmlarini toshlarga, g‘orlarning devorlariga o‘yib tushirganlar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Ular faqat rasmgina bo‘lib qolmay, biror holatni anglatuvchi o‘ziga xos axborot ham edi.</a:t>
            </a:r>
            <a:endParaRPr lang="uz-Latn-U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2694563" y="904672"/>
            <a:ext cx="3200400" cy="1118681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z-Latn-UZ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Rasmli yozuv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07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5367</TotalTime>
  <Words>429</Words>
  <Application>Microsoft Office PowerPoint</Application>
  <PresentationFormat>Экран (16:9)</PresentationFormat>
  <Paragraphs>83</Paragraphs>
  <Slides>18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1_Office Theme</vt:lpstr>
      <vt:lpstr>Тема Office</vt:lpstr>
      <vt:lpstr>1_Тема Office</vt:lpstr>
      <vt:lpstr>2_Тема Office</vt:lpstr>
      <vt:lpstr>Слайд 1</vt:lpstr>
      <vt:lpstr>Слайд 2</vt:lpstr>
      <vt:lpstr>Слайд 3</vt:lpstr>
      <vt:lpstr>O‘YLAB KO‘RING!</vt:lpstr>
      <vt:lpstr>Diqqat qiling!</vt:lpstr>
      <vt:lpstr>Diqqat qiling!</vt:lpstr>
      <vt:lpstr>QADIMGI YOZUVLAR VA ULARNING TARIXI</vt:lpstr>
      <vt:lpstr>QADIMGI YOZUVLAR VA ULARNING TARIXI</vt:lpstr>
      <vt:lpstr>QADIMGI YOZUVLAR VA ULARNING TARIXI</vt:lpstr>
      <vt:lpstr>QADIMGI YOZUVLAR VA ULARNING TARIXI</vt:lpstr>
      <vt:lpstr>Слайд 11</vt:lpstr>
      <vt:lpstr>Слайд 12</vt:lpstr>
      <vt:lpstr>Слайд 13</vt:lpstr>
      <vt:lpstr> FINIKIY ALIFBOSI</vt:lpstr>
      <vt:lpstr> KIRILL ALIFBOSI</vt:lpstr>
      <vt:lpstr>Atama mazmunini bilib oling</vt:lpstr>
      <vt:lpstr>Слайд 17</vt:lpstr>
      <vt:lpstr>MUSTAQIL BAJARISH UCHUN TOPSHIRIQ: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user</cp:lastModifiedBy>
  <cp:revision>466</cp:revision>
  <dcterms:created xsi:type="dcterms:W3CDTF">2020-04-11T16:25:36Z</dcterms:created>
  <dcterms:modified xsi:type="dcterms:W3CDTF">2021-03-29T12:32:18Z</dcterms:modified>
</cp:coreProperties>
</file>