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06" r:id="rId2"/>
    <p:sldId id="413" r:id="rId3"/>
    <p:sldId id="415" r:id="rId4"/>
    <p:sldId id="416" r:id="rId5"/>
    <p:sldId id="407" r:id="rId6"/>
    <p:sldId id="408" r:id="rId7"/>
    <p:sldId id="409" r:id="rId8"/>
    <p:sldId id="410" r:id="rId9"/>
    <p:sldId id="411" r:id="rId10"/>
    <p:sldId id="412" r:id="rId11"/>
    <p:sldId id="400" r:id="rId12"/>
    <p:sldId id="401" r:id="rId13"/>
    <p:sldId id="399" r:id="rId14"/>
    <p:sldId id="309" r:id="rId15"/>
  </p:sldIdLst>
  <p:sldSz cx="11880850" cy="7200900"/>
  <p:notesSz cx="9144000" cy="6858000"/>
  <p:defaultTextStyle>
    <a:defPPr>
      <a:defRPr lang="ru-RU"/>
    </a:defPPr>
    <a:lvl1pPr marL="0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5165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90331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5496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80661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5826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70992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6157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61322" algn="l" defTabSz="1090331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>
          <p15:clr>
            <a:srgbClr val="A4A3A4"/>
          </p15:clr>
        </p15:guide>
        <p15:guide id="2" pos="37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82" d="100"/>
          <a:sy n="82" d="100"/>
        </p:scale>
        <p:origin x="-96" y="-444"/>
      </p:cViewPr>
      <p:guideLst>
        <p:guide orient="horz" pos="2268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D34E2-41C3-434B-9394-2D218242EB53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AB11A-A79B-4527-A520-8D6B6CEBC1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5117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3D7ED-BFE4-4561-8045-38467EC532E7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62238" y="857250"/>
            <a:ext cx="38195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3E99A-885F-4FC2-AFBA-334E980F4C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564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C75C6-8BF3-4ED2-9A08-6B380FE0607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0913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C75C6-8BF3-4ED2-9A08-6B380FE0607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5967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1064" y="2236948"/>
            <a:ext cx="10098723" cy="15435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2128" y="4080510"/>
            <a:ext cx="8316595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5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5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80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5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70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6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61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3616" y="288372"/>
            <a:ext cx="2673191" cy="61441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042" y="288372"/>
            <a:ext cx="7821560" cy="61441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67" y="293960"/>
            <a:ext cx="10098724" cy="8584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91064" y="1466851"/>
            <a:ext cx="3243472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18689" y="1466851"/>
            <a:ext cx="3243472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746314" y="1466851"/>
            <a:ext cx="3243472" cy="357781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91064" y="5229597"/>
            <a:ext cx="3243472" cy="1006794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645" indent="-152645">
              <a:buFont typeface="Arial" panose="020B0604020202020204" pitchFamily="34" charset="0"/>
              <a:buChar char="•"/>
              <a:defRPr sz="1400"/>
            </a:lvl2pPr>
            <a:lvl3pPr marL="305289" indent="-152645">
              <a:defRPr sz="1400"/>
            </a:lvl3pPr>
            <a:lvl4pPr marL="534256" indent="-228967">
              <a:defRPr sz="1400"/>
            </a:lvl4pPr>
            <a:lvl5pPr marL="763223" indent="-228967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18689" y="5229597"/>
            <a:ext cx="3243472" cy="1006794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645" indent="-152645">
              <a:buFont typeface="Arial" panose="020B0604020202020204" pitchFamily="34" charset="0"/>
              <a:buChar char="•"/>
              <a:defRPr sz="1400"/>
            </a:lvl2pPr>
            <a:lvl3pPr marL="305289" indent="-152645">
              <a:defRPr sz="1400"/>
            </a:lvl3pPr>
            <a:lvl4pPr marL="534256" indent="-228967">
              <a:defRPr sz="1400"/>
            </a:lvl4pPr>
            <a:lvl5pPr marL="763223" indent="-228967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746314" y="5229597"/>
            <a:ext cx="3243472" cy="1006794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645" indent="-152645">
              <a:buFont typeface="Arial" panose="020B0604020202020204" pitchFamily="34" charset="0"/>
              <a:buChar char="•"/>
              <a:defRPr sz="1400"/>
            </a:lvl2pPr>
            <a:lvl3pPr marL="305289" indent="-152645">
              <a:defRPr sz="1400"/>
            </a:lvl3pPr>
            <a:lvl4pPr marL="534256" indent="-228967">
              <a:defRPr sz="1400"/>
            </a:lvl4pPr>
            <a:lvl5pPr marL="763223" indent="-228967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891067" y="980126"/>
            <a:ext cx="10098724" cy="42672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64005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976972" y="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953947" y="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930922" y="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884867" y="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07895" y="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95425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976972" y="1795425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953947" y="1795425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5930922" y="1795425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9884867" y="1795425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7907895" y="1795425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59085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976972" y="359085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953947" y="359085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5930922" y="359085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9884867" y="359085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7907895" y="3590850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386274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976972" y="5386274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953947" y="5386274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5930922" y="5386274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884867" y="5386274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7907895" y="5386274"/>
            <a:ext cx="1995984" cy="369413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938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505" y="4627246"/>
            <a:ext cx="10098723" cy="1430179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38505" y="3052049"/>
            <a:ext cx="10098723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51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9033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54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806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582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709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61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613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94043" y="1680212"/>
            <a:ext cx="5247375" cy="475226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39432" y="1680212"/>
            <a:ext cx="5247375" cy="475226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2" y="1611869"/>
            <a:ext cx="5249439" cy="671751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5165" indent="0">
              <a:buNone/>
              <a:defRPr sz="2400" b="1"/>
            </a:lvl2pPr>
            <a:lvl3pPr marL="1090331" indent="0">
              <a:buNone/>
              <a:defRPr sz="2100" b="1"/>
            </a:lvl3pPr>
            <a:lvl4pPr marL="1635496" indent="0">
              <a:buNone/>
              <a:defRPr sz="1900" b="1"/>
            </a:lvl4pPr>
            <a:lvl5pPr marL="2180661" indent="0">
              <a:buNone/>
              <a:defRPr sz="1900" b="1"/>
            </a:lvl5pPr>
            <a:lvl6pPr marL="2725826" indent="0">
              <a:buNone/>
              <a:defRPr sz="1900" b="1"/>
            </a:lvl6pPr>
            <a:lvl7pPr marL="3270992" indent="0">
              <a:buNone/>
              <a:defRPr sz="1900" b="1"/>
            </a:lvl7pPr>
            <a:lvl8pPr marL="3816157" indent="0">
              <a:buNone/>
              <a:defRPr sz="1900" b="1"/>
            </a:lvl8pPr>
            <a:lvl9pPr marL="436132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042" y="2283619"/>
            <a:ext cx="5249439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35310" y="1611869"/>
            <a:ext cx="5251501" cy="671751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5165" indent="0">
              <a:buNone/>
              <a:defRPr sz="2400" b="1"/>
            </a:lvl2pPr>
            <a:lvl3pPr marL="1090331" indent="0">
              <a:buNone/>
              <a:defRPr sz="2100" b="1"/>
            </a:lvl3pPr>
            <a:lvl4pPr marL="1635496" indent="0">
              <a:buNone/>
              <a:defRPr sz="1900" b="1"/>
            </a:lvl4pPr>
            <a:lvl5pPr marL="2180661" indent="0">
              <a:buNone/>
              <a:defRPr sz="1900" b="1"/>
            </a:lvl5pPr>
            <a:lvl6pPr marL="2725826" indent="0">
              <a:buNone/>
              <a:defRPr sz="1900" b="1"/>
            </a:lvl6pPr>
            <a:lvl7pPr marL="3270992" indent="0">
              <a:buNone/>
              <a:defRPr sz="1900" b="1"/>
            </a:lvl7pPr>
            <a:lvl8pPr marL="3816157" indent="0">
              <a:buNone/>
              <a:defRPr sz="1900" b="1"/>
            </a:lvl8pPr>
            <a:lvl9pPr marL="4361322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35310" y="2283619"/>
            <a:ext cx="5251501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6" y="286702"/>
            <a:ext cx="3908718" cy="122015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5082" y="286705"/>
            <a:ext cx="6641725" cy="614576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046" y="1506858"/>
            <a:ext cx="3908718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45165" indent="0">
              <a:buNone/>
              <a:defRPr sz="1400"/>
            </a:lvl2pPr>
            <a:lvl3pPr marL="1090331" indent="0">
              <a:buNone/>
              <a:defRPr sz="1200"/>
            </a:lvl3pPr>
            <a:lvl4pPr marL="1635496" indent="0">
              <a:buNone/>
              <a:defRPr sz="1100"/>
            </a:lvl4pPr>
            <a:lvl5pPr marL="2180661" indent="0">
              <a:buNone/>
              <a:defRPr sz="1100"/>
            </a:lvl5pPr>
            <a:lvl6pPr marL="2725826" indent="0">
              <a:buNone/>
              <a:defRPr sz="1100"/>
            </a:lvl6pPr>
            <a:lvl7pPr marL="3270992" indent="0">
              <a:buNone/>
              <a:defRPr sz="1100"/>
            </a:lvl7pPr>
            <a:lvl8pPr marL="3816157" indent="0">
              <a:buNone/>
              <a:defRPr sz="1100"/>
            </a:lvl8pPr>
            <a:lvl9pPr marL="436132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8730" y="5040631"/>
            <a:ext cx="7128510" cy="59507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28730" y="643414"/>
            <a:ext cx="7128510" cy="4320540"/>
          </a:xfrm>
        </p:spPr>
        <p:txBody>
          <a:bodyPr/>
          <a:lstStyle>
            <a:lvl1pPr marL="0" indent="0">
              <a:buNone/>
              <a:defRPr sz="3800"/>
            </a:lvl1pPr>
            <a:lvl2pPr marL="545165" indent="0">
              <a:buNone/>
              <a:defRPr sz="3300"/>
            </a:lvl2pPr>
            <a:lvl3pPr marL="1090331" indent="0">
              <a:buNone/>
              <a:defRPr sz="2900"/>
            </a:lvl3pPr>
            <a:lvl4pPr marL="1635496" indent="0">
              <a:buNone/>
              <a:defRPr sz="2400"/>
            </a:lvl4pPr>
            <a:lvl5pPr marL="2180661" indent="0">
              <a:buNone/>
              <a:defRPr sz="2400"/>
            </a:lvl5pPr>
            <a:lvl6pPr marL="2725826" indent="0">
              <a:buNone/>
              <a:defRPr sz="2400"/>
            </a:lvl6pPr>
            <a:lvl7pPr marL="3270992" indent="0">
              <a:buNone/>
              <a:defRPr sz="2400"/>
            </a:lvl7pPr>
            <a:lvl8pPr marL="3816157" indent="0">
              <a:buNone/>
              <a:defRPr sz="2400"/>
            </a:lvl8pPr>
            <a:lvl9pPr marL="4361322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28730" y="5635706"/>
            <a:ext cx="7128510" cy="845106"/>
          </a:xfrm>
        </p:spPr>
        <p:txBody>
          <a:bodyPr/>
          <a:lstStyle>
            <a:lvl1pPr marL="0" indent="0">
              <a:buNone/>
              <a:defRPr sz="1700"/>
            </a:lvl1pPr>
            <a:lvl2pPr marL="545165" indent="0">
              <a:buNone/>
              <a:defRPr sz="1400"/>
            </a:lvl2pPr>
            <a:lvl3pPr marL="1090331" indent="0">
              <a:buNone/>
              <a:defRPr sz="1200"/>
            </a:lvl3pPr>
            <a:lvl4pPr marL="1635496" indent="0">
              <a:buNone/>
              <a:defRPr sz="1100"/>
            </a:lvl4pPr>
            <a:lvl5pPr marL="2180661" indent="0">
              <a:buNone/>
              <a:defRPr sz="1100"/>
            </a:lvl5pPr>
            <a:lvl6pPr marL="2725826" indent="0">
              <a:buNone/>
              <a:defRPr sz="1100"/>
            </a:lvl6pPr>
            <a:lvl7pPr marL="3270992" indent="0">
              <a:buNone/>
              <a:defRPr sz="1100"/>
            </a:lvl7pPr>
            <a:lvl8pPr marL="3816157" indent="0">
              <a:buNone/>
              <a:defRPr sz="1100"/>
            </a:lvl8pPr>
            <a:lvl9pPr marL="4361322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3" y="288371"/>
            <a:ext cx="10692765" cy="1200150"/>
          </a:xfrm>
          <a:prstGeom prst="rect">
            <a:avLst/>
          </a:prstGeom>
        </p:spPr>
        <p:txBody>
          <a:bodyPr vert="horz" lIns="109033" tIns="54517" rIns="109033" bIns="545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3" y="1680212"/>
            <a:ext cx="10692765" cy="4752261"/>
          </a:xfrm>
          <a:prstGeom prst="rect">
            <a:avLst/>
          </a:prstGeom>
        </p:spPr>
        <p:txBody>
          <a:bodyPr vert="horz" lIns="109033" tIns="54517" rIns="109033" bIns="5451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94043" y="6674169"/>
            <a:ext cx="2772198" cy="383381"/>
          </a:xfrm>
          <a:prstGeom prst="rect">
            <a:avLst/>
          </a:prstGeom>
        </p:spPr>
        <p:txBody>
          <a:bodyPr vert="horz" lIns="109033" tIns="54517" rIns="109033" bIns="5451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59291" y="6674169"/>
            <a:ext cx="3762269" cy="383381"/>
          </a:xfrm>
          <a:prstGeom prst="rect">
            <a:avLst/>
          </a:prstGeom>
        </p:spPr>
        <p:txBody>
          <a:bodyPr vert="horz" lIns="109033" tIns="54517" rIns="109033" bIns="5451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4609" y="6674169"/>
            <a:ext cx="2772198" cy="383381"/>
          </a:xfrm>
          <a:prstGeom prst="rect">
            <a:avLst/>
          </a:prstGeom>
        </p:spPr>
        <p:txBody>
          <a:bodyPr vert="horz" lIns="109033" tIns="54517" rIns="109033" bIns="5451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xStyles>
    <p:titleStyle>
      <a:lvl1pPr algn="ctr" defTabSz="1090331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874" indent="-408874" algn="l" defTabSz="1090331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5894" indent="-340728" algn="l" defTabSz="1090331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2913" indent="-272583" algn="l" defTabSz="109033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8078" indent="-272583" algn="l" defTabSz="1090331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3244" indent="-272583" algn="l" defTabSz="1090331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8409" indent="-272583" algn="l" defTabSz="109033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3574" indent="-272583" algn="l" defTabSz="109033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8740" indent="-272583" algn="l" defTabSz="109033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33905" indent="-272583" algn="l" defTabSz="109033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5165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331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5496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80661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5826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70992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6157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61322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jpeg"/><Relationship Id="rId5" Type="http://schemas.openxmlformats.org/officeDocument/2006/relationships/image" Target="../media/image27.png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11880850" cy="18925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228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899866" y="2835896"/>
            <a:ext cx="648072" cy="14019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228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899866" y="4583805"/>
            <a:ext cx="648072" cy="14019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228"/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1967436" y="576115"/>
            <a:ext cx="7351850" cy="943115"/>
          </a:xfrm>
          <a:prstGeom prst="rect">
            <a:avLst/>
          </a:prstGeom>
        </p:spPr>
        <p:txBody>
          <a:bodyPr vert="horz" wrap="square" lIns="0" tIns="2873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4991" defTabSz="1799295">
              <a:spcBef>
                <a:spcPts val="225"/>
              </a:spcBef>
              <a:defRPr/>
            </a:pPr>
            <a:r>
              <a:rPr lang="en-US" sz="5940" kern="0" spc="-60" dirty="0">
                <a:solidFill>
                  <a:sysClr val="window" lastClr="FFFFFF"/>
                </a:solidFill>
              </a:rPr>
              <a:t> </a:t>
            </a:r>
            <a:r>
              <a:rPr lang="en-US" sz="4800" kern="0" spc="10" dirty="0" smtClean="0">
                <a:solidFill>
                  <a:sysClr val="window" lastClr="FFFFFF"/>
                </a:solidFill>
              </a:rPr>
              <a:t>TARIXDAN</a:t>
            </a:r>
            <a:r>
              <a:rPr lang="uz-Latn-UZ" sz="4800" kern="0" spc="10" dirty="0" smtClean="0">
                <a:solidFill>
                  <a:sysClr val="window" lastClr="FFFFFF"/>
                </a:solidFill>
              </a:rPr>
              <a:t> </a:t>
            </a:r>
            <a:r>
              <a:rPr lang="en-US" sz="4800" kern="0" spc="10" dirty="0" smtClean="0">
                <a:solidFill>
                  <a:sysClr val="window" lastClr="FFFFFF"/>
                </a:solidFill>
              </a:rPr>
              <a:t>HIKOYALAR</a:t>
            </a:r>
            <a:endParaRPr lang="en-US" sz="4800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xmlns="" id="{5B75B315-3F99-4F20-AE24-482E239D9233}"/>
              </a:ext>
            </a:extLst>
          </p:cNvPr>
          <p:cNvSpPr/>
          <p:nvPr/>
        </p:nvSpPr>
        <p:spPr>
          <a:xfrm>
            <a:off x="1058273" y="899663"/>
            <a:ext cx="779325" cy="755723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:a16="http://schemas.microsoft.com/office/drawing/2014/main" xmlns="" id="{83775CBE-21CF-425D-ABFB-41180DA5A377}"/>
              </a:ext>
            </a:extLst>
          </p:cNvPr>
          <p:cNvSpPr/>
          <p:nvPr/>
        </p:nvSpPr>
        <p:spPr>
          <a:xfrm>
            <a:off x="1681491" y="1333257"/>
            <a:ext cx="26748" cy="140142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xmlns="" id="{B178D85C-EB66-41A7-A3BD-6CA192A25BC2}"/>
              </a:ext>
            </a:extLst>
          </p:cNvPr>
          <p:cNvSpPr/>
          <p:nvPr/>
        </p:nvSpPr>
        <p:spPr>
          <a:xfrm>
            <a:off x="1681491" y="1501101"/>
            <a:ext cx="26748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xmlns="" id="{B1AC9C4C-06A4-42C7-B853-E49E57991666}"/>
              </a:ext>
            </a:extLst>
          </p:cNvPr>
          <p:cNvSpPr/>
          <p:nvPr/>
        </p:nvSpPr>
        <p:spPr>
          <a:xfrm>
            <a:off x="1188111" y="1333257"/>
            <a:ext cx="26748" cy="140142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xmlns="" id="{AA74AE73-2CC7-4164-A38A-9C32CF275CE9}"/>
              </a:ext>
            </a:extLst>
          </p:cNvPr>
          <p:cNvSpPr/>
          <p:nvPr/>
        </p:nvSpPr>
        <p:spPr>
          <a:xfrm>
            <a:off x="1188111" y="1501101"/>
            <a:ext cx="26748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02004" y="2671160"/>
            <a:ext cx="3888432" cy="344957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68017" y="2678800"/>
            <a:ext cx="3913908" cy="344193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44880" y="469339"/>
            <a:ext cx="1241842" cy="992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044881" y="64812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82773" y="6529408"/>
            <a:ext cx="7429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O‘qituvchi</a:t>
            </a:r>
            <a:r>
              <a:rPr lang="en-US" b="1" dirty="0" smtClean="0"/>
              <a:t>: </a:t>
            </a:r>
            <a:r>
              <a:rPr lang="en-US" b="1" dirty="0" err="1" smtClean="0"/>
              <a:t>Bibisara</a:t>
            </a:r>
            <a:r>
              <a:rPr lang="en-US" b="1" dirty="0" smtClean="0"/>
              <a:t> </a:t>
            </a:r>
            <a:r>
              <a:rPr lang="en-US" b="1" dirty="0" err="1" smtClean="0"/>
              <a:t>Xasanova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625153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Tm="2323"/>
    </mc:Choice>
    <mc:Fallback>
      <p:transition advTm="232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1880850" cy="14885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SURXONDARYO - ZARAYTSOY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7033" y="5069227"/>
            <a:ext cx="3166032" cy="19238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7033" y="2088282"/>
            <a:ext cx="3166032" cy="209921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16280" y="2088281"/>
            <a:ext cx="3498695" cy="209921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12233" y="3384426"/>
            <a:ext cx="3320370" cy="237626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16280" y="4662265"/>
            <a:ext cx="3370527" cy="211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86779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36647" y="198072"/>
            <a:ext cx="8607556" cy="75608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33" tIns="54517" rIns="109033" bIns="54517" rtlCol="0" anchor="ctr"/>
          <a:lstStyle/>
          <a:p>
            <a:pPr algn="ctr"/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1913138" cy="12241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itchFamily="34" charset="0"/>
                <a:cs typeface="Arial" pitchFamily="34" charset="0"/>
              </a:rPr>
              <a:t>YODGA OLAMIZ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8479853"/>
              </p:ext>
            </p:extLst>
          </p:nvPr>
        </p:nvGraphicFramePr>
        <p:xfrm>
          <a:off x="251793" y="2161386"/>
          <a:ext cx="11233248" cy="4731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52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43842"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Yozuvlarning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ikki xil usuli 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Urib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cho‘kichlash,tabiiy bo‘yoqlar yordamida</a:t>
                      </a:r>
                    </a:p>
                    <a:p>
                      <a:pPr algn="ctr"/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43842"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Nuqtali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usul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Uchi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o‘tkir temir moslama bilan yozish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3842"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Qizil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kitob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Betakror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qoyatosh suratlar nazorati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3842"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yil YUNESKO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200" b="1" dirty="0" smtClean="0">
                          <a:latin typeface="Arial" pitchFamily="34" charset="0"/>
                          <a:cs typeface="Arial" pitchFamily="34" charset="0"/>
                        </a:rPr>
                        <a:t>Ochiq</a:t>
                      </a:r>
                      <a:r>
                        <a:rPr lang="uz-Latn-UZ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osmon ostidagi muzey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0109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36647" y="198072"/>
            <a:ext cx="8607556" cy="75608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33" tIns="54517" rIns="109033" bIns="54517" rtlCol="0" anchor="ctr"/>
          <a:lstStyle/>
          <a:p>
            <a:pPr algn="ctr"/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273" y="198072"/>
            <a:ext cx="11880850" cy="102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itchFamily="34" charset="0"/>
                <a:cs typeface="Arial" pitchFamily="34" charset="0"/>
              </a:rPr>
              <a:t>ATAMALAR MAZMUNINI BILIB OLING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05636" y="1584226"/>
            <a:ext cx="2880320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YUNESKO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94089" y="1654962"/>
            <a:ext cx="2880320" cy="7920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LASKO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813769" y="2985914"/>
            <a:ext cx="3150992" cy="79208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QIZIL KITOB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4241" y="1645382"/>
            <a:ext cx="2880320" cy="7920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ALTAMIRA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43881" y="2985914"/>
            <a:ext cx="2880320" cy="7920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KAPOVAYA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63883" y="4453811"/>
            <a:ext cx="325706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>
                <a:latin typeface="Arial" pitchFamily="34" charset="0"/>
                <a:cs typeface="Arial" pitchFamily="34" charset="0"/>
              </a:rPr>
              <a:t>Z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ARAUTSOY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636647" y="4453811"/>
            <a:ext cx="3439682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SARMISHSOY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1093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953" y="648122"/>
            <a:ext cx="8280920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itchFamily="34" charset="0"/>
                <a:cs typeface="Arial" pitchFamily="34" charset="0"/>
              </a:rPr>
              <a:t>SAVOL VA TOPSHIRIQLAR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817" y="3312418"/>
            <a:ext cx="5472608" cy="187220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Suratlarda</a:t>
            </a:r>
            <a:r>
              <a:rPr lang="en-US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asosan,nimalar aks ettirilgan?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372473" y="3312418"/>
            <a:ext cx="5184576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Qoyatosh suratlar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ning ahamiyati nimada?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>
            <a:stCxn id="2" idx="2"/>
            <a:endCxn id="3" idx="0"/>
          </p:cNvCxnSpPr>
          <p:nvPr/>
        </p:nvCxnSpPr>
        <p:spPr>
          <a:xfrm flipH="1">
            <a:off x="3204121" y="1872258"/>
            <a:ext cx="2628292" cy="14401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>
            <a:off x="5832413" y="1872258"/>
            <a:ext cx="3132348" cy="14401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50283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36647" y="198072"/>
            <a:ext cx="8607556" cy="75608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033" tIns="54517" rIns="109033" bIns="54517" rtlCol="0" anchor="ctr"/>
          <a:lstStyle/>
          <a:p>
            <a:pPr algn="ctr"/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785" y="198072"/>
            <a:ext cx="11521280" cy="1026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MUSTAQIL BAJARISH USHUN TOPSHIRIQ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1803944"/>
              </p:ext>
            </p:extLst>
          </p:nvPr>
        </p:nvGraphicFramePr>
        <p:xfrm>
          <a:off x="593725" y="1679575"/>
          <a:ext cx="11017225" cy="41763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4212">
                  <a:extLst>
                    <a:ext uri="{9D8B030D-6E8A-4147-A177-3AD203B41FA5}">
                      <a16:colId xmlns:a16="http://schemas.microsoft.com/office/drawing/2014/main" xmlns="" val="2248389679"/>
                    </a:ext>
                  </a:extLst>
                </a:gridCol>
                <a:gridCol w="4968552">
                  <a:extLst>
                    <a:ext uri="{9D8B030D-6E8A-4147-A177-3AD203B41FA5}">
                      <a16:colId xmlns:a16="http://schemas.microsoft.com/office/drawing/2014/main" xmlns="" val="1886637111"/>
                    </a:ext>
                  </a:extLst>
                </a:gridCol>
                <a:gridCol w="5094461">
                  <a:extLst>
                    <a:ext uri="{9D8B030D-6E8A-4147-A177-3AD203B41FA5}">
                      <a16:colId xmlns:a16="http://schemas.microsoft.com/office/drawing/2014/main" xmlns="" val="2072423869"/>
                    </a:ext>
                  </a:extLst>
                </a:gridCol>
              </a:tblGrid>
              <a:tr h="607366">
                <a:tc>
                  <a:txBody>
                    <a:bodyPr/>
                    <a:lstStyle/>
                    <a:p>
                      <a:r>
                        <a:rPr lang="uz-Latn-UZ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T/r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G‘orning nomi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Tasvirlarda berilgan hayvonlar nomi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4576600"/>
                  </a:ext>
                </a:extLst>
              </a:tr>
              <a:tr h="746899">
                <a:tc>
                  <a:txBody>
                    <a:bodyPr/>
                    <a:lstStyle/>
                    <a:p>
                      <a:r>
                        <a:rPr lang="uz-Latn-UZ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5194227"/>
                  </a:ext>
                </a:extLst>
              </a:tr>
              <a:tr h="746899">
                <a:tc>
                  <a:txBody>
                    <a:bodyPr/>
                    <a:lstStyle/>
                    <a:p>
                      <a:r>
                        <a:rPr lang="uz-Latn-UZ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1152403"/>
                  </a:ext>
                </a:extLst>
              </a:tr>
              <a:tr h="746899">
                <a:tc>
                  <a:txBody>
                    <a:bodyPr/>
                    <a:lstStyle/>
                    <a:p>
                      <a:r>
                        <a:rPr lang="uz-Latn-UZ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0637852"/>
                  </a:ext>
                </a:extLst>
              </a:tr>
              <a:tr h="746899">
                <a:tc>
                  <a:txBody>
                    <a:bodyPr/>
                    <a:lstStyle/>
                    <a:p>
                      <a:r>
                        <a:rPr lang="uz-Latn-UZ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6788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71219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2242" y="170992"/>
            <a:ext cx="11736367" cy="14852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uz-Latn-UZ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 BAJARISH UCHUN TOPSHIRIQ</a:t>
            </a:r>
            <a:endParaRPr lang="uz-Latn-UZ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xmlns="" id="{691D16DB-CD23-42A8-9834-6C7C5E7B8D28}"/>
              </a:ext>
            </a:extLst>
          </p:cNvPr>
          <p:cNvSpPr txBox="1">
            <a:spLocks/>
          </p:cNvSpPr>
          <p:nvPr/>
        </p:nvSpPr>
        <p:spPr>
          <a:xfrm>
            <a:off x="1751115" y="702720"/>
            <a:ext cx="5079817" cy="1109770"/>
          </a:xfrm>
          <a:prstGeom prst="rect">
            <a:avLst/>
          </a:prstGeom>
        </p:spPr>
        <p:txBody>
          <a:bodyPr vert="horz" wrap="square" lIns="0" tIns="3012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198" defTabSz="1886230">
              <a:spcBef>
                <a:spcPts val="235"/>
              </a:spcBef>
              <a:defRPr/>
            </a:pPr>
            <a:endParaRPr lang="en-US" sz="701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xmlns="" id="{946BC88D-A2E8-4B3B-896A-D3DDDDFA1F1F}"/>
              </a:ext>
            </a:extLst>
          </p:cNvPr>
          <p:cNvSpPr/>
          <p:nvPr/>
        </p:nvSpPr>
        <p:spPr>
          <a:xfrm>
            <a:off x="1033561" y="971523"/>
            <a:ext cx="43227" cy="37987"/>
          </a:xfrm>
          <a:custGeom>
            <a:avLst/>
            <a:gdLst/>
            <a:ahLst/>
            <a:cxnLst/>
            <a:rect l="l" t="t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230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585" y="2115036"/>
            <a:ext cx="5347488" cy="850471"/>
          </a:xfrm>
          <a:prstGeom prst="rect">
            <a:avLst/>
          </a:prstGeom>
          <a:solidFill>
            <a:srgbClr val="66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6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5776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3440" y="5111952"/>
            <a:ext cx="5347488" cy="85101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6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5776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1516" y="3698214"/>
            <a:ext cx="5347488" cy="7912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6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Xitoy odami</a:t>
            </a:r>
            <a:endParaRPr lang="ru-RU" sz="5776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15791" y="5111952"/>
            <a:ext cx="5347488" cy="8510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Yava oroli </a:t>
            </a:r>
            <a:endParaRPr lang="ru-RU" sz="5776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19129" y="2148529"/>
            <a:ext cx="5347488" cy="8169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Neandertal </a:t>
            </a:r>
            <a:endParaRPr lang="ru-RU" sz="5776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15790" y="3571261"/>
            <a:ext cx="5347488" cy="807983"/>
          </a:xfrm>
          <a:prstGeom prst="rect">
            <a:avLst/>
          </a:prstGeom>
          <a:solidFill>
            <a:srgbClr val="3286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5776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467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083"/>
            <a:ext cx="11880850" cy="11500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uz-Latn-UZ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LGAN</a:t>
            </a:r>
            <a:r>
              <a:rPr lang="uz-Latn-UZ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TOPSHIRIQ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 TEKSHIRING</a:t>
            </a:r>
            <a:endParaRPr lang="uz-Latn-UZ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xmlns="" id="{691D16DB-CD23-42A8-9834-6C7C5E7B8D28}"/>
              </a:ext>
            </a:extLst>
          </p:cNvPr>
          <p:cNvSpPr txBox="1">
            <a:spLocks/>
          </p:cNvSpPr>
          <p:nvPr/>
        </p:nvSpPr>
        <p:spPr>
          <a:xfrm>
            <a:off x="1751115" y="702720"/>
            <a:ext cx="5079817" cy="1109770"/>
          </a:xfrm>
          <a:prstGeom prst="rect">
            <a:avLst/>
          </a:prstGeom>
        </p:spPr>
        <p:txBody>
          <a:bodyPr vert="horz" wrap="square" lIns="0" tIns="3012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198" defTabSz="1886230">
              <a:spcBef>
                <a:spcPts val="235"/>
              </a:spcBef>
              <a:defRPr/>
            </a:pPr>
            <a:endParaRPr lang="en-US" sz="701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xmlns="" id="{946BC88D-A2E8-4B3B-896A-D3DDDDFA1F1F}"/>
              </a:ext>
            </a:extLst>
          </p:cNvPr>
          <p:cNvSpPr/>
          <p:nvPr/>
        </p:nvSpPr>
        <p:spPr>
          <a:xfrm>
            <a:off x="1033561" y="971523"/>
            <a:ext cx="43227" cy="37987"/>
          </a:xfrm>
          <a:custGeom>
            <a:avLst/>
            <a:gdLst/>
            <a:ahLst/>
            <a:cxnLst/>
            <a:rect l="l" t="t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230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585" y="2115036"/>
            <a:ext cx="5347488" cy="850471"/>
          </a:xfrm>
          <a:prstGeom prst="rect">
            <a:avLst/>
          </a:prstGeom>
          <a:solidFill>
            <a:srgbClr val="66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776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Germaniya</a:t>
            </a:r>
            <a:endParaRPr lang="ru-RU" sz="5776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3440" y="5111952"/>
            <a:ext cx="5347488" cy="85101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776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Indoneziya</a:t>
            </a:r>
            <a:endParaRPr lang="ru-RU" sz="5776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1516" y="3698214"/>
            <a:ext cx="5347488" cy="7912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6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Xitoy odami</a:t>
            </a:r>
            <a:endParaRPr lang="ru-RU" sz="5776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15791" y="5111952"/>
            <a:ext cx="5347488" cy="8510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Yava oroli </a:t>
            </a:r>
            <a:endParaRPr lang="ru-RU" sz="5776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19129" y="2148529"/>
            <a:ext cx="5347488" cy="8169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6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Neandertal </a:t>
            </a:r>
            <a:endParaRPr lang="ru-RU" sz="5776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15790" y="3571261"/>
            <a:ext cx="5347488" cy="807983"/>
          </a:xfrm>
          <a:prstGeom prst="rect">
            <a:avLst/>
          </a:prstGeom>
          <a:solidFill>
            <a:srgbClr val="3286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776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Sinantrop</a:t>
            </a:r>
            <a:r>
              <a:rPr lang="uz-Latn-UZ" sz="5776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5776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753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11880850" cy="18925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228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899866" y="2835896"/>
            <a:ext cx="648072" cy="14019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228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899866" y="4583805"/>
            <a:ext cx="648072" cy="14019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228"/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1967436" y="576115"/>
            <a:ext cx="7351850" cy="943115"/>
          </a:xfrm>
          <a:prstGeom prst="rect">
            <a:avLst/>
          </a:prstGeom>
        </p:spPr>
        <p:txBody>
          <a:bodyPr vert="horz" wrap="square" lIns="0" tIns="2873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4991" defTabSz="1799295">
              <a:spcBef>
                <a:spcPts val="225"/>
              </a:spcBef>
              <a:defRPr/>
            </a:pPr>
            <a:r>
              <a:rPr lang="en-US" sz="5940" kern="0" spc="-60" dirty="0">
                <a:solidFill>
                  <a:sysClr val="window" lastClr="FFFFFF"/>
                </a:solidFill>
              </a:rPr>
              <a:t> </a:t>
            </a:r>
            <a:r>
              <a:rPr lang="en-US" sz="4800" kern="0" spc="10" dirty="0" smtClean="0">
                <a:solidFill>
                  <a:sysClr val="window" lastClr="FFFFFF"/>
                </a:solidFill>
              </a:rPr>
              <a:t>TARIXDAN</a:t>
            </a:r>
            <a:r>
              <a:rPr lang="uz-Latn-UZ" sz="4800" kern="0" spc="10" dirty="0" smtClean="0">
                <a:solidFill>
                  <a:sysClr val="window" lastClr="FFFFFF"/>
                </a:solidFill>
              </a:rPr>
              <a:t> </a:t>
            </a:r>
            <a:r>
              <a:rPr lang="en-US" sz="4800" kern="0" spc="10" dirty="0" smtClean="0">
                <a:solidFill>
                  <a:sysClr val="window" lastClr="FFFFFF"/>
                </a:solidFill>
              </a:rPr>
              <a:t>HIKOYALAR</a:t>
            </a:r>
            <a:endParaRPr lang="en-US" sz="4800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xmlns="" id="{5B75B315-3F99-4F20-AE24-482E239D9233}"/>
              </a:ext>
            </a:extLst>
          </p:cNvPr>
          <p:cNvSpPr/>
          <p:nvPr/>
        </p:nvSpPr>
        <p:spPr>
          <a:xfrm>
            <a:off x="1058273" y="899663"/>
            <a:ext cx="779325" cy="755723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:a16="http://schemas.microsoft.com/office/drawing/2014/main" xmlns="" id="{83775CBE-21CF-425D-ABFB-41180DA5A377}"/>
              </a:ext>
            </a:extLst>
          </p:cNvPr>
          <p:cNvSpPr/>
          <p:nvPr/>
        </p:nvSpPr>
        <p:spPr>
          <a:xfrm>
            <a:off x="1681491" y="1333257"/>
            <a:ext cx="26748" cy="140142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xmlns="" id="{B178D85C-EB66-41A7-A3BD-6CA192A25BC2}"/>
              </a:ext>
            </a:extLst>
          </p:cNvPr>
          <p:cNvSpPr/>
          <p:nvPr/>
        </p:nvSpPr>
        <p:spPr>
          <a:xfrm>
            <a:off x="1681491" y="1501101"/>
            <a:ext cx="26748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xmlns="" id="{B1AC9C4C-06A4-42C7-B853-E49E57991666}"/>
              </a:ext>
            </a:extLst>
          </p:cNvPr>
          <p:cNvSpPr/>
          <p:nvPr/>
        </p:nvSpPr>
        <p:spPr>
          <a:xfrm>
            <a:off x="1188111" y="1333257"/>
            <a:ext cx="26748" cy="140142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xmlns="" id="{AA74AE73-2CC7-4164-A38A-9C32CF275CE9}"/>
              </a:ext>
            </a:extLst>
          </p:cNvPr>
          <p:cNvSpPr/>
          <p:nvPr/>
        </p:nvSpPr>
        <p:spPr>
          <a:xfrm>
            <a:off x="1188111" y="1501101"/>
            <a:ext cx="26748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799295"/>
            <a:endParaRPr sz="352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02004" y="2671160"/>
            <a:ext cx="3888432" cy="34495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08239" y="2952378"/>
            <a:ext cx="50962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:SA’NAT NAMUNALARINING PAYDO BO’LISHI. 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6905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 advTm="2323"/>
    </mc:Choice>
    <mc:Fallback>
      <p:transition advTm="232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1880849" cy="14885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ILK SAN’AT NAMUNALARI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785" y="1728242"/>
            <a:ext cx="104411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Qoyatosh suratlarining o‘ziga xos tomoni,ular insoniyat tomonidan hali yozuv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z-Latn-UZ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aydo bo‘lmasdan oldin yaratilgan.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73182" y="4824586"/>
            <a:ext cx="2295525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9157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68" y="-1"/>
            <a:ext cx="11845081" cy="14885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ISPANIYA -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ALTAMIRA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52928" y="2160290"/>
            <a:ext cx="3409293" cy="20882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9812" y="4698756"/>
            <a:ext cx="3006730" cy="199359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05032" y="2698559"/>
            <a:ext cx="3563586" cy="22700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944" y="2160290"/>
            <a:ext cx="3062955" cy="194421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52928" y="4752577"/>
            <a:ext cx="3409293" cy="193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00974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1797351" cy="14766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LASKO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44" y="4675011"/>
            <a:ext cx="3072834" cy="204483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43" y="2383273"/>
            <a:ext cx="3220472" cy="172600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47404" y="2306912"/>
            <a:ext cx="3339404" cy="177812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313" y="2919374"/>
            <a:ext cx="2116832" cy="288859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8194" y="4840176"/>
            <a:ext cx="3138614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2193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1880850" cy="146961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BOSHQIRDISTON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KAPOVAYA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43" y="2108308"/>
            <a:ext cx="3258150" cy="20270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43" y="4471171"/>
            <a:ext cx="3258150" cy="24368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2847" y="2016274"/>
            <a:ext cx="3779749" cy="211912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0265" y="2736354"/>
            <a:ext cx="2652119" cy="331185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12848" y="4722796"/>
            <a:ext cx="367396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8576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1880850" cy="15165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NAVOIY - SARMISHSOY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84641" y="2040329"/>
            <a:ext cx="3096344" cy="21431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8291" y="4817551"/>
            <a:ext cx="3260950" cy="166321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1663" y="2075575"/>
            <a:ext cx="3167578" cy="21078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52383" y="2952378"/>
            <a:ext cx="3844226" cy="2534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84641" y="4823031"/>
            <a:ext cx="3096344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5432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158</Words>
  <Application>Microsoft Office PowerPoint</Application>
  <PresentationFormat>Произвольный</PresentationFormat>
  <Paragraphs>56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</dc:creator>
  <cp:lastModifiedBy>user</cp:lastModifiedBy>
  <cp:revision>525</cp:revision>
  <cp:lastPrinted>2020-03-20T04:04:48Z</cp:lastPrinted>
  <dcterms:created xsi:type="dcterms:W3CDTF">2020-03-19T15:04:51Z</dcterms:created>
  <dcterms:modified xsi:type="dcterms:W3CDTF">2021-03-29T12:31:19Z</dcterms:modified>
</cp:coreProperties>
</file>