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9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73" r:id="rId10"/>
    <p:sldId id="263" r:id="rId11"/>
    <p:sldId id="277" r:id="rId12"/>
    <p:sldId id="280" r:id="rId13"/>
  </p:sldIdLst>
  <p:sldSz cx="11879263" cy="7199313"/>
  <p:notesSz cx="5765800" cy="3244850"/>
  <p:defaultTextStyle>
    <a:defPPr>
      <a:defRPr lang="ru-RU"/>
    </a:defPPr>
    <a:lvl1pPr marL="0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1pPr>
    <a:lvl2pPr marL="968030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2pPr>
    <a:lvl3pPr marL="1936059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3pPr>
    <a:lvl4pPr marL="2904089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4pPr>
    <a:lvl5pPr marL="3872118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5pPr>
    <a:lvl6pPr marL="4840148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6pPr>
    <a:lvl7pPr marL="5808177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7pPr>
    <a:lvl8pPr marL="6776207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8pPr>
    <a:lvl9pPr marL="7744236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390" userDrawn="1">
          <p15:clr>
            <a:srgbClr val="A4A3A4"/>
          </p15:clr>
        </p15:guide>
        <p15:guide id="2" pos="44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365C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75" autoAdjust="0"/>
    <p:restoredTop sz="94660"/>
  </p:normalViewPr>
  <p:slideViewPr>
    <p:cSldViewPr>
      <p:cViewPr varScale="1">
        <p:scale>
          <a:sx n="83" d="100"/>
          <a:sy n="83" d="100"/>
        </p:scale>
        <p:origin x="-78" y="-420"/>
      </p:cViewPr>
      <p:guideLst>
        <p:guide orient="horz" pos="6390"/>
        <p:guide pos="445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90945" y="2231786"/>
            <a:ext cx="10097374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81890" y="4031615"/>
            <a:ext cx="8315484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9640" y="227247"/>
            <a:ext cx="10639984" cy="650050"/>
          </a:xfrm>
        </p:spPr>
        <p:txBody>
          <a:bodyPr lIns="0" tIns="0" rIns="0" bIns="0"/>
          <a:lstStyle>
            <a:lvl1pPr>
              <a:defRPr sz="4224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55597" y="2403960"/>
            <a:ext cx="10168069" cy="380425"/>
          </a:xfrm>
        </p:spPr>
        <p:txBody>
          <a:bodyPr lIns="0" tIns="0" rIns="0" bIns="0"/>
          <a:lstStyle>
            <a:lvl1pPr>
              <a:defRPr sz="247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9640" y="227247"/>
            <a:ext cx="10639984" cy="650050"/>
          </a:xfrm>
        </p:spPr>
        <p:txBody>
          <a:bodyPr lIns="0" tIns="0" rIns="0" bIns="0"/>
          <a:lstStyle>
            <a:lvl1pPr>
              <a:defRPr sz="4224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93964" y="1655842"/>
            <a:ext cx="516747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17822" y="1655842"/>
            <a:ext cx="516747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9640" y="227247"/>
            <a:ext cx="10639984" cy="650050"/>
          </a:xfrm>
        </p:spPr>
        <p:txBody>
          <a:bodyPr lIns="0" tIns="0" rIns="0" bIns="0"/>
          <a:lstStyle>
            <a:lvl1pPr>
              <a:defRPr sz="4224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948" y="293895"/>
            <a:ext cx="10097375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890945" y="1466528"/>
            <a:ext cx="3243039" cy="357702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63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318112" y="1466528"/>
            <a:ext cx="3243039" cy="357702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63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745279" y="1466528"/>
            <a:ext cx="3243039" cy="357702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63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90945" y="5228445"/>
            <a:ext cx="3243039" cy="1006572"/>
          </a:xfrm>
        </p:spPr>
        <p:txBody>
          <a:bodyPr>
            <a:noAutofit/>
          </a:bodyPr>
          <a:lstStyle>
            <a:lvl1pPr marL="0" indent="0">
              <a:buNone/>
              <a:defRPr sz="1363"/>
            </a:lvl1pPr>
            <a:lvl2pPr marL="148491" indent="-148491">
              <a:buFont typeface="Arial" panose="020B0604020202020204" pitchFamily="34" charset="0"/>
              <a:buChar char="•"/>
              <a:defRPr sz="1363"/>
            </a:lvl2pPr>
            <a:lvl3pPr marL="296981" indent="-148491">
              <a:defRPr sz="1363"/>
            </a:lvl3pPr>
            <a:lvl4pPr marL="519717" indent="-222736">
              <a:defRPr sz="1363"/>
            </a:lvl4pPr>
            <a:lvl5pPr marL="742453" indent="-222736">
              <a:defRPr sz="136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318112" y="5228445"/>
            <a:ext cx="3243039" cy="1006572"/>
          </a:xfrm>
        </p:spPr>
        <p:txBody>
          <a:bodyPr>
            <a:noAutofit/>
          </a:bodyPr>
          <a:lstStyle>
            <a:lvl1pPr marL="0" indent="0">
              <a:buNone/>
              <a:defRPr sz="1363"/>
            </a:lvl1pPr>
            <a:lvl2pPr marL="148491" indent="-148491">
              <a:buFont typeface="Arial" panose="020B0604020202020204" pitchFamily="34" charset="0"/>
              <a:buChar char="•"/>
              <a:defRPr sz="1363"/>
            </a:lvl2pPr>
            <a:lvl3pPr marL="296981" indent="-148491">
              <a:defRPr sz="1363"/>
            </a:lvl3pPr>
            <a:lvl4pPr marL="519717" indent="-222736">
              <a:defRPr sz="1363"/>
            </a:lvl4pPr>
            <a:lvl5pPr marL="742453" indent="-222736">
              <a:defRPr sz="136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745279" y="5228445"/>
            <a:ext cx="3243039" cy="1006572"/>
          </a:xfrm>
        </p:spPr>
        <p:txBody>
          <a:bodyPr>
            <a:noAutofit/>
          </a:bodyPr>
          <a:lstStyle>
            <a:lvl1pPr marL="0" indent="0">
              <a:buNone/>
              <a:defRPr sz="1363"/>
            </a:lvl1pPr>
            <a:lvl2pPr marL="148491" indent="-148491">
              <a:buFont typeface="Arial" panose="020B0604020202020204" pitchFamily="34" charset="0"/>
              <a:buChar char="•"/>
              <a:defRPr sz="1363"/>
            </a:lvl2pPr>
            <a:lvl3pPr marL="296981" indent="-148491">
              <a:defRPr sz="1363"/>
            </a:lvl3pPr>
            <a:lvl4pPr marL="519717" indent="-222736">
              <a:defRPr sz="1363"/>
            </a:lvl4pPr>
            <a:lvl5pPr marL="742453" indent="-222736">
              <a:defRPr sz="136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890948" y="979910"/>
            <a:ext cx="10097375" cy="42662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53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312835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995717" cy="36933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976708" y="0"/>
            <a:ext cx="1995717" cy="36933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953419" y="0"/>
            <a:ext cx="1995717" cy="36933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930129" y="0"/>
            <a:ext cx="1995717" cy="36933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883546" y="0"/>
            <a:ext cx="1995717" cy="36933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7906838" y="0"/>
            <a:ext cx="1995717" cy="36933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795029"/>
            <a:ext cx="1995717" cy="36933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976708" y="1795029"/>
            <a:ext cx="1995717" cy="36933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953419" y="1795029"/>
            <a:ext cx="1995717" cy="36933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5930129" y="1795029"/>
            <a:ext cx="1995717" cy="36933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9883546" y="1795029"/>
            <a:ext cx="1995717" cy="36933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7906838" y="1795029"/>
            <a:ext cx="1995717" cy="36933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3590058"/>
            <a:ext cx="1995717" cy="36933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976708" y="3590058"/>
            <a:ext cx="1995717" cy="36933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953419" y="3590058"/>
            <a:ext cx="1995717" cy="36933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5930129" y="3590058"/>
            <a:ext cx="1995717" cy="36933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9883546" y="3590058"/>
            <a:ext cx="1995717" cy="36933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7906838" y="3590058"/>
            <a:ext cx="1995717" cy="36933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5385087"/>
            <a:ext cx="1995717" cy="36933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976708" y="5385087"/>
            <a:ext cx="1995717" cy="36933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953419" y="5385087"/>
            <a:ext cx="1995717" cy="36933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5930129" y="5385087"/>
            <a:ext cx="1995717" cy="36933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9883546" y="5385087"/>
            <a:ext cx="1995717" cy="36933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7906838" y="5385087"/>
            <a:ext cx="1995717" cy="36933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174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7711" y="1189590"/>
            <a:ext cx="11642463" cy="5877795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sp>
        <p:nvSpPr>
          <p:cNvPr id="17" name="bg object 17"/>
          <p:cNvSpPr/>
          <p:nvPr/>
        </p:nvSpPr>
        <p:spPr>
          <a:xfrm>
            <a:off x="137728" y="157890"/>
            <a:ext cx="11642463" cy="95239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9640" y="227247"/>
            <a:ext cx="10639984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55597" y="2403960"/>
            <a:ext cx="101680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38950" y="6695360"/>
            <a:ext cx="3801364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93963" y="6695360"/>
            <a:ext cx="2732230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53070" y="6695360"/>
            <a:ext cx="2732230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41969">
        <a:defRPr>
          <a:latin typeface="+mn-lt"/>
          <a:ea typeface="+mn-ea"/>
          <a:cs typeface="+mn-cs"/>
        </a:defRPr>
      </a:lvl2pPr>
      <a:lvl3pPr marL="1883938">
        <a:defRPr>
          <a:latin typeface="+mn-lt"/>
          <a:ea typeface="+mn-ea"/>
          <a:cs typeface="+mn-cs"/>
        </a:defRPr>
      </a:lvl3pPr>
      <a:lvl4pPr marL="2825907">
        <a:defRPr>
          <a:latin typeface="+mn-lt"/>
          <a:ea typeface="+mn-ea"/>
          <a:cs typeface="+mn-cs"/>
        </a:defRPr>
      </a:lvl4pPr>
      <a:lvl5pPr marL="3767877">
        <a:defRPr>
          <a:latin typeface="+mn-lt"/>
          <a:ea typeface="+mn-ea"/>
          <a:cs typeface="+mn-cs"/>
        </a:defRPr>
      </a:lvl5pPr>
      <a:lvl6pPr marL="4709846">
        <a:defRPr>
          <a:latin typeface="+mn-lt"/>
          <a:ea typeface="+mn-ea"/>
          <a:cs typeface="+mn-cs"/>
        </a:defRPr>
      </a:lvl6pPr>
      <a:lvl7pPr marL="5651815">
        <a:defRPr>
          <a:latin typeface="+mn-lt"/>
          <a:ea typeface="+mn-ea"/>
          <a:cs typeface="+mn-cs"/>
        </a:defRPr>
      </a:lvl7pPr>
      <a:lvl8pPr marL="6593784">
        <a:defRPr>
          <a:latin typeface="+mn-lt"/>
          <a:ea typeface="+mn-ea"/>
          <a:cs typeface="+mn-cs"/>
        </a:defRPr>
      </a:lvl8pPr>
      <a:lvl9pPr marL="7535753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41969">
        <a:defRPr>
          <a:latin typeface="+mn-lt"/>
          <a:ea typeface="+mn-ea"/>
          <a:cs typeface="+mn-cs"/>
        </a:defRPr>
      </a:lvl2pPr>
      <a:lvl3pPr marL="1883938">
        <a:defRPr>
          <a:latin typeface="+mn-lt"/>
          <a:ea typeface="+mn-ea"/>
          <a:cs typeface="+mn-cs"/>
        </a:defRPr>
      </a:lvl3pPr>
      <a:lvl4pPr marL="2825907">
        <a:defRPr>
          <a:latin typeface="+mn-lt"/>
          <a:ea typeface="+mn-ea"/>
          <a:cs typeface="+mn-cs"/>
        </a:defRPr>
      </a:lvl4pPr>
      <a:lvl5pPr marL="3767877">
        <a:defRPr>
          <a:latin typeface="+mn-lt"/>
          <a:ea typeface="+mn-ea"/>
          <a:cs typeface="+mn-cs"/>
        </a:defRPr>
      </a:lvl5pPr>
      <a:lvl6pPr marL="4709846">
        <a:defRPr>
          <a:latin typeface="+mn-lt"/>
          <a:ea typeface="+mn-ea"/>
          <a:cs typeface="+mn-cs"/>
        </a:defRPr>
      </a:lvl6pPr>
      <a:lvl7pPr marL="5651815">
        <a:defRPr>
          <a:latin typeface="+mn-lt"/>
          <a:ea typeface="+mn-ea"/>
          <a:cs typeface="+mn-cs"/>
        </a:defRPr>
      </a:lvl7pPr>
      <a:lvl8pPr marL="6593784">
        <a:defRPr>
          <a:latin typeface="+mn-lt"/>
          <a:ea typeface="+mn-ea"/>
          <a:cs typeface="+mn-cs"/>
        </a:defRPr>
      </a:lvl8pPr>
      <a:lvl9pPr marL="7535753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48431" y="141906"/>
            <a:ext cx="11658599" cy="210295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35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964189" y="2889413"/>
            <a:ext cx="5651842" cy="3196586"/>
          </a:xfrm>
          <a:prstGeom prst="rect">
            <a:avLst/>
          </a:prstGeom>
        </p:spPr>
        <p:txBody>
          <a:bodyPr vert="horz" wrap="square" lIns="0" tIns="28771" rIns="0" bIns="0" rtlCol="0">
            <a:spAutoFit/>
          </a:bodyPr>
          <a:lstStyle/>
          <a:p>
            <a:pPr marL="37925">
              <a:lnSpc>
                <a:spcPts val="4026"/>
              </a:lnSpc>
              <a:spcBef>
                <a:spcPts val="227"/>
              </a:spcBef>
            </a:pPr>
            <a:r>
              <a:rPr sz="4400" b="1" dirty="0" err="1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Mavzu</a:t>
            </a:r>
            <a:r>
              <a:rPr sz="4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:</a:t>
            </a:r>
            <a:r>
              <a:rPr lang="uz-Latn-UZ" sz="4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Eng qadimgi</a:t>
            </a:r>
          </a:p>
          <a:p>
            <a:pPr marL="37925">
              <a:lnSpc>
                <a:spcPts val="4026"/>
              </a:lnSpc>
              <a:spcBef>
                <a:spcPts val="227"/>
              </a:spcBef>
            </a:pPr>
            <a:r>
              <a:rPr lang="uz-Latn-UZ" sz="4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odamlar va ularning </a:t>
            </a:r>
          </a:p>
          <a:p>
            <a:pPr marL="37925">
              <a:lnSpc>
                <a:spcPts val="4026"/>
              </a:lnSpc>
              <a:spcBef>
                <a:spcPts val="227"/>
              </a:spcBef>
            </a:pPr>
            <a:r>
              <a:rPr lang="uz-Latn-UZ" sz="44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m</a:t>
            </a:r>
            <a:r>
              <a:rPr lang="uz-Latn-UZ" sz="4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anzilgohlari.</a:t>
            </a:r>
            <a:endParaRPr sz="44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26156">
              <a:lnSpc>
                <a:spcPts val="5757"/>
              </a:lnSpc>
            </a:pPr>
            <a:endParaRPr sz="5045" b="1" dirty="0">
              <a:latin typeface="Arial"/>
              <a:cs typeface="Arial"/>
            </a:endParaRPr>
          </a:p>
          <a:p>
            <a:pPr marL="66694">
              <a:lnSpc>
                <a:spcPts val="4181"/>
              </a:lnSpc>
              <a:spcBef>
                <a:spcPts val="2533"/>
              </a:spcBef>
            </a:pPr>
            <a:endParaRPr sz="3603" b="1" dirty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903825" y="2835110"/>
            <a:ext cx="708833" cy="140197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35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903825" y="4582999"/>
            <a:ext cx="708833" cy="140197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35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9686136" y="727996"/>
            <a:ext cx="1243727" cy="124372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35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9686136" y="727996"/>
            <a:ext cx="1243727" cy="124372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35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0143793" y="771075"/>
            <a:ext cx="357033" cy="746287"/>
          </a:xfrm>
          <a:prstGeom prst="rect">
            <a:avLst/>
          </a:prstGeom>
        </p:spPr>
        <p:txBody>
          <a:bodyPr vert="horz" wrap="square" lIns="0" tIns="32696" rIns="0" bIns="0" rtlCol="0">
            <a:spAutoFit/>
          </a:bodyPr>
          <a:lstStyle/>
          <a:p>
            <a:pPr>
              <a:spcBef>
                <a:spcPts val="258"/>
              </a:spcBef>
            </a:pPr>
            <a:r>
              <a:rPr lang="en-US" sz="4635" b="1" spc="21" dirty="0">
                <a:solidFill>
                  <a:srgbClr val="FEFEFE"/>
                </a:solidFill>
                <a:latin typeface="Arial"/>
                <a:cs typeface="Arial"/>
              </a:rPr>
              <a:t>5</a:t>
            </a:r>
            <a:endParaRPr sz="4635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0032759" y="1374367"/>
            <a:ext cx="554511" cy="437063"/>
          </a:xfrm>
          <a:prstGeom prst="rect">
            <a:avLst/>
          </a:prstGeom>
        </p:spPr>
        <p:txBody>
          <a:bodyPr vert="horz" wrap="square" lIns="0" tIns="24848" rIns="0" bIns="0" rtlCol="0">
            <a:spAutoFit/>
          </a:bodyPr>
          <a:lstStyle/>
          <a:p>
            <a:pPr>
              <a:spcBef>
                <a:spcPts val="196"/>
              </a:spcBef>
            </a:pPr>
            <a:r>
              <a:rPr sz="2677" spc="-10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677" dirty="0">
              <a:latin typeface="Arial"/>
              <a:cs typeface="Arial"/>
            </a:endParaRP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xmlns="" id="{173C2D9C-C6BD-4DDA-B358-531897F817D9}"/>
              </a:ext>
            </a:extLst>
          </p:cNvPr>
          <p:cNvSpPr txBox="1">
            <a:spLocks/>
          </p:cNvSpPr>
          <p:nvPr/>
        </p:nvSpPr>
        <p:spPr>
          <a:xfrm>
            <a:off x="1750881" y="848876"/>
            <a:ext cx="7482493" cy="982665"/>
          </a:xfrm>
          <a:prstGeom prst="rect">
            <a:avLst/>
          </a:prstGeom>
        </p:spPr>
        <p:txBody>
          <a:bodyPr vert="horz" wrap="square" lIns="0" tIns="30122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195" defTabSz="1886041">
              <a:spcBef>
                <a:spcPts val="235"/>
              </a:spcBef>
              <a:defRPr/>
            </a:pPr>
            <a:r>
              <a:rPr lang="en-US" sz="6188" kern="0" spc="-62" dirty="0">
                <a:solidFill>
                  <a:sysClr val="window" lastClr="FFFFFF"/>
                </a:solidFill>
              </a:rPr>
              <a:t> </a:t>
            </a:r>
            <a:r>
              <a:rPr lang="en-US" sz="6188" kern="0" spc="10" dirty="0">
                <a:solidFill>
                  <a:sysClr val="window" lastClr="FFFFFF"/>
                </a:solidFill>
              </a:rPr>
              <a:t>T</a:t>
            </a:r>
            <a:r>
              <a:rPr lang="en-US" sz="6188" kern="0" spc="10" dirty="0" err="1">
                <a:solidFill>
                  <a:sysClr val="window" lastClr="FFFFFF"/>
                </a:solidFill>
              </a:rPr>
              <a:t>arixdan</a:t>
            </a:r>
            <a:r>
              <a:rPr lang="en-US" sz="6188" kern="0" spc="10" dirty="0">
                <a:solidFill>
                  <a:sysClr val="window" lastClr="FFFFFF"/>
                </a:solidFill>
              </a:rPr>
              <a:t> </a:t>
            </a:r>
            <a:r>
              <a:rPr lang="en-US" sz="6188" kern="0" spc="10" dirty="0" err="1">
                <a:solidFill>
                  <a:sysClr val="window" lastClr="FFFFFF"/>
                </a:solidFill>
              </a:rPr>
              <a:t>hikoyalar</a:t>
            </a:r>
            <a:endParaRPr lang="en-US" sz="6188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26" name="object 11">
            <a:extLst>
              <a:ext uri="{FF2B5EF4-FFF2-40B4-BE49-F238E27FC236}">
                <a16:creationId xmlns:a16="http://schemas.microsoft.com/office/drawing/2014/main" xmlns="" id="{5B75B315-3F99-4F20-AE24-482E239D9233}"/>
              </a:ext>
            </a:extLst>
          </p:cNvPr>
          <p:cNvSpPr/>
          <p:nvPr/>
        </p:nvSpPr>
        <p:spPr>
          <a:xfrm>
            <a:off x="680278" y="898898"/>
            <a:ext cx="839536" cy="755715"/>
          </a:xfrm>
          <a:custGeom>
            <a:avLst/>
            <a:gdLst/>
            <a:ahLst/>
            <a:cxnLst/>
            <a:rect l="l" t="t" r="r" b="b"/>
            <a:pathLst>
              <a:path w="407034" h="366395">
                <a:moveTo>
                  <a:pt x="406874" y="352624"/>
                </a:moveTo>
                <a:lnTo>
                  <a:pt x="0" y="352624"/>
                </a:lnTo>
                <a:lnTo>
                  <a:pt x="0" y="366187"/>
                </a:lnTo>
                <a:lnTo>
                  <a:pt x="406874" y="366187"/>
                </a:lnTo>
                <a:lnTo>
                  <a:pt x="406874" y="352624"/>
                </a:lnTo>
                <a:close/>
              </a:path>
              <a:path w="407034" h="366395">
                <a:moveTo>
                  <a:pt x="54248" y="0"/>
                </a:moveTo>
                <a:lnTo>
                  <a:pt x="0" y="0"/>
                </a:lnTo>
                <a:lnTo>
                  <a:pt x="0" y="21700"/>
                </a:lnTo>
                <a:lnTo>
                  <a:pt x="6781" y="35261"/>
                </a:lnTo>
                <a:lnTo>
                  <a:pt x="6781" y="352624"/>
                </a:lnTo>
                <a:lnTo>
                  <a:pt x="20342" y="352624"/>
                </a:lnTo>
                <a:lnTo>
                  <a:pt x="20342" y="40686"/>
                </a:lnTo>
                <a:lnTo>
                  <a:pt x="47468" y="40686"/>
                </a:lnTo>
                <a:lnTo>
                  <a:pt x="47468" y="35261"/>
                </a:lnTo>
                <a:lnTo>
                  <a:pt x="51537" y="27122"/>
                </a:lnTo>
                <a:lnTo>
                  <a:pt x="17632" y="27122"/>
                </a:lnTo>
                <a:lnTo>
                  <a:pt x="13561" y="18986"/>
                </a:lnTo>
                <a:lnTo>
                  <a:pt x="13561" y="13561"/>
                </a:lnTo>
                <a:lnTo>
                  <a:pt x="54248" y="13561"/>
                </a:lnTo>
                <a:lnTo>
                  <a:pt x="54248" y="0"/>
                </a:lnTo>
                <a:close/>
              </a:path>
              <a:path w="407034" h="366395">
                <a:moveTo>
                  <a:pt x="47468" y="40686"/>
                </a:moveTo>
                <a:lnTo>
                  <a:pt x="33903" y="40686"/>
                </a:lnTo>
                <a:lnTo>
                  <a:pt x="33903" y="352624"/>
                </a:lnTo>
                <a:lnTo>
                  <a:pt x="47468" y="352624"/>
                </a:lnTo>
                <a:lnTo>
                  <a:pt x="47468" y="196656"/>
                </a:lnTo>
                <a:lnTo>
                  <a:pt x="115282" y="196656"/>
                </a:lnTo>
                <a:lnTo>
                  <a:pt x="115282" y="183092"/>
                </a:lnTo>
                <a:lnTo>
                  <a:pt x="47468" y="183092"/>
                </a:lnTo>
                <a:lnTo>
                  <a:pt x="47468" y="40686"/>
                </a:lnTo>
                <a:close/>
              </a:path>
              <a:path w="407034" h="366395">
                <a:moveTo>
                  <a:pt x="115282" y="196656"/>
                </a:moveTo>
                <a:lnTo>
                  <a:pt x="101718" y="196656"/>
                </a:lnTo>
                <a:lnTo>
                  <a:pt x="101718" y="352624"/>
                </a:lnTo>
                <a:lnTo>
                  <a:pt x="115282" y="352624"/>
                </a:lnTo>
                <a:lnTo>
                  <a:pt x="115282" y="196656"/>
                </a:lnTo>
                <a:close/>
              </a:path>
              <a:path w="407034" h="366395">
                <a:moveTo>
                  <a:pt x="203436" y="93578"/>
                </a:moveTo>
                <a:lnTo>
                  <a:pt x="157999" y="125453"/>
                </a:lnTo>
                <a:lnTo>
                  <a:pt x="130820" y="164782"/>
                </a:lnTo>
                <a:lnTo>
                  <a:pt x="128844" y="181062"/>
                </a:lnTo>
                <a:lnTo>
                  <a:pt x="128844" y="352624"/>
                </a:lnTo>
                <a:lnTo>
                  <a:pt x="142405" y="352624"/>
                </a:lnTo>
                <a:lnTo>
                  <a:pt x="142405" y="217001"/>
                </a:lnTo>
                <a:lnTo>
                  <a:pt x="278030" y="217001"/>
                </a:lnTo>
                <a:lnTo>
                  <a:pt x="278030" y="203436"/>
                </a:lnTo>
                <a:lnTo>
                  <a:pt x="142405" y="203436"/>
                </a:lnTo>
                <a:lnTo>
                  <a:pt x="142405" y="181062"/>
                </a:lnTo>
                <a:lnTo>
                  <a:pt x="155852" y="145109"/>
                </a:lnTo>
                <a:lnTo>
                  <a:pt x="203436" y="109857"/>
                </a:lnTo>
                <a:lnTo>
                  <a:pt x="226642" y="109857"/>
                </a:lnTo>
                <a:lnTo>
                  <a:pt x="203436" y="93578"/>
                </a:lnTo>
                <a:close/>
              </a:path>
              <a:path w="407034" h="366395">
                <a:moveTo>
                  <a:pt x="203436" y="236664"/>
                </a:moveTo>
                <a:lnTo>
                  <a:pt x="170622" y="262844"/>
                </a:lnTo>
                <a:lnTo>
                  <a:pt x="169531" y="270568"/>
                </a:lnTo>
                <a:lnTo>
                  <a:pt x="169531" y="352624"/>
                </a:lnTo>
                <a:lnTo>
                  <a:pt x="183092" y="352624"/>
                </a:lnTo>
                <a:lnTo>
                  <a:pt x="183092" y="265146"/>
                </a:lnTo>
                <a:lnTo>
                  <a:pt x="185806" y="260399"/>
                </a:lnTo>
                <a:lnTo>
                  <a:pt x="190554" y="258364"/>
                </a:lnTo>
                <a:lnTo>
                  <a:pt x="203436" y="252262"/>
                </a:lnTo>
                <a:lnTo>
                  <a:pt x="229994" y="252262"/>
                </a:lnTo>
                <a:lnTo>
                  <a:pt x="228474" y="250449"/>
                </a:lnTo>
                <a:lnTo>
                  <a:pt x="222421" y="246157"/>
                </a:lnTo>
                <a:lnTo>
                  <a:pt x="203436" y="236664"/>
                </a:lnTo>
                <a:close/>
              </a:path>
              <a:path w="407034" h="366395">
                <a:moveTo>
                  <a:pt x="229994" y="252262"/>
                </a:moveTo>
                <a:lnTo>
                  <a:pt x="203436" y="252262"/>
                </a:lnTo>
                <a:lnTo>
                  <a:pt x="216320" y="258364"/>
                </a:lnTo>
                <a:lnTo>
                  <a:pt x="221068" y="260399"/>
                </a:lnTo>
                <a:lnTo>
                  <a:pt x="223782" y="265146"/>
                </a:lnTo>
                <a:lnTo>
                  <a:pt x="223782" y="352624"/>
                </a:lnTo>
                <a:lnTo>
                  <a:pt x="237343" y="352624"/>
                </a:lnTo>
                <a:lnTo>
                  <a:pt x="237343" y="270568"/>
                </a:lnTo>
                <a:lnTo>
                  <a:pt x="236252" y="262844"/>
                </a:lnTo>
                <a:lnTo>
                  <a:pt x="233190" y="256075"/>
                </a:lnTo>
                <a:lnTo>
                  <a:pt x="229994" y="252262"/>
                </a:lnTo>
                <a:close/>
              </a:path>
              <a:path w="407034" h="366395">
                <a:moveTo>
                  <a:pt x="278030" y="217001"/>
                </a:moveTo>
                <a:lnTo>
                  <a:pt x="264469" y="217001"/>
                </a:lnTo>
                <a:lnTo>
                  <a:pt x="264469" y="352624"/>
                </a:lnTo>
                <a:lnTo>
                  <a:pt x="278030" y="352624"/>
                </a:lnTo>
                <a:lnTo>
                  <a:pt x="278030" y="217001"/>
                </a:lnTo>
                <a:close/>
              </a:path>
              <a:path w="407034" h="366395">
                <a:moveTo>
                  <a:pt x="305156" y="81373"/>
                </a:moveTo>
                <a:lnTo>
                  <a:pt x="291592" y="81373"/>
                </a:lnTo>
                <a:lnTo>
                  <a:pt x="291592" y="352624"/>
                </a:lnTo>
                <a:lnTo>
                  <a:pt x="305156" y="352624"/>
                </a:lnTo>
                <a:lnTo>
                  <a:pt x="305156" y="196656"/>
                </a:lnTo>
                <a:lnTo>
                  <a:pt x="372971" y="196656"/>
                </a:lnTo>
                <a:lnTo>
                  <a:pt x="372971" y="183092"/>
                </a:lnTo>
                <a:lnTo>
                  <a:pt x="305156" y="183092"/>
                </a:lnTo>
                <a:lnTo>
                  <a:pt x="305156" y="172923"/>
                </a:lnTo>
                <a:lnTo>
                  <a:pt x="318717" y="164105"/>
                </a:lnTo>
                <a:lnTo>
                  <a:pt x="342452" y="164105"/>
                </a:lnTo>
                <a:lnTo>
                  <a:pt x="337031" y="160037"/>
                </a:lnTo>
                <a:lnTo>
                  <a:pt x="331944" y="156646"/>
                </a:lnTo>
                <a:lnTo>
                  <a:pt x="305156" y="156646"/>
                </a:lnTo>
                <a:lnTo>
                  <a:pt x="305156" y="81373"/>
                </a:lnTo>
                <a:close/>
              </a:path>
              <a:path w="407034" h="366395">
                <a:moveTo>
                  <a:pt x="372971" y="196656"/>
                </a:moveTo>
                <a:lnTo>
                  <a:pt x="359406" y="196656"/>
                </a:lnTo>
                <a:lnTo>
                  <a:pt x="359406" y="352624"/>
                </a:lnTo>
                <a:lnTo>
                  <a:pt x="372971" y="352624"/>
                </a:lnTo>
                <a:lnTo>
                  <a:pt x="372971" y="196656"/>
                </a:lnTo>
                <a:close/>
              </a:path>
              <a:path w="407034" h="366395">
                <a:moveTo>
                  <a:pt x="400093" y="40686"/>
                </a:moveTo>
                <a:lnTo>
                  <a:pt x="386532" y="40686"/>
                </a:lnTo>
                <a:lnTo>
                  <a:pt x="386532" y="352624"/>
                </a:lnTo>
                <a:lnTo>
                  <a:pt x="400093" y="352624"/>
                </a:lnTo>
                <a:lnTo>
                  <a:pt x="400093" y="40686"/>
                </a:lnTo>
                <a:close/>
              </a:path>
              <a:path w="407034" h="366395">
                <a:moveTo>
                  <a:pt x="226642" y="109857"/>
                </a:moveTo>
                <a:lnTo>
                  <a:pt x="203436" y="109857"/>
                </a:lnTo>
                <a:lnTo>
                  <a:pt x="241411" y="136302"/>
                </a:lnTo>
                <a:lnTo>
                  <a:pt x="251022" y="145013"/>
                </a:lnTo>
                <a:lnTo>
                  <a:pt x="258281" y="155630"/>
                </a:lnTo>
                <a:lnTo>
                  <a:pt x="262869" y="167773"/>
                </a:lnTo>
                <a:lnTo>
                  <a:pt x="264469" y="181062"/>
                </a:lnTo>
                <a:lnTo>
                  <a:pt x="264469" y="203436"/>
                </a:lnTo>
                <a:lnTo>
                  <a:pt x="278030" y="203436"/>
                </a:lnTo>
                <a:lnTo>
                  <a:pt x="278030" y="181062"/>
                </a:lnTo>
                <a:lnTo>
                  <a:pt x="276049" y="164743"/>
                </a:lnTo>
                <a:lnTo>
                  <a:pt x="270317" y="149696"/>
                </a:lnTo>
                <a:lnTo>
                  <a:pt x="261153" y="136430"/>
                </a:lnTo>
                <a:lnTo>
                  <a:pt x="248874" y="125453"/>
                </a:lnTo>
                <a:lnTo>
                  <a:pt x="226642" y="109857"/>
                </a:lnTo>
                <a:close/>
              </a:path>
              <a:path w="407034" h="366395">
                <a:moveTo>
                  <a:pt x="88157" y="147830"/>
                </a:moveTo>
                <a:lnTo>
                  <a:pt x="69843" y="160037"/>
                </a:lnTo>
                <a:lnTo>
                  <a:pt x="64422" y="164105"/>
                </a:lnTo>
                <a:lnTo>
                  <a:pt x="61029" y="170207"/>
                </a:lnTo>
                <a:lnTo>
                  <a:pt x="61029" y="183092"/>
                </a:lnTo>
                <a:lnTo>
                  <a:pt x="74594" y="183092"/>
                </a:lnTo>
                <a:lnTo>
                  <a:pt x="74594" y="174952"/>
                </a:lnTo>
                <a:lnTo>
                  <a:pt x="75952" y="172923"/>
                </a:lnTo>
                <a:lnTo>
                  <a:pt x="77306" y="171561"/>
                </a:lnTo>
                <a:lnTo>
                  <a:pt x="88157" y="164782"/>
                </a:lnTo>
                <a:lnTo>
                  <a:pt x="115282" y="164782"/>
                </a:lnTo>
                <a:lnTo>
                  <a:pt x="115282" y="156646"/>
                </a:lnTo>
                <a:lnTo>
                  <a:pt x="101718" y="156646"/>
                </a:lnTo>
                <a:lnTo>
                  <a:pt x="88157" y="147830"/>
                </a:lnTo>
                <a:close/>
              </a:path>
              <a:path w="407034" h="366395">
                <a:moveTo>
                  <a:pt x="115282" y="164782"/>
                </a:moveTo>
                <a:lnTo>
                  <a:pt x="88157" y="164782"/>
                </a:lnTo>
                <a:lnTo>
                  <a:pt x="101718" y="173598"/>
                </a:lnTo>
                <a:lnTo>
                  <a:pt x="101718" y="183092"/>
                </a:lnTo>
                <a:lnTo>
                  <a:pt x="115282" y="183092"/>
                </a:lnTo>
                <a:lnTo>
                  <a:pt x="115282" y="164782"/>
                </a:lnTo>
                <a:close/>
              </a:path>
              <a:path w="407034" h="366395">
                <a:moveTo>
                  <a:pt x="342452" y="164105"/>
                </a:moveTo>
                <a:lnTo>
                  <a:pt x="318717" y="164105"/>
                </a:lnTo>
                <a:lnTo>
                  <a:pt x="329568" y="170888"/>
                </a:lnTo>
                <a:lnTo>
                  <a:pt x="331603" y="172242"/>
                </a:lnTo>
                <a:lnTo>
                  <a:pt x="332280" y="174279"/>
                </a:lnTo>
                <a:lnTo>
                  <a:pt x="332280" y="183092"/>
                </a:lnTo>
                <a:lnTo>
                  <a:pt x="345843" y="183092"/>
                </a:lnTo>
                <a:lnTo>
                  <a:pt x="345843" y="170207"/>
                </a:lnTo>
                <a:lnTo>
                  <a:pt x="342452" y="164105"/>
                </a:lnTo>
                <a:close/>
              </a:path>
              <a:path w="407034" h="366395">
                <a:moveTo>
                  <a:pt x="406874" y="0"/>
                </a:moveTo>
                <a:lnTo>
                  <a:pt x="352626" y="0"/>
                </a:lnTo>
                <a:lnTo>
                  <a:pt x="352626" y="21700"/>
                </a:lnTo>
                <a:lnTo>
                  <a:pt x="359406" y="35261"/>
                </a:lnTo>
                <a:lnTo>
                  <a:pt x="359406" y="183092"/>
                </a:lnTo>
                <a:lnTo>
                  <a:pt x="372971" y="183092"/>
                </a:lnTo>
                <a:lnTo>
                  <a:pt x="372971" y="40686"/>
                </a:lnTo>
                <a:lnTo>
                  <a:pt x="400093" y="40686"/>
                </a:lnTo>
                <a:lnTo>
                  <a:pt x="400093" y="35261"/>
                </a:lnTo>
                <a:lnTo>
                  <a:pt x="404163" y="27122"/>
                </a:lnTo>
                <a:lnTo>
                  <a:pt x="370255" y="27122"/>
                </a:lnTo>
                <a:lnTo>
                  <a:pt x="366187" y="18986"/>
                </a:lnTo>
                <a:lnTo>
                  <a:pt x="366187" y="13561"/>
                </a:lnTo>
                <a:lnTo>
                  <a:pt x="406874" y="13561"/>
                </a:lnTo>
                <a:lnTo>
                  <a:pt x="406874" y="0"/>
                </a:lnTo>
                <a:close/>
              </a:path>
              <a:path w="407034" h="366395">
                <a:moveTo>
                  <a:pt x="305156" y="40686"/>
                </a:moveTo>
                <a:lnTo>
                  <a:pt x="101718" y="40686"/>
                </a:lnTo>
                <a:lnTo>
                  <a:pt x="101718" y="156646"/>
                </a:lnTo>
                <a:lnTo>
                  <a:pt x="115282" y="156646"/>
                </a:lnTo>
                <a:lnTo>
                  <a:pt x="115282" y="81373"/>
                </a:lnTo>
                <a:lnTo>
                  <a:pt x="305156" y="81373"/>
                </a:lnTo>
                <a:lnTo>
                  <a:pt x="305156" y="67812"/>
                </a:lnTo>
                <a:lnTo>
                  <a:pt x="115282" y="67812"/>
                </a:lnTo>
                <a:lnTo>
                  <a:pt x="115282" y="54248"/>
                </a:lnTo>
                <a:lnTo>
                  <a:pt x="305156" y="54248"/>
                </a:lnTo>
                <a:lnTo>
                  <a:pt x="305156" y="40686"/>
                </a:lnTo>
                <a:close/>
              </a:path>
              <a:path w="407034" h="366395">
                <a:moveTo>
                  <a:pt x="318717" y="147830"/>
                </a:moveTo>
                <a:lnTo>
                  <a:pt x="305156" y="156646"/>
                </a:lnTo>
                <a:lnTo>
                  <a:pt x="331944" y="156646"/>
                </a:lnTo>
                <a:lnTo>
                  <a:pt x="318717" y="147830"/>
                </a:lnTo>
                <a:close/>
              </a:path>
              <a:path w="407034" h="366395">
                <a:moveTo>
                  <a:pt x="305156" y="54248"/>
                </a:moveTo>
                <a:lnTo>
                  <a:pt x="291592" y="54248"/>
                </a:lnTo>
                <a:lnTo>
                  <a:pt x="291592" y="67812"/>
                </a:lnTo>
                <a:lnTo>
                  <a:pt x="305156" y="67812"/>
                </a:lnTo>
                <a:lnTo>
                  <a:pt x="305156" y="54248"/>
                </a:lnTo>
                <a:close/>
              </a:path>
              <a:path w="407034" h="366395">
                <a:moveTo>
                  <a:pt x="54248" y="13561"/>
                </a:moveTo>
                <a:lnTo>
                  <a:pt x="40686" y="13561"/>
                </a:lnTo>
                <a:lnTo>
                  <a:pt x="40686" y="18986"/>
                </a:lnTo>
                <a:lnTo>
                  <a:pt x="36619" y="27122"/>
                </a:lnTo>
                <a:lnTo>
                  <a:pt x="51537" y="27122"/>
                </a:lnTo>
                <a:lnTo>
                  <a:pt x="54248" y="21700"/>
                </a:lnTo>
                <a:lnTo>
                  <a:pt x="54248" y="13561"/>
                </a:lnTo>
                <a:close/>
              </a:path>
              <a:path w="407034" h="366395">
                <a:moveTo>
                  <a:pt x="406874" y="13561"/>
                </a:moveTo>
                <a:lnTo>
                  <a:pt x="393313" y="13561"/>
                </a:lnTo>
                <a:lnTo>
                  <a:pt x="393313" y="18986"/>
                </a:lnTo>
                <a:lnTo>
                  <a:pt x="389242" y="27122"/>
                </a:lnTo>
                <a:lnTo>
                  <a:pt x="404163" y="27122"/>
                </a:lnTo>
                <a:lnTo>
                  <a:pt x="406874" y="21700"/>
                </a:lnTo>
                <a:lnTo>
                  <a:pt x="406874" y="1356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886041"/>
            <a:endParaRPr sz="3713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12">
            <a:extLst>
              <a:ext uri="{FF2B5EF4-FFF2-40B4-BE49-F238E27FC236}">
                <a16:creationId xmlns:a16="http://schemas.microsoft.com/office/drawing/2014/main" xmlns="" id="{83775CBE-21CF-425D-ABFB-41180DA5A377}"/>
              </a:ext>
            </a:extLst>
          </p:cNvPr>
          <p:cNvSpPr/>
          <p:nvPr/>
        </p:nvSpPr>
        <p:spPr>
          <a:xfrm>
            <a:off x="1351647" y="1332488"/>
            <a:ext cx="28814" cy="140141"/>
          </a:xfrm>
          <a:custGeom>
            <a:avLst/>
            <a:gdLst/>
            <a:ahLst/>
            <a:cxnLst/>
            <a:rect l="l" t="t" r="r" b="b"/>
            <a:pathLst>
              <a:path w="13970" h="67945">
                <a:moveTo>
                  <a:pt x="0" y="67814"/>
                </a:moveTo>
                <a:lnTo>
                  <a:pt x="13561" y="67814"/>
                </a:lnTo>
                <a:lnTo>
                  <a:pt x="13561" y="0"/>
                </a:lnTo>
                <a:lnTo>
                  <a:pt x="0" y="0"/>
                </a:lnTo>
                <a:lnTo>
                  <a:pt x="0" y="6781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886041"/>
            <a:endParaRPr sz="3713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3">
            <a:extLst>
              <a:ext uri="{FF2B5EF4-FFF2-40B4-BE49-F238E27FC236}">
                <a16:creationId xmlns:a16="http://schemas.microsoft.com/office/drawing/2014/main" xmlns="" id="{B178D85C-EB66-41A7-A3BD-6CA192A25BC2}"/>
              </a:ext>
            </a:extLst>
          </p:cNvPr>
          <p:cNvSpPr/>
          <p:nvPr/>
        </p:nvSpPr>
        <p:spPr>
          <a:xfrm>
            <a:off x="1351647" y="1500329"/>
            <a:ext cx="28814" cy="98230"/>
          </a:xfrm>
          <a:custGeom>
            <a:avLst/>
            <a:gdLst/>
            <a:ahLst/>
            <a:cxnLst/>
            <a:rect l="l" t="t" r="r" b="b"/>
            <a:pathLst>
              <a:path w="13970" h="47625">
                <a:moveTo>
                  <a:pt x="0" y="47468"/>
                </a:moveTo>
                <a:lnTo>
                  <a:pt x="13561" y="47468"/>
                </a:lnTo>
                <a:lnTo>
                  <a:pt x="13561" y="0"/>
                </a:lnTo>
                <a:lnTo>
                  <a:pt x="0" y="0"/>
                </a:lnTo>
                <a:lnTo>
                  <a:pt x="0" y="47468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886041"/>
            <a:endParaRPr sz="3713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4">
            <a:extLst>
              <a:ext uri="{FF2B5EF4-FFF2-40B4-BE49-F238E27FC236}">
                <a16:creationId xmlns:a16="http://schemas.microsoft.com/office/drawing/2014/main" xmlns="" id="{B1AC9C4C-06A4-42C7-B853-E49E57991666}"/>
              </a:ext>
            </a:extLst>
          </p:cNvPr>
          <p:cNvSpPr/>
          <p:nvPr/>
        </p:nvSpPr>
        <p:spPr>
          <a:xfrm>
            <a:off x="820147" y="1332488"/>
            <a:ext cx="28814" cy="140141"/>
          </a:xfrm>
          <a:custGeom>
            <a:avLst/>
            <a:gdLst/>
            <a:ahLst/>
            <a:cxnLst/>
            <a:rect l="l" t="t" r="r" b="b"/>
            <a:pathLst>
              <a:path w="13970" h="67945">
                <a:moveTo>
                  <a:pt x="0" y="67814"/>
                </a:moveTo>
                <a:lnTo>
                  <a:pt x="13561" y="67814"/>
                </a:lnTo>
                <a:lnTo>
                  <a:pt x="13561" y="0"/>
                </a:lnTo>
                <a:lnTo>
                  <a:pt x="0" y="0"/>
                </a:lnTo>
                <a:lnTo>
                  <a:pt x="0" y="6781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886041"/>
            <a:endParaRPr sz="3713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5">
            <a:extLst>
              <a:ext uri="{FF2B5EF4-FFF2-40B4-BE49-F238E27FC236}">
                <a16:creationId xmlns:a16="http://schemas.microsoft.com/office/drawing/2014/main" xmlns="" id="{AA74AE73-2CC7-4164-A38A-9C32CF275CE9}"/>
              </a:ext>
            </a:extLst>
          </p:cNvPr>
          <p:cNvSpPr/>
          <p:nvPr/>
        </p:nvSpPr>
        <p:spPr>
          <a:xfrm>
            <a:off x="820147" y="1500329"/>
            <a:ext cx="28814" cy="98230"/>
          </a:xfrm>
          <a:custGeom>
            <a:avLst/>
            <a:gdLst/>
            <a:ahLst/>
            <a:cxnLst/>
            <a:rect l="l" t="t" r="r" b="b"/>
            <a:pathLst>
              <a:path w="13970" h="47625">
                <a:moveTo>
                  <a:pt x="0" y="47468"/>
                </a:moveTo>
                <a:lnTo>
                  <a:pt x="13561" y="47468"/>
                </a:lnTo>
                <a:lnTo>
                  <a:pt x="13561" y="0"/>
                </a:lnTo>
                <a:lnTo>
                  <a:pt x="0" y="0"/>
                </a:lnTo>
                <a:lnTo>
                  <a:pt x="0" y="47468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886041"/>
            <a:endParaRPr sz="3713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8" name="Picture 2" descr="Об учреждении. Государственное учреждение образования &quot;Средняя ...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49431" y="3005988"/>
            <a:ext cx="3541431" cy="383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081979" y="5314168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O‘qituvchi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Bibisara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Xasanova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8374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" y="323056"/>
            <a:ext cx="11658600" cy="738664"/>
          </a:xfrm>
        </p:spPr>
        <p:txBody>
          <a:bodyPr/>
          <a:lstStyle/>
          <a:p>
            <a:pPr algn="ctr"/>
            <a:r>
              <a:rPr lang="uz-Latn-UZ" sz="4800" dirty="0" smtClean="0"/>
              <a:t>Eng qadimgi odamlarning makonlari</a:t>
            </a:r>
            <a:endParaRPr lang="ru-RU" sz="4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43207" y="1694656"/>
            <a:ext cx="3186624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z-Latn-UZ" sz="4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Teshiktosh</a:t>
            </a:r>
            <a:endParaRPr lang="ru-RU" sz="4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529431" y="3066256"/>
            <a:ext cx="3200400" cy="7181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z-Latn-UZ" sz="4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Siyobcha</a:t>
            </a:r>
            <a:endParaRPr lang="ru-RU" sz="4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9431" y="4590256"/>
            <a:ext cx="3200400" cy="7943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z-Latn-UZ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Selung‘ur</a:t>
            </a:r>
            <a:endParaRPr lang="ru-RU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9431" y="5961856"/>
            <a:ext cx="3200399" cy="838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z-Latn-UZ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Ko‘lbuloq</a:t>
            </a:r>
            <a:endParaRPr lang="ru-RU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15631" y="2913856"/>
            <a:ext cx="6705600" cy="2133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 fanida eng qadimgi odamlar ibtidoiy odamlar deb ataladi.</a:t>
            </a:r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2766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72231" y="170656"/>
            <a:ext cx="11734799" cy="124466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uz-Latn-UZ" sz="6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uz-Latn-UZ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 bajarish uchun topshiriq</a:t>
            </a:r>
            <a:endParaRPr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xmlns="" id="{691D16DB-CD23-42A8-9834-6C7C5E7B8D28}"/>
              </a:ext>
            </a:extLst>
          </p:cNvPr>
          <p:cNvSpPr txBox="1">
            <a:spLocks/>
          </p:cNvSpPr>
          <p:nvPr/>
        </p:nvSpPr>
        <p:spPr>
          <a:xfrm>
            <a:off x="1750881" y="702313"/>
            <a:ext cx="5079138" cy="1109622"/>
          </a:xfrm>
          <a:prstGeom prst="rect">
            <a:avLst/>
          </a:prstGeom>
        </p:spPr>
        <p:txBody>
          <a:bodyPr vert="horz" wrap="square" lIns="0" tIns="30122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195" defTabSz="1886041">
              <a:spcBef>
                <a:spcPts val="235"/>
              </a:spcBef>
              <a:defRPr/>
            </a:pPr>
            <a:endParaRPr lang="en-US" sz="7013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28" name="object 14">
            <a:extLst>
              <a:ext uri="{FF2B5EF4-FFF2-40B4-BE49-F238E27FC236}">
                <a16:creationId xmlns:a16="http://schemas.microsoft.com/office/drawing/2014/main" xmlns="" id="{946BC88D-A2E8-4B3B-896A-D3DDDDFA1F1F}"/>
              </a:ext>
            </a:extLst>
          </p:cNvPr>
          <p:cNvSpPr/>
          <p:nvPr/>
        </p:nvSpPr>
        <p:spPr>
          <a:xfrm>
            <a:off x="1033422" y="971080"/>
            <a:ext cx="43221" cy="37982"/>
          </a:xfrm>
          <a:custGeom>
            <a:avLst/>
            <a:gdLst/>
            <a:ahLst/>
            <a:cxnLst/>
            <a:rect l="l" t="t" r="r" b="b"/>
            <a:pathLst>
              <a:path w="20954" h="18414">
                <a:moveTo>
                  <a:pt x="16099" y="0"/>
                </a:moveTo>
                <a:lnTo>
                  <a:pt x="4587" y="0"/>
                </a:lnTo>
                <a:lnTo>
                  <a:pt x="0" y="4028"/>
                </a:lnTo>
                <a:lnTo>
                  <a:pt x="0" y="14112"/>
                </a:lnTo>
                <a:lnTo>
                  <a:pt x="4587" y="18136"/>
                </a:lnTo>
                <a:lnTo>
                  <a:pt x="16099" y="18136"/>
                </a:lnTo>
                <a:lnTo>
                  <a:pt x="20685" y="14112"/>
                </a:lnTo>
                <a:lnTo>
                  <a:pt x="20685" y="4028"/>
                </a:lnTo>
                <a:lnTo>
                  <a:pt x="16099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886041"/>
            <a:endParaRPr sz="3713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1555" y="2114440"/>
            <a:ext cx="5346773" cy="850357"/>
          </a:xfrm>
          <a:prstGeom prst="rect">
            <a:avLst/>
          </a:prstGeom>
          <a:solidFill>
            <a:srgbClr val="66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577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sz="577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5775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3411" y="5110956"/>
            <a:ext cx="5346773" cy="8509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577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sz="577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5775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1490" y="3697407"/>
            <a:ext cx="5346773" cy="7911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577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sz="577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Xitoy odami</a:t>
            </a:r>
            <a:endParaRPr lang="ru-RU" sz="5775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14960" y="5110956"/>
            <a:ext cx="5346773" cy="8509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577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Yava oroli </a:t>
            </a:r>
            <a:endParaRPr lang="ru-RU" sz="5775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18297" y="2147929"/>
            <a:ext cx="5346773" cy="8168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5775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Neandertal </a:t>
            </a:r>
            <a:endParaRPr lang="ru-RU" sz="5775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14959" y="3570470"/>
            <a:ext cx="5346773" cy="807875"/>
          </a:xfrm>
          <a:prstGeom prst="rect">
            <a:avLst/>
          </a:prstGeom>
          <a:solidFill>
            <a:srgbClr val="32868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577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uz-Latn-UZ" sz="577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5775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759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640" y="227246"/>
            <a:ext cx="10639984" cy="738664"/>
          </a:xfrm>
        </p:spPr>
        <p:txBody>
          <a:bodyPr/>
          <a:lstStyle/>
          <a:p>
            <a:pPr algn="ctr"/>
            <a:r>
              <a:rPr lang="uz-Latn-UZ" sz="4800" dirty="0">
                <a:latin typeface="Arial" pitchFamily="34" charset="0"/>
                <a:cs typeface="Arial" pitchFamily="34" charset="0"/>
              </a:rPr>
              <a:t>Mustaqil bajarish uchun topshiriq</a:t>
            </a:r>
            <a:endParaRPr lang="ru-RU" sz="4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45488775"/>
              </p:ext>
            </p:extLst>
          </p:nvPr>
        </p:nvGraphicFramePr>
        <p:xfrm>
          <a:off x="262729" y="1237456"/>
          <a:ext cx="11468101" cy="5638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154">
                  <a:extLst>
                    <a:ext uri="{9D8B030D-6E8A-4147-A177-3AD203B41FA5}">
                      <a16:colId xmlns:a16="http://schemas.microsoft.com/office/drawing/2014/main" xmlns="" val="80984850"/>
                    </a:ext>
                  </a:extLst>
                </a:gridCol>
                <a:gridCol w="2924751">
                  <a:extLst>
                    <a:ext uri="{9D8B030D-6E8A-4147-A177-3AD203B41FA5}">
                      <a16:colId xmlns:a16="http://schemas.microsoft.com/office/drawing/2014/main" xmlns="" val="2833500896"/>
                    </a:ext>
                  </a:extLst>
                </a:gridCol>
                <a:gridCol w="2401197">
                  <a:extLst>
                    <a:ext uri="{9D8B030D-6E8A-4147-A177-3AD203B41FA5}">
                      <a16:colId xmlns:a16="http://schemas.microsoft.com/office/drawing/2014/main" xmlns="" val="3220640518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832436777"/>
                    </a:ext>
                  </a:extLst>
                </a:gridCol>
                <a:gridCol w="2743199">
                  <a:extLst>
                    <a:ext uri="{9D8B030D-6E8A-4147-A177-3AD203B41FA5}">
                      <a16:colId xmlns:a16="http://schemas.microsoft.com/office/drawing/2014/main" xmlns="" val="4230847616"/>
                    </a:ext>
                  </a:extLst>
                </a:gridCol>
              </a:tblGrid>
              <a:tr h="1433827">
                <a:tc>
                  <a:txBody>
                    <a:bodyPr/>
                    <a:lstStyle/>
                    <a:p>
                      <a:pPr algn="ctr"/>
                      <a:r>
                        <a:rPr lang="uz-Latn-UZ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T/R</a:t>
                      </a:r>
                      <a:endParaRPr lang="ru-RU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3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Savollar</a:t>
                      </a:r>
                      <a:endParaRPr lang="ru-RU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z-Latn-UZ" sz="3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Sinantrop odamlari</a:t>
                      </a:r>
                      <a:endParaRPr lang="ru-RU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z-Latn-UZ" sz="3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Neandertal </a:t>
                      </a:r>
                    </a:p>
                    <a:p>
                      <a:r>
                        <a:rPr lang="uz-Latn-UZ" sz="3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odamlari</a:t>
                      </a:r>
                      <a:endParaRPr lang="ru-RU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z-Latn-UZ" sz="3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Kromanyon odamlari</a:t>
                      </a:r>
                      <a:endParaRPr lang="ru-RU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253901"/>
                  </a:ext>
                </a:extLst>
              </a:tr>
              <a:tr h="1401658">
                <a:tc>
                  <a:txBody>
                    <a:bodyPr/>
                    <a:lstStyle/>
                    <a:p>
                      <a:pPr algn="ctr"/>
                      <a:r>
                        <a:rPr lang="uz-Latn-UZ" sz="2800" dirty="0" smtClean="0"/>
                        <a:t>1.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z-Latn-UZ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Suyak qoldiqlari topilgan joy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328537"/>
                  </a:ext>
                </a:extLst>
              </a:tr>
              <a:tr h="1401658">
                <a:tc>
                  <a:txBody>
                    <a:bodyPr/>
                    <a:lstStyle/>
                    <a:p>
                      <a:pPr algn="ctr"/>
                      <a:r>
                        <a:rPr lang="uz-Latn-UZ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z-Latn-UZ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Yashab o‘tgan davrlari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3812390"/>
                  </a:ext>
                </a:extLst>
              </a:tr>
              <a:tr h="1401658">
                <a:tc>
                  <a:txBody>
                    <a:bodyPr/>
                    <a:lstStyle/>
                    <a:p>
                      <a:pPr algn="ctr"/>
                      <a:r>
                        <a:rPr lang="uz-Latn-UZ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z-Latn-UZ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Nimalarni </a:t>
                      </a:r>
                    </a:p>
                    <a:p>
                      <a:r>
                        <a:rPr lang="uz-Latn-UZ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o‘rganib olishgan</a:t>
                      </a:r>
                      <a:endParaRPr lang="ru-RU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710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36464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8431" y="170656"/>
            <a:ext cx="11582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Eng qadimgi odamlarning manzilgohlari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431" y="1389856"/>
            <a:ext cx="1097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Eng qadimgi odamlarning manzilgohlari qayerlardan topilgan?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81831" y="2990056"/>
            <a:ext cx="3124200" cy="1371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Janubiy Afrika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187031" y="2990056"/>
            <a:ext cx="2971800" cy="13716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Sharqiy Afrika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539831" y="2989431"/>
            <a:ext cx="3429000" cy="1219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Indoneziya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81831" y="4971256"/>
            <a:ext cx="3276600" cy="1371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Xitoy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187031" y="4971256"/>
            <a:ext cx="3429000" cy="129540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Germaniya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073231" y="4818856"/>
            <a:ext cx="3200400" cy="1295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Fransiya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053431" y="4361656"/>
            <a:ext cx="723900" cy="610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482431" y="4361656"/>
            <a:ext cx="66675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4"/>
          </p:cNvCxnSpPr>
          <p:nvPr/>
        </p:nvCxnSpPr>
        <p:spPr>
          <a:xfrm>
            <a:off x="9254331" y="4208631"/>
            <a:ext cx="3810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768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158750"/>
            <a:ext cx="11606213" cy="817563"/>
          </a:xfrm>
        </p:spPr>
        <p:txBody>
          <a:bodyPr/>
          <a:lstStyle/>
          <a:p>
            <a:pPr algn="ctr"/>
            <a:r>
              <a:rPr lang="uz-Latn-UZ" sz="4121" dirty="0" smtClean="0"/>
              <a:t> </a:t>
            </a:r>
            <a:r>
              <a:rPr lang="uz-Latn-UZ" sz="5400" dirty="0" smtClean="0"/>
              <a:t>Eng qadimgi odamlar</a:t>
            </a:r>
            <a:endParaRPr lang="ru-RU" sz="5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17776" y="1566065"/>
            <a:ext cx="10327255" cy="342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6000"/>
              </a:lnSpc>
              <a:spcAft>
                <a:spcPts val="1648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34432" y="1161256"/>
            <a:ext cx="9444832" cy="59031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4380" y="1161256"/>
            <a:ext cx="2519139" cy="59031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397" y="1908275"/>
            <a:ext cx="2962816" cy="244702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880" y="1908275"/>
            <a:ext cx="3528551" cy="244702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2961" y="1638350"/>
            <a:ext cx="3681213" cy="3694649"/>
          </a:xfrm>
          <a:prstGeom prst="rect">
            <a:avLst/>
          </a:prstGeom>
        </p:spPr>
      </p:pic>
      <p:sp>
        <p:nvSpPr>
          <p:cNvPr id="13" name="Блок-схема: процесс 12"/>
          <p:cNvSpPr/>
          <p:nvPr/>
        </p:nvSpPr>
        <p:spPr>
          <a:xfrm>
            <a:off x="717776" y="5870968"/>
            <a:ext cx="10479655" cy="612648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uz-Latn-U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anubiy Afrika odami - avstralopitek.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647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640" y="227247"/>
            <a:ext cx="10639984" cy="738664"/>
          </a:xfrm>
        </p:spPr>
        <p:txBody>
          <a:bodyPr/>
          <a:lstStyle/>
          <a:p>
            <a:pPr algn="ctr"/>
            <a:r>
              <a:rPr lang="uz-Latn-UZ" sz="4800" dirty="0"/>
              <a:t>Eng qadimgi odamlar</a:t>
            </a:r>
            <a:endParaRPr lang="ru-RU" sz="4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2961" y="1638350"/>
            <a:ext cx="3681213" cy="369464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54231" y="1923256"/>
            <a:ext cx="2466975" cy="18478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0007" y="2304256"/>
            <a:ext cx="2447925" cy="1866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7031" y="5961856"/>
            <a:ext cx="11353800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uz-Latn-U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Sharqiy Afrika Zinj vodiysi - zinjantrop odam.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906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640" y="227247"/>
            <a:ext cx="10639984" cy="677108"/>
          </a:xfrm>
        </p:spPr>
        <p:txBody>
          <a:bodyPr/>
          <a:lstStyle/>
          <a:p>
            <a:pPr algn="ctr"/>
            <a:r>
              <a:rPr lang="uz-Latn-UZ" sz="4400" dirty="0"/>
              <a:t>Eng qadimgi odamlar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9734" y="2247106"/>
            <a:ext cx="3268078" cy="23431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65301" y="2304256"/>
            <a:ext cx="3547416" cy="2286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05751" y="1923256"/>
            <a:ext cx="3447738" cy="228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8431" y="5885656"/>
            <a:ext cx="11582399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uz-Latn-U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Indoneziya Yava oroli - pitekantrop odam.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206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640" y="227247"/>
            <a:ext cx="10639984" cy="738664"/>
          </a:xfrm>
        </p:spPr>
        <p:txBody>
          <a:bodyPr/>
          <a:lstStyle/>
          <a:p>
            <a:pPr algn="ctr"/>
            <a:r>
              <a:rPr lang="uz-Latn-UZ" sz="4800" dirty="0"/>
              <a:t>Eng qadimgi odamlar</a:t>
            </a:r>
            <a:endParaRPr lang="ru-RU" sz="4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68431" y="2430787"/>
            <a:ext cx="3200400" cy="239721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9802" y="2430788"/>
            <a:ext cx="3368367" cy="231186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74210" y="2532856"/>
            <a:ext cx="3741821" cy="2209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4849" y="5580856"/>
            <a:ext cx="9921582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z-Latn-U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Xitoy hududidan - sinantrop odam.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474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640" y="227247"/>
            <a:ext cx="10639984" cy="830997"/>
          </a:xfrm>
        </p:spPr>
        <p:txBody>
          <a:bodyPr/>
          <a:lstStyle/>
          <a:p>
            <a:pPr algn="ctr"/>
            <a:r>
              <a:rPr lang="uz-Latn-UZ" sz="5400" dirty="0"/>
              <a:t>Eng qadimgi odamlar</a:t>
            </a:r>
            <a:endParaRPr lang="ru-RU" sz="5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3157" y="2228056"/>
            <a:ext cx="3328100" cy="23622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63631" y="2228056"/>
            <a:ext cx="3528632" cy="23622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87031" y="2289968"/>
            <a:ext cx="2666999" cy="22383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8031" y="5580856"/>
            <a:ext cx="1036320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z-Latn-U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Germaniyadan - neandertal odam.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829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640" y="227247"/>
            <a:ext cx="10639984" cy="830997"/>
          </a:xfrm>
        </p:spPr>
        <p:txBody>
          <a:bodyPr/>
          <a:lstStyle/>
          <a:p>
            <a:pPr algn="ctr"/>
            <a:r>
              <a:rPr lang="uz-Latn-UZ" sz="5400" dirty="0"/>
              <a:t>Eng qadimgi odamlar</a:t>
            </a:r>
            <a:endParaRPr lang="ru-RU" sz="5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97008" y="2180432"/>
            <a:ext cx="3162616" cy="24955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0876" y="2180432"/>
            <a:ext cx="3708247" cy="24955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39481" y="2180432"/>
            <a:ext cx="2876550" cy="24955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0875" y="5428456"/>
            <a:ext cx="10935155" cy="1446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z-Latn-U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Fransiya Kromanyon g‘ori - kromanyon odam.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66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21556" y="170657"/>
            <a:ext cx="11509276" cy="129540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uz-Latn-UZ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Eng qadimgi odamlar</a:t>
            </a:r>
            <a:endParaRPr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xmlns="" id="{691D16DB-CD23-42A8-9834-6C7C5E7B8D28}"/>
              </a:ext>
            </a:extLst>
          </p:cNvPr>
          <p:cNvSpPr txBox="1">
            <a:spLocks/>
          </p:cNvSpPr>
          <p:nvPr/>
        </p:nvSpPr>
        <p:spPr>
          <a:xfrm>
            <a:off x="1750881" y="702313"/>
            <a:ext cx="5079138" cy="1109622"/>
          </a:xfrm>
          <a:prstGeom prst="rect">
            <a:avLst/>
          </a:prstGeom>
        </p:spPr>
        <p:txBody>
          <a:bodyPr vert="horz" wrap="square" lIns="0" tIns="30122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195" defTabSz="1886041">
              <a:spcBef>
                <a:spcPts val="235"/>
              </a:spcBef>
              <a:defRPr/>
            </a:pPr>
            <a:endParaRPr lang="en-US" sz="7013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28" name="object 14">
            <a:extLst>
              <a:ext uri="{FF2B5EF4-FFF2-40B4-BE49-F238E27FC236}">
                <a16:creationId xmlns:a16="http://schemas.microsoft.com/office/drawing/2014/main" xmlns="" id="{946BC88D-A2E8-4B3B-896A-D3DDDDFA1F1F}"/>
              </a:ext>
            </a:extLst>
          </p:cNvPr>
          <p:cNvSpPr/>
          <p:nvPr/>
        </p:nvSpPr>
        <p:spPr>
          <a:xfrm>
            <a:off x="1033422" y="971080"/>
            <a:ext cx="43221" cy="37982"/>
          </a:xfrm>
          <a:custGeom>
            <a:avLst/>
            <a:gdLst/>
            <a:ahLst/>
            <a:cxnLst/>
            <a:rect l="l" t="t" r="r" b="b"/>
            <a:pathLst>
              <a:path w="20954" h="18414">
                <a:moveTo>
                  <a:pt x="16099" y="0"/>
                </a:moveTo>
                <a:lnTo>
                  <a:pt x="4587" y="0"/>
                </a:lnTo>
                <a:lnTo>
                  <a:pt x="0" y="4028"/>
                </a:lnTo>
                <a:lnTo>
                  <a:pt x="0" y="14112"/>
                </a:lnTo>
                <a:lnTo>
                  <a:pt x="4587" y="18136"/>
                </a:lnTo>
                <a:lnTo>
                  <a:pt x="16099" y="18136"/>
                </a:lnTo>
                <a:lnTo>
                  <a:pt x="20685" y="14112"/>
                </a:lnTo>
                <a:lnTo>
                  <a:pt x="20685" y="4028"/>
                </a:lnTo>
                <a:lnTo>
                  <a:pt x="16099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886041"/>
            <a:endParaRPr sz="3713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4231" y="2114440"/>
            <a:ext cx="5257800" cy="9518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z-Latn-UZ" sz="5775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Avstrolopitek </a:t>
            </a:r>
            <a:endParaRPr lang="ru-RU" sz="5775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1556" y="4437856"/>
            <a:ext cx="5108476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5775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Pitekantrop </a:t>
            </a:r>
            <a:endParaRPr lang="ru-RU" sz="5775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1556" y="3336535"/>
            <a:ext cx="4727476" cy="9014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5775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Zinjantrop </a:t>
            </a:r>
            <a:endParaRPr lang="ru-RU" sz="5775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1556" y="5580856"/>
            <a:ext cx="4575076" cy="10192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5775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Sinantrop </a:t>
            </a:r>
            <a:endParaRPr lang="ru-RU" sz="5775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36674" y="2181913"/>
            <a:ext cx="5113157" cy="8168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5775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Neandertal </a:t>
            </a:r>
            <a:endParaRPr lang="ru-RU" sz="5775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36674" y="3215762"/>
            <a:ext cx="5346773" cy="6809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5775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Kromanyon </a:t>
            </a:r>
            <a:endParaRPr lang="ru-RU" sz="5775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49231" y="4181152"/>
            <a:ext cx="4648200" cy="259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345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1807</TotalTime>
  <Words>166</Words>
  <Application>Microsoft Office PowerPoint</Application>
  <PresentationFormat>Произвольный</PresentationFormat>
  <Paragraphs>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Слайд 1</vt:lpstr>
      <vt:lpstr>Слайд 2</vt:lpstr>
      <vt:lpstr> Eng qadimgi odamlar</vt:lpstr>
      <vt:lpstr>Eng qadimgi odamlar</vt:lpstr>
      <vt:lpstr>Eng qadimgi odamlar</vt:lpstr>
      <vt:lpstr>Eng qadimgi odamlar</vt:lpstr>
      <vt:lpstr>Eng qadimgi odamlar</vt:lpstr>
      <vt:lpstr>Eng qadimgi odamlar</vt:lpstr>
      <vt:lpstr>Слайд 9</vt:lpstr>
      <vt:lpstr>Eng qadimgi odamlarning makonlari</vt:lpstr>
      <vt:lpstr>Слайд 11</vt:lpstr>
      <vt:lpstr>Mustaqil bajarish uchun topshiriq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Karol_1996</dc:creator>
  <cp:lastModifiedBy>user</cp:lastModifiedBy>
  <cp:revision>160</cp:revision>
  <dcterms:created xsi:type="dcterms:W3CDTF">2020-04-13T08:06:06Z</dcterms:created>
  <dcterms:modified xsi:type="dcterms:W3CDTF">2021-03-29T12:30:14Z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