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79" r:id="rId2"/>
    <p:sldId id="278" r:id="rId3"/>
    <p:sldId id="257" r:id="rId4"/>
    <p:sldId id="258" r:id="rId5"/>
    <p:sldId id="259" r:id="rId6"/>
    <p:sldId id="260" r:id="rId7"/>
    <p:sldId id="261" r:id="rId8"/>
    <p:sldId id="262" r:id="rId9"/>
    <p:sldId id="273" r:id="rId10"/>
    <p:sldId id="263" r:id="rId11"/>
    <p:sldId id="277" r:id="rId12"/>
    <p:sldId id="280" r:id="rId13"/>
  </p:sldIdLst>
  <p:sldSz cx="11879263" cy="7199313"/>
  <p:notesSz cx="5765800" cy="3244850"/>
  <p:defaultTextStyle>
    <a:defPPr>
      <a:defRPr lang="ru-RU"/>
    </a:defPPr>
    <a:lvl1pPr marL="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1pPr>
    <a:lvl2pPr marL="968030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2pPr>
    <a:lvl3pPr marL="193605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3pPr>
    <a:lvl4pPr marL="2904089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4pPr>
    <a:lvl5pPr marL="387211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5pPr>
    <a:lvl6pPr marL="4840148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6pPr>
    <a:lvl7pPr marL="580817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7pPr>
    <a:lvl8pPr marL="6776207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8pPr>
    <a:lvl9pPr marL="7744236" algn="l" defTabSz="1936059" rtl="0" eaLnBrk="1" latinLnBrk="0" hangingPunct="1">
      <a:defRPr sz="381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90" userDrawn="1">
          <p15:clr>
            <a:srgbClr val="A4A3A4"/>
          </p15:clr>
        </p15:guide>
        <p15:guide id="2" pos="445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2365C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175" autoAdjust="0"/>
    <p:restoredTop sz="94660"/>
  </p:normalViewPr>
  <p:slideViewPr>
    <p:cSldViewPr>
      <p:cViewPr varScale="1">
        <p:scale>
          <a:sx n="83" d="100"/>
          <a:sy n="83" d="100"/>
        </p:scale>
        <p:origin x="-78" y="-420"/>
      </p:cViewPr>
      <p:guideLst>
        <p:guide orient="horz" pos="6390"/>
        <p:guide pos="445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90945" y="2231786"/>
            <a:ext cx="1009737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81890" y="4031615"/>
            <a:ext cx="8315484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597" y="2403960"/>
            <a:ext cx="10168069" cy="380425"/>
          </a:xfrm>
        </p:spPr>
        <p:txBody>
          <a:bodyPr lIns="0" tIns="0" rIns="0" bIns="0"/>
          <a:lstStyle>
            <a:lvl1pPr>
              <a:defRPr sz="247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93964" y="1655842"/>
            <a:ext cx="516747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117822" y="1655842"/>
            <a:ext cx="516747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50050"/>
          </a:xfrm>
        </p:spPr>
        <p:txBody>
          <a:bodyPr lIns="0" tIns="0" rIns="0" bIns="0"/>
          <a:lstStyle>
            <a:lvl1pPr>
              <a:defRPr sz="4224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0948" y="293895"/>
            <a:ext cx="10097375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90945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318112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745279" y="1466528"/>
            <a:ext cx="3243039" cy="3577021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363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890945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318112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745279" y="5228445"/>
            <a:ext cx="3243039" cy="1006572"/>
          </a:xfrm>
        </p:spPr>
        <p:txBody>
          <a:bodyPr>
            <a:noAutofit/>
          </a:bodyPr>
          <a:lstStyle>
            <a:lvl1pPr marL="0" indent="0">
              <a:buNone/>
              <a:defRPr sz="1363"/>
            </a:lvl1pPr>
            <a:lvl2pPr marL="148491" indent="-148491">
              <a:buFont typeface="Arial" panose="020B0604020202020204" pitchFamily="34" charset="0"/>
              <a:buChar char="•"/>
              <a:defRPr sz="1363"/>
            </a:lvl2pPr>
            <a:lvl3pPr marL="296981" indent="-148491">
              <a:defRPr sz="1363"/>
            </a:lvl3pPr>
            <a:lvl4pPr marL="519717" indent="-222736">
              <a:defRPr sz="1363"/>
            </a:lvl4pPr>
            <a:lvl5pPr marL="742453" indent="-222736">
              <a:defRPr sz="1363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890948" y="979910"/>
            <a:ext cx="10097375" cy="426625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753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xmlns="" val="3128353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976708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953419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930129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9883546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7906838" y="0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976708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953419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5930129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9883546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7906838" y="1795029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976708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953419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5930129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9883546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7906838" y="3590058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976708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953419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5930129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9883546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7906838" y="5385087"/>
            <a:ext cx="1995717" cy="369332"/>
          </a:xfrm>
        </p:spPr>
        <p:txBody>
          <a:bodyPr lIns="182880" tIns="91440" rIns="182880" bIns="91440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1740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37711" y="1189590"/>
            <a:ext cx="11642463" cy="5877795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17" name="bg object 17"/>
          <p:cNvSpPr/>
          <p:nvPr/>
        </p:nvSpPr>
        <p:spPr>
          <a:xfrm>
            <a:off x="137728" y="157890"/>
            <a:ext cx="11642463" cy="95239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55597" y="2403960"/>
            <a:ext cx="10168069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038950" y="6695360"/>
            <a:ext cx="3801364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93963" y="6695360"/>
            <a:ext cx="2732230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553070" y="6695360"/>
            <a:ext cx="2732230" cy="58644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41969">
        <a:defRPr>
          <a:latin typeface="+mn-lt"/>
          <a:ea typeface="+mn-ea"/>
          <a:cs typeface="+mn-cs"/>
        </a:defRPr>
      </a:lvl2pPr>
      <a:lvl3pPr marL="1883938">
        <a:defRPr>
          <a:latin typeface="+mn-lt"/>
          <a:ea typeface="+mn-ea"/>
          <a:cs typeface="+mn-cs"/>
        </a:defRPr>
      </a:lvl3pPr>
      <a:lvl4pPr marL="2825907">
        <a:defRPr>
          <a:latin typeface="+mn-lt"/>
          <a:ea typeface="+mn-ea"/>
          <a:cs typeface="+mn-cs"/>
        </a:defRPr>
      </a:lvl4pPr>
      <a:lvl5pPr marL="3767877">
        <a:defRPr>
          <a:latin typeface="+mn-lt"/>
          <a:ea typeface="+mn-ea"/>
          <a:cs typeface="+mn-cs"/>
        </a:defRPr>
      </a:lvl5pPr>
      <a:lvl6pPr marL="4709846">
        <a:defRPr>
          <a:latin typeface="+mn-lt"/>
          <a:ea typeface="+mn-ea"/>
          <a:cs typeface="+mn-cs"/>
        </a:defRPr>
      </a:lvl6pPr>
      <a:lvl7pPr marL="5651815">
        <a:defRPr>
          <a:latin typeface="+mn-lt"/>
          <a:ea typeface="+mn-ea"/>
          <a:cs typeface="+mn-cs"/>
        </a:defRPr>
      </a:lvl7pPr>
      <a:lvl8pPr marL="6593784">
        <a:defRPr>
          <a:latin typeface="+mn-lt"/>
          <a:ea typeface="+mn-ea"/>
          <a:cs typeface="+mn-cs"/>
        </a:defRPr>
      </a:lvl8pPr>
      <a:lvl9pPr marL="7535753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41969">
        <a:defRPr>
          <a:latin typeface="+mn-lt"/>
          <a:ea typeface="+mn-ea"/>
          <a:cs typeface="+mn-cs"/>
        </a:defRPr>
      </a:lvl2pPr>
      <a:lvl3pPr marL="1883938">
        <a:defRPr>
          <a:latin typeface="+mn-lt"/>
          <a:ea typeface="+mn-ea"/>
          <a:cs typeface="+mn-cs"/>
        </a:defRPr>
      </a:lvl3pPr>
      <a:lvl4pPr marL="2825907">
        <a:defRPr>
          <a:latin typeface="+mn-lt"/>
          <a:ea typeface="+mn-ea"/>
          <a:cs typeface="+mn-cs"/>
        </a:defRPr>
      </a:lvl4pPr>
      <a:lvl5pPr marL="3767877">
        <a:defRPr>
          <a:latin typeface="+mn-lt"/>
          <a:ea typeface="+mn-ea"/>
          <a:cs typeface="+mn-cs"/>
        </a:defRPr>
      </a:lvl5pPr>
      <a:lvl6pPr marL="4709846">
        <a:defRPr>
          <a:latin typeface="+mn-lt"/>
          <a:ea typeface="+mn-ea"/>
          <a:cs typeface="+mn-cs"/>
        </a:defRPr>
      </a:lvl6pPr>
      <a:lvl7pPr marL="5651815">
        <a:defRPr>
          <a:latin typeface="+mn-lt"/>
          <a:ea typeface="+mn-ea"/>
          <a:cs typeface="+mn-cs"/>
        </a:defRPr>
      </a:lvl7pPr>
      <a:lvl8pPr marL="6593784">
        <a:defRPr>
          <a:latin typeface="+mn-lt"/>
          <a:ea typeface="+mn-ea"/>
          <a:cs typeface="+mn-cs"/>
        </a:defRPr>
      </a:lvl8pPr>
      <a:lvl9pPr marL="7535753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148431" y="141906"/>
            <a:ext cx="11658599" cy="2102956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964189" y="2889413"/>
            <a:ext cx="5651842" cy="3196586"/>
          </a:xfrm>
          <a:prstGeom prst="rect">
            <a:avLst/>
          </a:prstGeom>
        </p:spPr>
        <p:txBody>
          <a:bodyPr vert="horz" wrap="square" lIns="0" tIns="28771" rIns="0" bIns="0" rtlCol="0">
            <a:spAutoFit/>
          </a:bodyPr>
          <a:lstStyle/>
          <a:p>
            <a:pPr marL="37925">
              <a:lnSpc>
                <a:spcPts val="4026"/>
              </a:lnSpc>
              <a:spcBef>
                <a:spcPts val="227"/>
              </a:spcBef>
            </a:pPr>
            <a:r>
              <a:rPr sz="4400" b="1" dirty="0" err="1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Mavzu</a:t>
            </a:r>
            <a:r>
              <a:rPr sz="4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:</a:t>
            </a:r>
            <a:r>
              <a:rPr lang="uz-Latn-UZ" sz="4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Eng qadimgi</a:t>
            </a:r>
          </a:p>
          <a:p>
            <a:pPr marL="37925">
              <a:lnSpc>
                <a:spcPts val="4026"/>
              </a:lnSpc>
              <a:spcBef>
                <a:spcPts val="227"/>
              </a:spcBef>
            </a:pPr>
            <a:r>
              <a:rPr lang="uz-Latn-UZ" sz="4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odamlar va ularning </a:t>
            </a:r>
          </a:p>
          <a:p>
            <a:pPr marL="37925">
              <a:lnSpc>
                <a:spcPts val="4026"/>
              </a:lnSpc>
              <a:spcBef>
                <a:spcPts val="227"/>
              </a:spcBef>
            </a:pPr>
            <a:r>
              <a:rPr lang="uz-Latn-UZ" sz="4400" b="1" dirty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m</a:t>
            </a:r>
            <a:r>
              <a:rPr lang="uz-Latn-UZ" sz="4400" b="1" dirty="0" smtClean="0">
                <a:solidFill>
                  <a:schemeClr val="tx2">
                    <a:lumMod val="75000"/>
                  </a:schemeClr>
                </a:solidFill>
                <a:latin typeface="Arial"/>
                <a:cs typeface="Arial"/>
              </a:rPr>
              <a:t>anzilgohlari.</a:t>
            </a:r>
            <a:endParaRPr sz="4400" b="1" dirty="0">
              <a:solidFill>
                <a:schemeClr val="tx2">
                  <a:lumMod val="75000"/>
                </a:schemeClr>
              </a:solidFill>
              <a:latin typeface="Arial"/>
              <a:cs typeface="Arial"/>
            </a:endParaRPr>
          </a:p>
          <a:p>
            <a:pPr marL="26156">
              <a:lnSpc>
                <a:spcPts val="5757"/>
              </a:lnSpc>
            </a:pPr>
            <a:endParaRPr sz="5045" b="1" dirty="0">
              <a:latin typeface="Arial"/>
              <a:cs typeface="Arial"/>
            </a:endParaRPr>
          </a:p>
          <a:p>
            <a:pPr marL="66694">
              <a:lnSpc>
                <a:spcPts val="4181"/>
              </a:lnSpc>
              <a:spcBef>
                <a:spcPts val="2533"/>
              </a:spcBef>
            </a:pPr>
            <a:endParaRPr sz="3603" b="1" dirty="0">
              <a:latin typeface="Arial"/>
              <a:cs typeface="Arial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903825" y="2835110"/>
            <a:ext cx="708833" cy="140197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903825" y="4582999"/>
            <a:ext cx="708833" cy="1401971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686136" y="727996"/>
            <a:ext cx="1243727" cy="124372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686136" y="727996"/>
            <a:ext cx="1243727" cy="1243727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335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10143793" y="771075"/>
            <a:ext cx="357033" cy="746287"/>
          </a:xfrm>
          <a:prstGeom prst="rect">
            <a:avLst/>
          </a:prstGeom>
        </p:spPr>
        <p:txBody>
          <a:bodyPr vert="horz" wrap="square" lIns="0" tIns="32696" rIns="0" bIns="0" rtlCol="0">
            <a:spAutoFit/>
          </a:bodyPr>
          <a:lstStyle/>
          <a:p>
            <a:pPr>
              <a:spcBef>
                <a:spcPts val="258"/>
              </a:spcBef>
            </a:pPr>
            <a:r>
              <a:rPr lang="en-US" sz="4635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635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:a16="http://schemas.microsoft.com/office/drawing/2014/main" xmlns="" id="{065B57C3-CBC0-467B-8CE6-9C853CD5BC49}"/>
              </a:ext>
            </a:extLst>
          </p:cNvPr>
          <p:cNvSpPr txBox="1"/>
          <p:nvPr/>
        </p:nvSpPr>
        <p:spPr>
          <a:xfrm>
            <a:off x="10032759" y="1374367"/>
            <a:ext cx="554511" cy="437063"/>
          </a:xfrm>
          <a:prstGeom prst="rect">
            <a:avLst/>
          </a:prstGeom>
        </p:spPr>
        <p:txBody>
          <a:bodyPr vert="horz" wrap="square" lIns="0" tIns="24848" rIns="0" bIns="0" rtlCol="0">
            <a:spAutoFit/>
          </a:bodyPr>
          <a:lstStyle/>
          <a:p>
            <a:pPr>
              <a:spcBef>
                <a:spcPts val="196"/>
              </a:spcBef>
            </a:pPr>
            <a:r>
              <a:rPr sz="2677" spc="-10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677" dirty="0">
              <a:latin typeface="Arial"/>
              <a:cs typeface="Arial"/>
            </a:endParaRPr>
          </a:p>
        </p:txBody>
      </p:sp>
      <p:sp>
        <p:nvSpPr>
          <p:cNvPr id="25" name="object 2">
            <a:extLst>
              <a:ext uri="{FF2B5EF4-FFF2-40B4-BE49-F238E27FC236}">
                <a16:creationId xmlns:a16="http://schemas.microsoft.com/office/drawing/2014/main" xmlns="" id="{173C2D9C-C6BD-4DDA-B358-531897F817D9}"/>
              </a:ext>
            </a:extLst>
          </p:cNvPr>
          <p:cNvSpPr txBox="1">
            <a:spLocks/>
          </p:cNvSpPr>
          <p:nvPr/>
        </p:nvSpPr>
        <p:spPr>
          <a:xfrm>
            <a:off x="1750881" y="848876"/>
            <a:ext cx="7482493" cy="982665"/>
          </a:xfrm>
          <a:prstGeom prst="rect">
            <a:avLst/>
          </a:prstGeom>
        </p:spPr>
        <p:txBody>
          <a:bodyPr vert="horz" wrap="square" lIns="0" tIns="3012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5" defTabSz="1886041">
              <a:spcBef>
                <a:spcPts val="235"/>
              </a:spcBef>
              <a:defRPr/>
            </a:pPr>
            <a:r>
              <a:rPr lang="en-US" sz="6188" kern="0" spc="-62" dirty="0">
                <a:solidFill>
                  <a:sysClr val="window" lastClr="FFFFFF"/>
                </a:solidFill>
              </a:rPr>
              <a:t> </a:t>
            </a:r>
            <a:r>
              <a:rPr lang="en-US" sz="6188" kern="0" spc="10" dirty="0">
                <a:solidFill>
                  <a:sysClr val="window" lastClr="FFFFFF"/>
                </a:solidFill>
              </a:rPr>
              <a:t>T</a:t>
            </a:r>
            <a:r>
              <a:rPr lang="en-US" sz="6188" kern="0" spc="10" dirty="0" err="1">
                <a:solidFill>
                  <a:sysClr val="window" lastClr="FFFFFF"/>
                </a:solidFill>
              </a:rPr>
              <a:t>arixdan</a:t>
            </a:r>
            <a:r>
              <a:rPr lang="en-US" sz="6188" kern="0" spc="10" dirty="0">
                <a:solidFill>
                  <a:sysClr val="window" lastClr="FFFFFF"/>
                </a:solidFill>
              </a:rPr>
              <a:t> </a:t>
            </a:r>
            <a:r>
              <a:rPr lang="en-US" sz="6188" kern="0" spc="10" dirty="0" err="1">
                <a:solidFill>
                  <a:sysClr val="window" lastClr="FFFFFF"/>
                </a:solidFill>
              </a:rPr>
              <a:t>hikoyalar</a:t>
            </a:r>
            <a:endParaRPr lang="en-US" sz="6188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6" name="object 11">
            <a:extLst>
              <a:ext uri="{FF2B5EF4-FFF2-40B4-BE49-F238E27FC236}">
                <a16:creationId xmlns:a16="http://schemas.microsoft.com/office/drawing/2014/main" xmlns="" id="{5B75B315-3F99-4F20-AE24-482E239D9233}"/>
              </a:ext>
            </a:extLst>
          </p:cNvPr>
          <p:cNvSpPr/>
          <p:nvPr/>
        </p:nvSpPr>
        <p:spPr>
          <a:xfrm>
            <a:off x="680278" y="898898"/>
            <a:ext cx="839536" cy="755715"/>
          </a:xfrm>
          <a:custGeom>
            <a:avLst/>
            <a:gdLst/>
            <a:ahLst/>
            <a:cxnLst/>
            <a:rect l="l" t="t" r="r" b="b"/>
            <a:pathLst>
              <a:path w="407034" h="366395">
                <a:moveTo>
                  <a:pt x="406874" y="352624"/>
                </a:moveTo>
                <a:lnTo>
                  <a:pt x="0" y="352624"/>
                </a:lnTo>
                <a:lnTo>
                  <a:pt x="0" y="366187"/>
                </a:lnTo>
                <a:lnTo>
                  <a:pt x="406874" y="366187"/>
                </a:lnTo>
                <a:lnTo>
                  <a:pt x="406874" y="352624"/>
                </a:lnTo>
                <a:close/>
              </a:path>
              <a:path w="407034" h="366395">
                <a:moveTo>
                  <a:pt x="54248" y="0"/>
                </a:moveTo>
                <a:lnTo>
                  <a:pt x="0" y="0"/>
                </a:lnTo>
                <a:lnTo>
                  <a:pt x="0" y="21700"/>
                </a:lnTo>
                <a:lnTo>
                  <a:pt x="6781" y="35261"/>
                </a:lnTo>
                <a:lnTo>
                  <a:pt x="6781" y="352624"/>
                </a:lnTo>
                <a:lnTo>
                  <a:pt x="20342" y="352624"/>
                </a:lnTo>
                <a:lnTo>
                  <a:pt x="20342" y="40686"/>
                </a:lnTo>
                <a:lnTo>
                  <a:pt x="47468" y="40686"/>
                </a:lnTo>
                <a:lnTo>
                  <a:pt x="47468" y="35261"/>
                </a:lnTo>
                <a:lnTo>
                  <a:pt x="51537" y="27122"/>
                </a:lnTo>
                <a:lnTo>
                  <a:pt x="17632" y="27122"/>
                </a:lnTo>
                <a:lnTo>
                  <a:pt x="13561" y="18986"/>
                </a:lnTo>
                <a:lnTo>
                  <a:pt x="13561" y="13561"/>
                </a:lnTo>
                <a:lnTo>
                  <a:pt x="54248" y="13561"/>
                </a:lnTo>
                <a:lnTo>
                  <a:pt x="54248" y="0"/>
                </a:lnTo>
                <a:close/>
              </a:path>
              <a:path w="407034" h="366395">
                <a:moveTo>
                  <a:pt x="47468" y="40686"/>
                </a:moveTo>
                <a:lnTo>
                  <a:pt x="33903" y="40686"/>
                </a:lnTo>
                <a:lnTo>
                  <a:pt x="33903" y="352624"/>
                </a:lnTo>
                <a:lnTo>
                  <a:pt x="47468" y="352624"/>
                </a:lnTo>
                <a:lnTo>
                  <a:pt x="47468" y="196656"/>
                </a:lnTo>
                <a:lnTo>
                  <a:pt x="115282" y="196656"/>
                </a:lnTo>
                <a:lnTo>
                  <a:pt x="115282" y="183092"/>
                </a:lnTo>
                <a:lnTo>
                  <a:pt x="47468" y="183092"/>
                </a:lnTo>
                <a:lnTo>
                  <a:pt x="47468" y="40686"/>
                </a:lnTo>
                <a:close/>
              </a:path>
              <a:path w="407034" h="366395">
                <a:moveTo>
                  <a:pt x="115282" y="196656"/>
                </a:moveTo>
                <a:lnTo>
                  <a:pt x="101718" y="196656"/>
                </a:lnTo>
                <a:lnTo>
                  <a:pt x="101718" y="352624"/>
                </a:lnTo>
                <a:lnTo>
                  <a:pt x="115282" y="352624"/>
                </a:lnTo>
                <a:lnTo>
                  <a:pt x="115282" y="196656"/>
                </a:lnTo>
                <a:close/>
              </a:path>
              <a:path w="407034" h="366395">
                <a:moveTo>
                  <a:pt x="203436" y="93578"/>
                </a:moveTo>
                <a:lnTo>
                  <a:pt x="157999" y="125453"/>
                </a:lnTo>
                <a:lnTo>
                  <a:pt x="130820" y="164782"/>
                </a:lnTo>
                <a:lnTo>
                  <a:pt x="128844" y="181062"/>
                </a:lnTo>
                <a:lnTo>
                  <a:pt x="128844" y="352624"/>
                </a:lnTo>
                <a:lnTo>
                  <a:pt x="142405" y="352624"/>
                </a:lnTo>
                <a:lnTo>
                  <a:pt x="142405" y="217001"/>
                </a:lnTo>
                <a:lnTo>
                  <a:pt x="278030" y="217001"/>
                </a:lnTo>
                <a:lnTo>
                  <a:pt x="278030" y="203436"/>
                </a:lnTo>
                <a:lnTo>
                  <a:pt x="142405" y="203436"/>
                </a:lnTo>
                <a:lnTo>
                  <a:pt x="142405" y="181062"/>
                </a:lnTo>
                <a:lnTo>
                  <a:pt x="155852" y="145109"/>
                </a:lnTo>
                <a:lnTo>
                  <a:pt x="203436" y="109857"/>
                </a:lnTo>
                <a:lnTo>
                  <a:pt x="226642" y="109857"/>
                </a:lnTo>
                <a:lnTo>
                  <a:pt x="203436" y="93578"/>
                </a:lnTo>
                <a:close/>
              </a:path>
              <a:path w="407034" h="366395">
                <a:moveTo>
                  <a:pt x="203436" y="236664"/>
                </a:moveTo>
                <a:lnTo>
                  <a:pt x="170622" y="262844"/>
                </a:lnTo>
                <a:lnTo>
                  <a:pt x="169531" y="270568"/>
                </a:lnTo>
                <a:lnTo>
                  <a:pt x="169531" y="352624"/>
                </a:lnTo>
                <a:lnTo>
                  <a:pt x="183092" y="352624"/>
                </a:lnTo>
                <a:lnTo>
                  <a:pt x="183092" y="265146"/>
                </a:lnTo>
                <a:lnTo>
                  <a:pt x="185806" y="260399"/>
                </a:lnTo>
                <a:lnTo>
                  <a:pt x="190554" y="258364"/>
                </a:lnTo>
                <a:lnTo>
                  <a:pt x="203436" y="252262"/>
                </a:lnTo>
                <a:lnTo>
                  <a:pt x="229994" y="252262"/>
                </a:lnTo>
                <a:lnTo>
                  <a:pt x="228474" y="250449"/>
                </a:lnTo>
                <a:lnTo>
                  <a:pt x="222421" y="246157"/>
                </a:lnTo>
                <a:lnTo>
                  <a:pt x="203436" y="236664"/>
                </a:lnTo>
                <a:close/>
              </a:path>
              <a:path w="407034" h="366395">
                <a:moveTo>
                  <a:pt x="229994" y="252262"/>
                </a:moveTo>
                <a:lnTo>
                  <a:pt x="203436" y="252262"/>
                </a:lnTo>
                <a:lnTo>
                  <a:pt x="216320" y="258364"/>
                </a:lnTo>
                <a:lnTo>
                  <a:pt x="221068" y="260399"/>
                </a:lnTo>
                <a:lnTo>
                  <a:pt x="223782" y="265146"/>
                </a:lnTo>
                <a:lnTo>
                  <a:pt x="223782" y="352624"/>
                </a:lnTo>
                <a:lnTo>
                  <a:pt x="237343" y="352624"/>
                </a:lnTo>
                <a:lnTo>
                  <a:pt x="237343" y="270568"/>
                </a:lnTo>
                <a:lnTo>
                  <a:pt x="236252" y="262844"/>
                </a:lnTo>
                <a:lnTo>
                  <a:pt x="233190" y="256075"/>
                </a:lnTo>
                <a:lnTo>
                  <a:pt x="229994" y="252262"/>
                </a:lnTo>
                <a:close/>
              </a:path>
              <a:path w="407034" h="366395">
                <a:moveTo>
                  <a:pt x="278030" y="217001"/>
                </a:moveTo>
                <a:lnTo>
                  <a:pt x="264469" y="217001"/>
                </a:lnTo>
                <a:lnTo>
                  <a:pt x="264469" y="352624"/>
                </a:lnTo>
                <a:lnTo>
                  <a:pt x="278030" y="352624"/>
                </a:lnTo>
                <a:lnTo>
                  <a:pt x="278030" y="217001"/>
                </a:lnTo>
                <a:close/>
              </a:path>
              <a:path w="407034" h="366395">
                <a:moveTo>
                  <a:pt x="305156" y="81373"/>
                </a:moveTo>
                <a:lnTo>
                  <a:pt x="291592" y="81373"/>
                </a:lnTo>
                <a:lnTo>
                  <a:pt x="291592" y="352624"/>
                </a:lnTo>
                <a:lnTo>
                  <a:pt x="305156" y="352624"/>
                </a:lnTo>
                <a:lnTo>
                  <a:pt x="305156" y="196656"/>
                </a:lnTo>
                <a:lnTo>
                  <a:pt x="372971" y="196656"/>
                </a:lnTo>
                <a:lnTo>
                  <a:pt x="372971" y="183092"/>
                </a:lnTo>
                <a:lnTo>
                  <a:pt x="305156" y="183092"/>
                </a:lnTo>
                <a:lnTo>
                  <a:pt x="305156" y="172923"/>
                </a:lnTo>
                <a:lnTo>
                  <a:pt x="318717" y="164105"/>
                </a:lnTo>
                <a:lnTo>
                  <a:pt x="342452" y="164105"/>
                </a:lnTo>
                <a:lnTo>
                  <a:pt x="337031" y="160037"/>
                </a:lnTo>
                <a:lnTo>
                  <a:pt x="331944" y="156646"/>
                </a:lnTo>
                <a:lnTo>
                  <a:pt x="305156" y="156646"/>
                </a:lnTo>
                <a:lnTo>
                  <a:pt x="305156" y="81373"/>
                </a:lnTo>
                <a:close/>
              </a:path>
              <a:path w="407034" h="366395">
                <a:moveTo>
                  <a:pt x="372971" y="196656"/>
                </a:moveTo>
                <a:lnTo>
                  <a:pt x="359406" y="196656"/>
                </a:lnTo>
                <a:lnTo>
                  <a:pt x="359406" y="352624"/>
                </a:lnTo>
                <a:lnTo>
                  <a:pt x="372971" y="352624"/>
                </a:lnTo>
                <a:lnTo>
                  <a:pt x="372971" y="196656"/>
                </a:lnTo>
                <a:close/>
              </a:path>
              <a:path w="407034" h="366395">
                <a:moveTo>
                  <a:pt x="400093" y="40686"/>
                </a:moveTo>
                <a:lnTo>
                  <a:pt x="386532" y="40686"/>
                </a:lnTo>
                <a:lnTo>
                  <a:pt x="386532" y="352624"/>
                </a:lnTo>
                <a:lnTo>
                  <a:pt x="400093" y="352624"/>
                </a:lnTo>
                <a:lnTo>
                  <a:pt x="400093" y="40686"/>
                </a:lnTo>
                <a:close/>
              </a:path>
              <a:path w="407034" h="366395">
                <a:moveTo>
                  <a:pt x="226642" y="109857"/>
                </a:moveTo>
                <a:lnTo>
                  <a:pt x="203436" y="109857"/>
                </a:lnTo>
                <a:lnTo>
                  <a:pt x="241411" y="136302"/>
                </a:lnTo>
                <a:lnTo>
                  <a:pt x="251022" y="145013"/>
                </a:lnTo>
                <a:lnTo>
                  <a:pt x="258281" y="155630"/>
                </a:lnTo>
                <a:lnTo>
                  <a:pt x="262869" y="167773"/>
                </a:lnTo>
                <a:lnTo>
                  <a:pt x="264469" y="181062"/>
                </a:lnTo>
                <a:lnTo>
                  <a:pt x="264469" y="203436"/>
                </a:lnTo>
                <a:lnTo>
                  <a:pt x="278030" y="203436"/>
                </a:lnTo>
                <a:lnTo>
                  <a:pt x="278030" y="181062"/>
                </a:lnTo>
                <a:lnTo>
                  <a:pt x="276049" y="164743"/>
                </a:lnTo>
                <a:lnTo>
                  <a:pt x="270317" y="149696"/>
                </a:lnTo>
                <a:lnTo>
                  <a:pt x="261153" y="136430"/>
                </a:lnTo>
                <a:lnTo>
                  <a:pt x="248874" y="125453"/>
                </a:lnTo>
                <a:lnTo>
                  <a:pt x="226642" y="109857"/>
                </a:lnTo>
                <a:close/>
              </a:path>
              <a:path w="407034" h="366395">
                <a:moveTo>
                  <a:pt x="88157" y="147830"/>
                </a:moveTo>
                <a:lnTo>
                  <a:pt x="69843" y="160037"/>
                </a:lnTo>
                <a:lnTo>
                  <a:pt x="64422" y="164105"/>
                </a:lnTo>
                <a:lnTo>
                  <a:pt x="61029" y="170207"/>
                </a:lnTo>
                <a:lnTo>
                  <a:pt x="61029" y="183092"/>
                </a:lnTo>
                <a:lnTo>
                  <a:pt x="74594" y="183092"/>
                </a:lnTo>
                <a:lnTo>
                  <a:pt x="74594" y="174952"/>
                </a:lnTo>
                <a:lnTo>
                  <a:pt x="75952" y="172923"/>
                </a:lnTo>
                <a:lnTo>
                  <a:pt x="77306" y="171561"/>
                </a:lnTo>
                <a:lnTo>
                  <a:pt x="88157" y="164782"/>
                </a:lnTo>
                <a:lnTo>
                  <a:pt x="115282" y="164782"/>
                </a:lnTo>
                <a:lnTo>
                  <a:pt x="115282" y="156646"/>
                </a:lnTo>
                <a:lnTo>
                  <a:pt x="101718" y="156646"/>
                </a:lnTo>
                <a:lnTo>
                  <a:pt x="88157" y="147830"/>
                </a:lnTo>
                <a:close/>
              </a:path>
              <a:path w="407034" h="366395">
                <a:moveTo>
                  <a:pt x="115282" y="164782"/>
                </a:moveTo>
                <a:lnTo>
                  <a:pt x="88157" y="164782"/>
                </a:lnTo>
                <a:lnTo>
                  <a:pt x="101718" y="173598"/>
                </a:lnTo>
                <a:lnTo>
                  <a:pt x="101718" y="183092"/>
                </a:lnTo>
                <a:lnTo>
                  <a:pt x="115282" y="183092"/>
                </a:lnTo>
                <a:lnTo>
                  <a:pt x="115282" y="164782"/>
                </a:lnTo>
                <a:close/>
              </a:path>
              <a:path w="407034" h="366395">
                <a:moveTo>
                  <a:pt x="342452" y="164105"/>
                </a:moveTo>
                <a:lnTo>
                  <a:pt x="318717" y="164105"/>
                </a:lnTo>
                <a:lnTo>
                  <a:pt x="329568" y="170888"/>
                </a:lnTo>
                <a:lnTo>
                  <a:pt x="331603" y="172242"/>
                </a:lnTo>
                <a:lnTo>
                  <a:pt x="332280" y="174279"/>
                </a:lnTo>
                <a:lnTo>
                  <a:pt x="332280" y="183092"/>
                </a:lnTo>
                <a:lnTo>
                  <a:pt x="345843" y="183092"/>
                </a:lnTo>
                <a:lnTo>
                  <a:pt x="345843" y="170207"/>
                </a:lnTo>
                <a:lnTo>
                  <a:pt x="342452" y="164105"/>
                </a:lnTo>
                <a:close/>
              </a:path>
              <a:path w="407034" h="366395">
                <a:moveTo>
                  <a:pt x="406874" y="0"/>
                </a:moveTo>
                <a:lnTo>
                  <a:pt x="352626" y="0"/>
                </a:lnTo>
                <a:lnTo>
                  <a:pt x="352626" y="21700"/>
                </a:lnTo>
                <a:lnTo>
                  <a:pt x="359406" y="35261"/>
                </a:lnTo>
                <a:lnTo>
                  <a:pt x="359406" y="183092"/>
                </a:lnTo>
                <a:lnTo>
                  <a:pt x="372971" y="183092"/>
                </a:lnTo>
                <a:lnTo>
                  <a:pt x="372971" y="40686"/>
                </a:lnTo>
                <a:lnTo>
                  <a:pt x="400093" y="40686"/>
                </a:lnTo>
                <a:lnTo>
                  <a:pt x="400093" y="35261"/>
                </a:lnTo>
                <a:lnTo>
                  <a:pt x="404163" y="27122"/>
                </a:lnTo>
                <a:lnTo>
                  <a:pt x="370255" y="27122"/>
                </a:lnTo>
                <a:lnTo>
                  <a:pt x="366187" y="18986"/>
                </a:lnTo>
                <a:lnTo>
                  <a:pt x="366187" y="13561"/>
                </a:lnTo>
                <a:lnTo>
                  <a:pt x="406874" y="13561"/>
                </a:lnTo>
                <a:lnTo>
                  <a:pt x="406874" y="0"/>
                </a:lnTo>
                <a:close/>
              </a:path>
              <a:path w="407034" h="366395">
                <a:moveTo>
                  <a:pt x="305156" y="40686"/>
                </a:moveTo>
                <a:lnTo>
                  <a:pt x="101718" y="40686"/>
                </a:lnTo>
                <a:lnTo>
                  <a:pt x="101718" y="156646"/>
                </a:lnTo>
                <a:lnTo>
                  <a:pt x="115282" y="156646"/>
                </a:lnTo>
                <a:lnTo>
                  <a:pt x="115282" y="81373"/>
                </a:lnTo>
                <a:lnTo>
                  <a:pt x="305156" y="81373"/>
                </a:lnTo>
                <a:lnTo>
                  <a:pt x="305156" y="67812"/>
                </a:lnTo>
                <a:lnTo>
                  <a:pt x="115282" y="67812"/>
                </a:lnTo>
                <a:lnTo>
                  <a:pt x="115282" y="54248"/>
                </a:lnTo>
                <a:lnTo>
                  <a:pt x="305156" y="54248"/>
                </a:lnTo>
                <a:lnTo>
                  <a:pt x="305156" y="40686"/>
                </a:lnTo>
                <a:close/>
              </a:path>
              <a:path w="407034" h="366395">
                <a:moveTo>
                  <a:pt x="318717" y="147830"/>
                </a:moveTo>
                <a:lnTo>
                  <a:pt x="305156" y="156646"/>
                </a:lnTo>
                <a:lnTo>
                  <a:pt x="331944" y="156646"/>
                </a:lnTo>
                <a:lnTo>
                  <a:pt x="318717" y="147830"/>
                </a:lnTo>
                <a:close/>
              </a:path>
              <a:path w="407034" h="366395">
                <a:moveTo>
                  <a:pt x="305156" y="54248"/>
                </a:moveTo>
                <a:lnTo>
                  <a:pt x="291592" y="54248"/>
                </a:lnTo>
                <a:lnTo>
                  <a:pt x="291592" y="67812"/>
                </a:lnTo>
                <a:lnTo>
                  <a:pt x="305156" y="67812"/>
                </a:lnTo>
                <a:lnTo>
                  <a:pt x="305156" y="54248"/>
                </a:lnTo>
                <a:close/>
              </a:path>
              <a:path w="407034" h="366395">
                <a:moveTo>
                  <a:pt x="54248" y="13561"/>
                </a:moveTo>
                <a:lnTo>
                  <a:pt x="40686" y="13561"/>
                </a:lnTo>
                <a:lnTo>
                  <a:pt x="40686" y="18986"/>
                </a:lnTo>
                <a:lnTo>
                  <a:pt x="36619" y="27122"/>
                </a:lnTo>
                <a:lnTo>
                  <a:pt x="51537" y="27122"/>
                </a:lnTo>
                <a:lnTo>
                  <a:pt x="54248" y="21700"/>
                </a:lnTo>
                <a:lnTo>
                  <a:pt x="54248" y="13561"/>
                </a:lnTo>
                <a:close/>
              </a:path>
              <a:path w="407034" h="366395">
                <a:moveTo>
                  <a:pt x="406874" y="13561"/>
                </a:moveTo>
                <a:lnTo>
                  <a:pt x="393313" y="13561"/>
                </a:lnTo>
                <a:lnTo>
                  <a:pt x="393313" y="18986"/>
                </a:lnTo>
                <a:lnTo>
                  <a:pt x="389242" y="27122"/>
                </a:lnTo>
                <a:lnTo>
                  <a:pt x="404163" y="27122"/>
                </a:lnTo>
                <a:lnTo>
                  <a:pt x="406874" y="21700"/>
                </a:lnTo>
                <a:lnTo>
                  <a:pt x="406874" y="1356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7" name="object 12">
            <a:extLst>
              <a:ext uri="{FF2B5EF4-FFF2-40B4-BE49-F238E27FC236}">
                <a16:creationId xmlns:a16="http://schemas.microsoft.com/office/drawing/2014/main" xmlns="" id="{83775CBE-21CF-425D-ABFB-41180DA5A377}"/>
              </a:ext>
            </a:extLst>
          </p:cNvPr>
          <p:cNvSpPr/>
          <p:nvPr/>
        </p:nvSpPr>
        <p:spPr>
          <a:xfrm>
            <a:off x="1351647" y="1332488"/>
            <a:ext cx="28814" cy="140141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3">
            <a:extLst>
              <a:ext uri="{FF2B5EF4-FFF2-40B4-BE49-F238E27FC236}">
                <a16:creationId xmlns:a16="http://schemas.microsoft.com/office/drawing/2014/main" xmlns="" id="{B178D85C-EB66-41A7-A3BD-6CA192A25BC2}"/>
              </a:ext>
            </a:extLst>
          </p:cNvPr>
          <p:cNvSpPr/>
          <p:nvPr/>
        </p:nvSpPr>
        <p:spPr>
          <a:xfrm>
            <a:off x="1351647" y="1500329"/>
            <a:ext cx="28814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4">
            <a:extLst>
              <a:ext uri="{FF2B5EF4-FFF2-40B4-BE49-F238E27FC236}">
                <a16:creationId xmlns:a16="http://schemas.microsoft.com/office/drawing/2014/main" xmlns="" id="{B1AC9C4C-06A4-42C7-B853-E49E57991666}"/>
              </a:ext>
            </a:extLst>
          </p:cNvPr>
          <p:cNvSpPr/>
          <p:nvPr/>
        </p:nvSpPr>
        <p:spPr>
          <a:xfrm>
            <a:off x="820147" y="1332488"/>
            <a:ext cx="28814" cy="140141"/>
          </a:xfrm>
          <a:custGeom>
            <a:avLst/>
            <a:gdLst/>
            <a:ahLst/>
            <a:cxnLst/>
            <a:rect l="l" t="t" r="r" b="b"/>
            <a:pathLst>
              <a:path w="13970" h="67945">
                <a:moveTo>
                  <a:pt x="0" y="67814"/>
                </a:moveTo>
                <a:lnTo>
                  <a:pt x="13561" y="67814"/>
                </a:lnTo>
                <a:lnTo>
                  <a:pt x="13561" y="0"/>
                </a:lnTo>
                <a:lnTo>
                  <a:pt x="0" y="0"/>
                </a:lnTo>
                <a:lnTo>
                  <a:pt x="0" y="67814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5">
            <a:extLst>
              <a:ext uri="{FF2B5EF4-FFF2-40B4-BE49-F238E27FC236}">
                <a16:creationId xmlns:a16="http://schemas.microsoft.com/office/drawing/2014/main" xmlns="" id="{AA74AE73-2CC7-4164-A38A-9C32CF275CE9}"/>
              </a:ext>
            </a:extLst>
          </p:cNvPr>
          <p:cNvSpPr/>
          <p:nvPr/>
        </p:nvSpPr>
        <p:spPr>
          <a:xfrm>
            <a:off x="820147" y="1500329"/>
            <a:ext cx="28814" cy="98230"/>
          </a:xfrm>
          <a:custGeom>
            <a:avLst/>
            <a:gdLst/>
            <a:ahLst/>
            <a:cxnLst/>
            <a:rect l="l" t="t" r="r" b="b"/>
            <a:pathLst>
              <a:path w="13970" h="47625">
                <a:moveTo>
                  <a:pt x="0" y="47468"/>
                </a:moveTo>
                <a:lnTo>
                  <a:pt x="13561" y="47468"/>
                </a:lnTo>
                <a:lnTo>
                  <a:pt x="13561" y="0"/>
                </a:lnTo>
                <a:lnTo>
                  <a:pt x="0" y="0"/>
                </a:lnTo>
                <a:lnTo>
                  <a:pt x="0" y="47468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8" name="Picture 2" descr="Об учреждении. Государственное учреждение образования &quot;Средняя ...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49431" y="3005988"/>
            <a:ext cx="3541431" cy="3836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2081979" y="5314168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/>
              <a:t>O‘qituvchi</a:t>
            </a:r>
            <a:r>
              <a:rPr lang="en-US" sz="2800" b="1" dirty="0" smtClean="0"/>
              <a:t>: </a:t>
            </a:r>
            <a:r>
              <a:rPr lang="en-US" sz="2800" b="1" dirty="0" err="1" smtClean="0"/>
              <a:t>Bibisara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Xasanova</a:t>
            </a:r>
            <a:endParaRPr lang="ru-RU" sz="2800" b="1" dirty="0"/>
          </a:p>
        </p:txBody>
      </p:sp>
    </p:spTree>
    <p:extLst>
      <p:ext uri="{BB962C8B-B14F-4D97-AF65-F5344CB8AC3E}">
        <p14:creationId xmlns:p14="http://schemas.microsoft.com/office/powerpoint/2010/main" xmlns="" val="8374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8431" y="323056"/>
            <a:ext cx="11658600" cy="738664"/>
          </a:xfrm>
        </p:spPr>
        <p:txBody>
          <a:bodyPr/>
          <a:lstStyle/>
          <a:p>
            <a:pPr algn="ctr"/>
            <a:r>
              <a:rPr lang="uz-Latn-UZ" sz="4800" dirty="0" smtClean="0"/>
              <a:t>Eng qadimgi odamlarning makonlari</a:t>
            </a:r>
            <a:endParaRPr lang="ru-RU" sz="48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43207" y="1694656"/>
            <a:ext cx="3186624" cy="685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Teshiktosh</a:t>
            </a:r>
            <a:endParaRPr lang="ru-RU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 flipH="1">
            <a:off x="529431" y="3066256"/>
            <a:ext cx="3200400" cy="71817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48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Siyobcha</a:t>
            </a:r>
            <a:endParaRPr lang="ru-RU" sz="48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9431" y="4590256"/>
            <a:ext cx="3200400" cy="79438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Selung‘ur</a:t>
            </a:r>
            <a:endParaRPr lang="ru-RU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29431" y="5961856"/>
            <a:ext cx="3200399" cy="8382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4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Ko‘lbuloq</a:t>
            </a:r>
            <a:endParaRPr lang="ru-RU" sz="48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415631" y="2913856"/>
            <a:ext cx="6705600" cy="21336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Tarix fanida eng qadimgi odamlar ibtidoiy odamlar deb ataladi.</a:t>
            </a:r>
            <a:endParaRPr lang="ru-RU" sz="44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27662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72231" y="170656"/>
            <a:ext cx="11734799" cy="1244662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uz-Latn-UZ" sz="6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uz-Latn-UZ" sz="5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Mustaqil bajarish uchun topshiriq</a:t>
            </a:r>
            <a:endParaRPr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xmlns="" id="{691D16DB-CD23-42A8-9834-6C7C5E7B8D28}"/>
              </a:ext>
            </a:extLst>
          </p:cNvPr>
          <p:cNvSpPr txBox="1">
            <a:spLocks/>
          </p:cNvSpPr>
          <p:nvPr/>
        </p:nvSpPr>
        <p:spPr>
          <a:xfrm>
            <a:off x="1750881" y="702313"/>
            <a:ext cx="5079138" cy="1109622"/>
          </a:xfrm>
          <a:prstGeom prst="rect">
            <a:avLst/>
          </a:prstGeom>
        </p:spPr>
        <p:txBody>
          <a:bodyPr vert="horz" wrap="square" lIns="0" tIns="3012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5" defTabSz="1886041">
              <a:spcBef>
                <a:spcPts val="235"/>
              </a:spcBef>
              <a:defRPr/>
            </a:pPr>
            <a:endParaRPr lang="en-US" sz="7013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xmlns="" id="{946BC88D-A2E8-4B3B-896A-D3DDDDFA1F1F}"/>
              </a:ext>
            </a:extLst>
          </p:cNvPr>
          <p:cNvSpPr/>
          <p:nvPr/>
        </p:nvSpPr>
        <p:spPr>
          <a:xfrm>
            <a:off x="1033422" y="971080"/>
            <a:ext cx="43221" cy="37982"/>
          </a:xfrm>
          <a:custGeom>
            <a:avLst/>
            <a:gdLst/>
            <a:ahLst/>
            <a:cxnLst/>
            <a:rect l="l" t="t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1555" y="2114440"/>
            <a:ext cx="5346773" cy="850357"/>
          </a:xfrm>
          <a:prstGeom prst="rect">
            <a:avLst/>
          </a:prstGeom>
          <a:solidFill>
            <a:srgbClr val="6699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577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13411" y="5110956"/>
            <a:ext cx="5346773" cy="85090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577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191490" y="3697407"/>
            <a:ext cx="5346773" cy="79117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uz-Latn-UZ" sz="577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Xitoy odami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6214960" y="5110956"/>
            <a:ext cx="5346773" cy="85090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Yava oroli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18297" y="2147929"/>
            <a:ext cx="5346773" cy="81686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Neandertal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14959" y="3570470"/>
            <a:ext cx="5346773" cy="807875"/>
          </a:xfrm>
          <a:prstGeom prst="rect">
            <a:avLst/>
          </a:prstGeom>
          <a:solidFill>
            <a:srgbClr val="32868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?</a:t>
            </a:r>
            <a:r>
              <a:rPr lang="uz-Latn-UZ" sz="5775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5775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77591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6"/>
            <a:ext cx="10639984" cy="738664"/>
          </a:xfrm>
        </p:spPr>
        <p:txBody>
          <a:bodyPr/>
          <a:lstStyle/>
          <a:p>
            <a:pPr algn="ctr"/>
            <a:r>
              <a:rPr lang="uz-Latn-UZ" sz="4800" dirty="0">
                <a:latin typeface="Arial" pitchFamily="34" charset="0"/>
                <a:cs typeface="Arial" pitchFamily="34" charset="0"/>
              </a:rPr>
              <a:t>Mustaqil bajarish uchun topshiriq</a:t>
            </a:r>
            <a:endParaRPr lang="ru-RU" sz="4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45488775"/>
              </p:ext>
            </p:extLst>
          </p:nvPr>
        </p:nvGraphicFramePr>
        <p:xfrm>
          <a:off x="262729" y="1237456"/>
          <a:ext cx="11468101" cy="56388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8154">
                  <a:extLst>
                    <a:ext uri="{9D8B030D-6E8A-4147-A177-3AD203B41FA5}">
                      <a16:colId xmlns:a16="http://schemas.microsoft.com/office/drawing/2014/main" xmlns="" val="80984850"/>
                    </a:ext>
                  </a:extLst>
                </a:gridCol>
                <a:gridCol w="2924751">
                  <a:extLst>
                    <a:ext uri="{9D8B030D-6E8A-4147-A177-3AD203B41FA5}">
                      <a16:colId xmlns:a16="http://schemas.microsoft.com/office/drawing/2014/main" xmlns="" val="2833500896"/>
                    </a:ext>
                  </a:extLst>
                </a:gridCol>
                <a:gridCol w="2401197">
                  <a:extLst>
                    <a:ext uri="{9D8B030D-6E8A-4147-A177-3AD203B41FA5}">
                      <a16:colId xmlns:a16="http://schemas.microsoft.com/office/drawing/2014/main" xmlns="" val="3220640518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xmlns="" val="2832436777"/>
                    </a:ext>
                  </a:extLst>
                </a:gridCol>
                <a:gridCol w="2743199">
                  <a:extLst>
                    <a:ext uri="{9D8B030D-6E8A-4147-A177-3AD203B41FA5}">
                      <a16:colId xmlns:a16="http://schemas.microsoft.com/office/drawing/2014/main" xmlns="" val="4230847616"/>
                    </a:ext>
                  </a:extLst>
                </a:gridCol>
              </a:tblGrid>
              <a:tr h="1433827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T/R</a:t>
                      </a:r>
                      <a:endParaRPr lang="ru-RU" sz="28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z-Latn-UZ" sz="3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Savollar</a:t>
                      </a:r>
                      <a:endParaRPr lang="ru-RU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z-Latn-UZ" sz="3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Sinantrop odamlari</a:t>
                      </a:r>
                      <a:endParaRPr lang="ru-RU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z-Latn-UZ" sz="3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Neandertal </a:t>
                      </a:r>
                    </a:p>
                    <a:p>
                      <a:r>
                        <a:rPr lang="uz-Latn-UZ" sz="3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odamlari</a:t>
                      </a:r>
                      <a:endParaRPr lang="ru-RU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z-Latn-UZ" sz="36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Kromanyon odamlari</a:t>
                      </a:r>
                      <a:endParaRPr lang="ru-RU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5253901"/>
                  </a:ext>
                </a:extLst>
              </a:tr>
              <a:tr h="1401658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/>
                        <a:t>1.</a:t>
                      </a:r>
                      <a:endParaRPr lang="ru-RU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Suyak qoldiqlari topilgan joy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40328537"/>
                  </a:ext>
                </a:extLst>
              </a:tr>
              <a:tr h="1401658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Yashab o‘tgan davrlari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043812390"/>
                  </a:ext>
                </a:extLst>
              </a:tr>
              <a:tr h="1401658">
                <a:tc>
                  <a:txBody>
                    <a:bodyPr/>
                    <a:lstStyle/>
                    <a:p>
                      <a:pPr algn="ctr"/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Nimalarni </a:t>
                      </a:r>
                    </a:p>
                    <a:p>
                      <a:r>
                        <a:rPr lang="uz-Latn-UZ" sz="28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o‘rganib olishgan</a:t>
                      </a:r>
                      <a:endParaRPr lang="ru-RU" sz="28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87710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036464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8431" y="170656"/>
            <a:ext cx="115824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4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Eng qadimgi odamlarning manzilgohlari</a:t>
            </a:r>
            <a:endParaRPr lang="ru-RU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9431" y="1389856"/>
            <a:ext cx="109728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z-Latn-U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Eng qadimgi odamlarning manzilgohlari qayerlardan topilgan?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681831" y="2990056"/>
            <a:ext cx="3124200" cy="1371600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Janubiy Afrika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4187031" y="2990056"/>
            <a:ext cx="2971800" cy="13716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Sharqiy Afrika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7539831" y="2989431"/>
            <a:ext cx="3429000" cy="12192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Indoneziya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681831" y="4971256"/>
            <a:ext cx="3276600" cy="1371600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Xitoy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4187031" y="4971256"/>
            <a:ext cx="3429000" cy="1295400"/>
          </a:xfrm>
          <a:prstGeom prst="ellipse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Germaniya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8073231" y="4818856"/>
            <a:ext cx="3200400" cy="1295400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Fransiya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2053431" y="4361656"/>
            <a:ext cx="723900" cy="6108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5482431" y="4361656"/>
            <a:ext cx="66675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>
            <a:stCxn id="8" idx="4"/>
          </p:cNvCxnSpPr>
          <p:nvPr/>
        </p:nvCxnSpPr>
        <p:spPr>
          <a:xfrm>
            <a:off x="9254331" y="4208631"/>
            <a:ext cx="381000" cy="6096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768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0" y="158750"/>
            <a:ext cx="11606213" cy="817563"/>
          </a:xfrm>
        </p:spPr>
        <p:txBody>
          <a:bodyPr/>
          <a:lstStyle/>
          <a:p>
            <a:pPr algn="ctr"/>
            <a:r>
              <a:rPr lang="uz-Latn-UZ" sz="4121" dirty="0" smtClean="0"/>
              <a:t> </a:t>
            </a:r>
            <a:r>
              <a:rPr lang="uz-Latn-UZ" sz="5400" dirty="0" smtClean="0"/>
              <a:t>Eng qadimgi odamlar</a:t>
            </a:r>
            <a:endParaRPr lang="ru-RU" sz="5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717776" y="1566065"/>
            <a:ext cx="10327255" cy="342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6000"/>
              </a:lnSpc>
              <a:spcAft>
                <a:spcPts val="1648"/>
              </a:spcAft>
            </a:pP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34432" y="1161256"/>
            <a:ext cx="9444832" cy="59031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124380" y="1161256"/>
            <a:ext cx="2519139" cy="5903150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2397" y="1908275"/>
            <a:ext cx="2962816" cy="24470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8880" y="1908275"/>
            <a:ext cx="3528551" cy="2447021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82961" y="1638350"/>
            <a:ext cx="3681213" cy="3694649"/>
          </a:xfrm>
          <a:prstGeom prst="rect">
            <a:avLst/>
          </a:prstGeom>
        </p:spPr>
      </p:pic>
      <p:sp>
        <p:nvSpPr>
          <p:cNvPr id="13" name="Блок-схема: процесс 12"/>
          <p:cNvSpPr/>
          <p:nvPr/>
        </p:nvSpPr>
        <p:spPr>
          <a:xfrm>
            <a:off x="717776" y="5870968"/>
            <a:ext cx="10479655" cy="612648"/>
          </a:xfrm>
          <a:prstGeom prst="flowChartProcess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dirty="0">
                <a:latin typeface="Arial" panose="020B0604020202020204" pitchFamily="34" charset="0"/>
                <a:cs typeface="Arial" panose="020B0604020202020204" pitchFamily="34" charset="0"/>
              </a:rPr>
              <a:t>J</a:t>
            </a:r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anubiy Afrika odami - avstralopitek.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364737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738664"/>
          </a:xfrm>
        </p:spPr>
        <p:txBody>
          <a:bodyPr/>
          <a:lstStyle/>
          <a:p>
            <a:pPr algn="ctr"/>
            <a:r>
              <a:rPr lang="uz-Latn-UZ" sz="4800" dirty="0"/>
              <a:t>Eng qadimgi odamlar</a:t>
            </a:r>
            <a:endParaRPr lang="ru-RU" sz="48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82961" y="1638350"/>
            <a:ext cx="3681213" cy="369464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454231" y="1923256"/>
            <a:ext cx="2466975" cy="184785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007" y="2304256"/>
            <a:ext cx="2447925" cy="18669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77031" y="5961856"/>
            <a:ext cx="11353800" cy="769441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uz-Latn-U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Sharqiy Afrika Zinj vodiysi - zinjantrop odam.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9061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677108"/>
          </a:xfrm>
        </p:spPr>
        <p:txBody>
          <a:bodyPr/>
          <a:lstStyle/>
          <a:p>
            <a:pPr algn="ctr"/>
            <a:r>
              <a:rPr lang="uz-Latn-UZ" sz="4400" dirty="0"/>
              <a:t>Eng qadimgi odamlar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9734" y="2247106"/>
            <a:ext cx="3268078" cy="23431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865301" y="2304256"/>
            <a:ext cx="3547416" cy="2286000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05751" y="1923256"/>
            <a:ext cx="3447738" cy="2286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8431" y="5885656"/>
            <a:ext cx="11582399" cy="83099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Indoneziya Yava oroli - pitekantrop odam.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2063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738664"/>
          </a:xfrm>
        </p:spPr>
        <p:txBody>
          <a:bodyPr/>
          <a:lstStyle/>
          <a:p>
            <a:pPr algn="ctr"/>
            <a:r>
              <a:rPr lang="uz-Latn-UZ" sz="4800" dirty="0"/>
              <a:t>Eng qadimgi odamlar</a:t>
            </a:r>
            <a:endParaRPr lang="ru-RU" sz="4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768431" y="2430787"/>
            <a:ext cx="3200400" cy="2397211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9802" y="2430788"/>
            <a:ext cx="3368367" cy="231186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874210" y="2532856"/>
            <a:ext cx="3741821" cy="22098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94849" y="5580856"/>
            <a:ext cx="9921582" cy="830997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Xitoy hududidan - sinantrop odam.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24747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830997"/>
          </a:xfrm>
        </p:spPr>
        <p:txBody>
          <a:bodyPr/>
          <a:lstStyle/>
          <a:p>
            <a:pPr algn="ctr"/>
            <a:r>
              <a:rPr lang="uz-Latn-UZ" sz="5400" dirty="0"/>
              <a:t>Eng qadimgi odamlar</a:t>
            </a:r>
            <a:endParaRPr lang="ru-RU" sz="5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157" y="2228056"/>
            <a:ext cx="3328100" cy="236220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63631" y="2228056"/>
            <a:ext cx="3528632" cy="23622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187031" y="2289968"/>
            <a:ext cx="2666999" cy="223837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8031" y="5580856"/>
            <a:ext cx="10363200" cy="83099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z-Latn-UZ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Germaniyadan - neandertal odam.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8829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9640" y="227247"/>
            <a:ext cx="10639984" cy="830997"/>
          </a:xfrm>
        </p:spPr>
        <p:txBody>
          <a:bodyPr/>
          <a:lstStyle/>
          <a:p>
            <a:pPr algn="ctr"/>
            <a:r>
              <a:rPr lang="uz-Latn-UZ" sz="5400" dirty="0"/>
              <a:t>Eng qadimgi odamlar</a:t>
            </a:r>
            <a:endParaRPr lang="ru-RU" sz="5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97008" y="2180432"/>
            <a:ext cx="3162616" cy="249555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0876" y="2180432"/>
            <a:ext cx="3708247" cy="2495550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39481" y="2180432"/>
            <a:ext cx="2876550" cy="249555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90875" y="5428456"/>
            <a:ext cx="10935155" cy="144655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uz-Latn-UZ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Fransiya Kromanyon g‘ori - kromanyon odam.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4663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221556" y="170657"/>
            <a:ext cx="11509276" cy="129540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/>
            <a:r>
              <a:rPr lang="uz-Latn-UZ" sz="5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Eng qadimgi odamlar</a:t>
            </a:r>
            <a:endParaRPr sz="5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object 2">
            <a:extLst>
              <a:ext uri="{FF2B5EF4-FFF2-40B4-BE49-F238E27FC236}">
                <a16:creationId xmlns:a16="http://schemas.microsoft.com/office/drawing/2014/main" xmlns="" id="{691D16DB-CD23-42A8-9834-6C7C5E7B8D28}"/>
              </a:ext>
            </a:extLst>
          </p:cNvPr>
          <p:cNvSpPr txBox="1">
            <a:spLocks/>
          </p:cNvSpPr>
          <p:nvPr/>
        </p:nvSpPr>
        <p:spPr>
          <a:xfrm>
            <a:off x="1750881" y="702313"/>
            <a:ext cx="5079138" cy="1109622"/>
          </a:xfrm>
          <a:prstGeom prst="rect">
            <a:avLst/>
          </a:prstGeom>
        </p:spPr>
        <p:txBody>
          <a:bodyPr vert="horz" wrap="square" lIns="0" tIns="3012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195" defTabSz="1886041">
              <a:spcBef>
                <a:spcPts val="235"/>
              </a:spcBef>
              <a:defRPr/>
            </a:pPr>
            <a:endParaRPr lang="en-US" sz="7013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28" name="object 14">
            <a:extLst>
              <a:ext uri="{FF2B5EF4-FFF2-40B4-BE49-F238E27FC236}">
                <a16:creationId xmlns:a16="http://schemas.microsoft.com/office/drawing/2014/main" xmlns="" id="{946BC88D-A2E8-4B3B-896A-D3DDDDFA1F1F}"/>
              </a:ext>
            </a:extLst>
          </p:cNvPr>
          <p:cNvSpPr/>
          <p:nvPr/>
        </p:nvSpPr>
        <p:spPr>
          <a:xfrm>
            <a:off x="1033422" y="971080"/>
            <a:ext cx="43221" cy="37982"/>
          </a:xfrm>
          <a:custGeom>
            <a:avLst/>
            <a:gdLst/>
            <a:ahLst/>
            <a:cxnLst/>
            <a:rect l="l" t="t" r="r" b="b"/>
            <a:pathLst>
              <a:path w="20954" h="18414">
                <a:moveTo>
                  <a:pt x="16099" y="0"/>
                </a:moveTo>
                <a:lnTo>
                  <a:pt x="4587" y="0"/>
                </a:lnTo>
                <a:lnTo>
                  <a:pt x="0" y="4028"/>
                </a:lnTo>
                <a:lnTo>
                  <a:pt x="0" y="14112"/>
                </a:lnTo>
                <a:lnTo>
                  <a:pt x="4587" y="18136"/>
                </a:lnTo>
                <a:lnTo>
                  <a:pt x="16099" y="18136"/>
                </a:lnTo>
                <a:lnTo>
                  <a:pt x="20685" y="14112"/>
                </a:lnTo>
                <a:lnTo>
                  <a:pt x="20685" y="4028"/>
                </a:lnTo>
                <a:lnTo>
                  <a:pt x="16099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886041"/>
            <a:endParaRPr sz="3713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34231" y="2114440"/>
            <a:ext cx="5257800" cy="95181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Avstrolopitek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221556" y="4437856"/>
            <a:ext cx="5108476" cy="762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Pitekantrop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221556" y="3336535"/>
            <a:ext cx="4727476" cy="90140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Zinjantrop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1556" y="5580856"/>
            <a:ext cx="4575076" cy="101928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Sinantrop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236674" y="2181913"/>
            <a:ext cx="5113157" cy="81686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Neandertal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236674" y="3215762"/>
            <a:ext cx="5346773" cy="68093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z-Latn-UZ" sz="5775" dirty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Kromanyon </a:t>
            </a:r>
            <a:endParaRPr lang="ru-RU" sz="5775" dirty="0">
              <a:solidFill>
                <a:schemeClr val="tx1">
                  <a:lumMod val="95000"/>
                  <a:lumOff val="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49231" y="4181152"/>
            <a:ext cx="4648200" cy="2597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93345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2" grpId="0" animBg="1"/>
      <p:bldP spid="14" grpId="0" animBg="1"/>
      <p:bldP spid="15" grpId="0" animBg="1"/>
      <p:bldP spid="16" grpId="0" animBg="1"/>
      <p:bldP spid="1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1807</TotalTime>
  <Words>166</Words>
  <Application>Microsoft Office PowerPoint</Application>
  <PresentationFormat>Произвольный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Слайд 1</vt:lpstr>
      <vt:lpstr>Слайд 2</vt:lpstr>
      <vt:lpstr> Eng qadimgi odamlar</vt:lpstr>
      <vt:lpstr>Eng qadimgi odamlar</vt:lpstr>
      <vt:lpstr>Eng qadimgi odamlar</vt:lpstr>
      <vt:lpstr>Eng qadimgi odamlar</vt:lpstr>
      <vt:lpstr>Eng qadimgi odamlar</vt:lpstr>
      <vt:lpstr>Eng qadimgi odamlar</vt:lpstr>
      <vt:lpstr>Слайд 9</vt:lpstr>
      <vt:lpstr>Eng qadimgi odamlarning makonlari</vt:lpstr>
      <vt:lpstr>Слайд 11</vt:lpstr>
      <vt:lpstr>Mustaqil bajarish uchun topshiriq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Ona tili</dc:title>
  <dc:creator>Karol_1996</dc:creator>
  <cp:lastModifiedBy>user</cp:lastModifiedBy>
  <cp:revision>160</cp:revision>
  <dcterms:created xsi:type="dcterms:W3CDTF">2020-04-13T08:06:06Z</dcterms:created>
  <dcterms:modified xsi:type="dcterms:W3CDTF">2021-03-29T12:30:14Z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